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91" r:id="rId4"/>
    <p:sldId id="294" r:id="rId5"/>
    <p:sldId id="299" r:id="rId6"/>
    <p:sldId id="300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7F5AE8D4-EDEB-4099-A396-3F1F7560355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5BDD318A-B97D-4937-BB73-BCA076286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48577C-7ADC-43D8-A73E-14294345A8D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76B98-3C03-4974-846E-24C8C76D8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C088C5-C666-4DDB-991E-589A77F09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A0DF9B-5E6C-4E37-8F39-9A8B744D1B6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96F82F-71C8-47AF-997C-A243D7ECA9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44D3A3-A807-41B9-AF55-08EF7ECD6E5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4BA797-D3BA-47BB-971E-D4BD48942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D03897-49A5-4BFD-9877-BC76E6560F7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6E1CC-C2DA-4642-A836-B5A5A88B1F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F87576-0CFA-4E1F-89C8-9A7641617DD0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C9520B-4D50-478C-BFFB-C2EDD687D2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C942D5-24BE-46F7-A986-A900C8CA98A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D376BE-8C7B-48B0-8B07-B5BCD350E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CDA6D-CF0F-4050-9B69-65393AC1D11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E39C71-07E5-46B1-8EED-9C41EAF8A7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59098A-E3EA-479A-9866-88053DF39E5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40D8AA-5C39-4113-BEDF-6B60BBE7F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1C63C7-3540-4B3C-9508-63711E98130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3F8877-A500-4F4D-A143-208370B1B1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8646A7-3598-4C59-826F-A9BC08AB432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52AE6C-2423-422A-814E-16FFBDAD3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0AFBD-EE12-4212-A7A9-15C033C18122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D7855B-F678-4E0B-B586-386196877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82C480-3E79-4D95-8E98-EA7CD6BEDAE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869D4E-09C3-4BCC-9E79-89499113C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1A608C-9AAD-41EA-B318-64ABFECADC5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458AF74C-C5A2-4AF8-BDFC-02D231D2D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1F72AF51-AAA8-47CF-84B3-4265346C99C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53644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VY_32_INOVACE_CH_6E_BAR_13_GALVANICKYJEV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k pokusu, vysvětlujícímu elektrochemickou podstatu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jevů, jež se využívají v bateriích. Udržitelný rozvoj produkce energie  a její uchovávání ve vztahu k životnímu prostředí.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800" b="1" smtClean="0"/>
              <a:t>Pomůcky:</a:t>
            </a:r>
            <a:r>
              <a:rPr lang="cs-CZ" sz="1800" smtClean="0"/>
              <a:t> kádinka 500 ml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dusičnan stříbrný, měděný plech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Bezpečnost: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dusičnan stříbrný: žíravý, nebezpečný pro životní prostředí, R34,50/53, S ½,26,45,60,61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600" b="1" smtClean="0"/>
              <a:t>Postup:</a:t>
            </a:r>
            <a:r>
              <a:rPr lang="cs-CZ" sz="1600" smtClean="0"/>
              <a:t> Do nasyceného roztoku AgNO</a:t>
            </a:r>
            <a:r>
              <a:rPr lang="cs-CZ" sz="1600" baseline="-25000" smtClean="0"/>
              <a:t>3</a:t>
            </a:r>
            <a:r>
              <a:rPr lang="cs-CZ" sz="1600" smtClean="0"/>
              <a:t> vložíme očištěný a odmaštěný měděný plech (například umytý v pracím prostředku a opláchnutý ve zředěném roztoku HCl). Pozorujeme postupný vznik jehlicovitých útvarů čistého stříbra na povrchu měděného plechu, které se postupně během několika hodin zvětšují.</a:t>
            </a:r>
          </a:p>
          <a:p>
            <a:endParaRPr lang="cs-CZ" sz="1600" smtClean="0"/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r>
              <a:rPr lang="cs-CZ" sz="1600" b="1" smtClean="0"/>
              <a:t>Vysvětlení:</a:t>
            </a:r>
            <a:r>
              <a:rPr lang="cs-CZ" sz="1600" smtClean="0"/>
              <a:t> Standardní redoxní potenciál mědi E˚(Cu</a:t>
            </a:r>
            <a:r>
              <a:rPr lang="cs-CZ" sz="1600" baseline="30000" smtClean="0"/>
              <a:t>2+</a:t>
            </a:r>
            <a:r>
              <a:rPr lang="cs-CZ" sz="1600" smtClean="0"/>
              <a:t>/Cu) = 0,34 V a standardní redoxní potenciál stříbra E˚(Ag</a:t>
            </a:r>
            <a:r>
              <a:rPr lang="cs-CZ" sz="1600" baseline="30000" smtClean="0"/>
              <a:t>+</a:t>
            </a:r>
            <a:r>
              <a:rPr lang="cs-CZ" sz="1600" smtClean="0"/>
              <a:t>/Ag) = 0,80 V. Stříbro je tedy ušlechtilejším kovem a měď obsažená v plechu redukuje stříbro z dusičnanu stříbrného. Jinými slovy vykazuje stříbro menší schopnost se oxidovat na stříbrné ionty oproti tendenci mědi k oxidaci, a tedy stříbrné ionty se snáze redukují na stříbro než měďnaté ionty na měď. Oxidačních schopností stříbrných iontů se užívá v některých přípravcích pro domácí čištění studniční vody. </a:t>
            </a:r>
          </a:p>
          <a:p>
            <a:pPr>
              <a:buFont typeface="Wingdings" pitchFamily="2" charset="2"/>
              <a:buNone/>
            </a:pPr>
            <a:endParaRPr lang="cs-CZ" sz="16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/>
              <a:t>Rovnice: </a:t>
            </a:r>
            <a:r>
              <a:rPr lang="cs-CZ" sz="2000" smtClean="0"/>
              <a:t>Celý děj probíhající v kádince zachycuje chemická rovnice: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   Cu + Ag</a:t>
            </a:r>
            <a:r>
              <a:rPr lang="cs-CZ" sz="2000" baseline="30000" smtClean="0"/>
              <a:t>+</a:t>
            </a:r>
            <a:r>
              <a:rPr lang="cs-CZ" sz="2000" smtClean="0"/>
              <a:t> → Cu</a:t>
            </a:r>
            <a:r>
              <a:rPr lang="cs-CZ" sz="2000" baseline="30000" smtClean="0"/>
              <a:t>2+</a:t>
            </a:r>
            <a:r>
              <a:rPr lang="cs-CZ" sz="2000" smtClean="0"/>
              <a:t> + Ag</a:t>
            </a:r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pPr>
              <a:buFont typeface="Wingdings" pitchFamily="2" charset="2"/>
              <a:buNone/>
            </a:pPr>
            <a:endParaRPr lang="cs-CZ" sz="2000" smtClean="0"/>
          </a:p>
          <a:p>
            <a:r>
              <a:rPr lang="cs-CZ" sz="2000" smtClean="0"/>
              <a:t>Roztok se postupně barví modře, protože se měď z plechu rozpouští. V roztoku vznikají ionty [Cu(H</a:t>
            </a:r>
            <a:r>
              <a:rPr lang="cs-CZ" sz="2000" baseline="-25000" smtClean="0"/>
              <a:t>2</a:t>
            </a:r>
            <a:r>
              <a:rPr lang="cs-CZ" sz="2000" smtClean="0"/>
              <a:t>O)</a:t>
            </a:r>
            <a:r>
              <a:rPr lang="cs-CZ" sz="2000" baseline="-25000" smtClean="0"/>
              <a:t>4</a:t>
            </a:r>
            <a:r>
              <a:rPr lang="cs-CZ" sz="2000" smtClean="0"/>
              <a:t>]</a:t>
            </a:r>
            <a:r>
              <a:rPr lang="cs-CZ" sz="2000" baseline="30000" smtClean="0"/>
              <a:t>2+</a:t>
            </a:r>
            <a:r>
              <a:rPr lang="cs-CZ" sz="2000" smtClean="0"/>
              <a:t> podle reakčního schématu: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 Cu</a:t>
            </a:r>
            <a:r>
              <a:rPr lang="cs-CZ" sz="2000" baseline="30000" smtClean="0"/>
              <a:t>2+</a:t>
            </a:r>
            <a:r>
              <a:rPr lang="cs-CZ" sz="2000" smtClean="0"/>
              <a:t> + H</a:t>
            </a:r>
            <a:r>
              <a:rPr lang="cs-CZ" sz="2000" baseline="-25000" smtClean="0"/>
              <a:t>2</a:t>
            </a:r>
            <a:r>
              <a:rPr lang="cs-CZ" sz="2000" smtClean="0"/>
              <a:t>O → [Cu(H</a:t>
            </a:r>
            <a:r>
              <a:rPr lang="cs-CZ" sz="2000" baseline="-25000" smtClean="0"/>
              <a:t>2</a:t>
            </a:r>
            <a:r>
              <a:rPr lang="cs-CZ" sz="2000" smtClean="0"/>
              <a:t>O)</a:t>
            </a:r>
            <a:r>
              <a:rPr lang="cs-CZ" sz="2000" baseline="-25000" smtClean="0"/>
              <a:t>4</a:t>
            </a:r>
            <a:r>
              <a:rPr lang="cs-CZ" sz="2000" smtClean="0"/>
              <a:t>]</a:t>
            </a:r>
            <a:r>
              <a:rPr lang="cs-CZ" sz="2000" baseline="30000" smtClean="0"/>
              <a:t>2+</a:t>
            </a:r>
            <a:endParaRPr lang="cs-CZ" sz="2000" smtClean="0"/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2288" y="4872038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7171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172" name="Zástupný symbol pro obrázek 12" descr="stribrnystrom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000232" y="3786190"/>
            <a:ext cx="5486400" cy="271474"/>
          </a:xfrm>
        </p:spPr>
        <p:txBody>
          <a:bodyPr/>
          <a:lstStyle/>
          <a:p>
            <a:r>
              <a:rPr lang="cs-CZ" sz="1200" smtClean="0"/>
              <a:t>Obr. 2</a:t>
            </a:r>
          </a:p>
        </p:txBody>
      </p:sp>
      <p:pic>
        <p:nvPicPr>
          <p:cNvPr id="8195" name="Zástupný symbol pro obrázek 4" descr="Galvanic_cell_with_no_cation_flow.pn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1302" r="11302"/>
          <a:stretch>
            <a:fillRect/>
          </a:stretch>
        </p:blipFill>
        <p:spPr>
          <a:xfrm>
            <a:off x="2000250" y="857250"/>
            <a:ext cx="5715000" cy="2720975"/>
          </a:xfrm>
        </p:spPr>
      </p:pic>
      <p:sp>
        <p:nvSpPr>
          <p:cNvPr id="8196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1: archiv autora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2: převzato z http://en.wikipedia.org/wiki/File:Galvanic_cell_with_no_cation_flow.png#filelinks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</a:t>
            </a:r>
            <a:r>
              <a:rPr lang="cs-CZ" sz="1200" dirty="0" smtClean="0"/>
              <a:t>.: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725</TotalTime>
  <Words>182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kádinka 500 ml   Chemikálie: dusičnan stříbrný, měděný plech   Bezpečnost: dusičnan stříbrný: žíravý, nebezpečný pro životní prostředí, R34,50/53, S ½,26,45,60,61  </vt:lpstr>
      <vt:lpstr>Snímek 3</vt:lpstr>
      <vt:lpstr>Snímek 4</vt:lpstr>
      <vt:lpstr>Obr. 1</vt:lpstr>
      <vt:lpstr>Obr. 2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55</cp:revision>
  <dcterms:created xsi:type="dcterms:W3CDTF">2012-07-13T11:26:26Z</dcterms:created>
  <dcterms:modified xsi:type="dcterms:W3CDTF">2014-02-15T08:40:01Z</dcterms:modified>
</cp:coreProperties>
</file>