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notesMasterIdLst>
    <p:notesMasterId r:id="rId9"/>
  </p:notesMasterIdLst>
  <p:sldIdLst>
    <p:sldId id="272" r:id="rId2"/>
    <p:sldId id="281" r:id="rId3"/>
    <p:sldId id="291" r:id="rId4"/>
    <p:sldId id="294" r:id="rId5"/>
    <p:sldId id="301" r:id="rId6"/>
    <p:sldId id="299" r:id="rId7"/>
    <p:sldId id="276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8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893" autoAdjust="0"/>
    <p:restoredTop sz="94660"/>
  </p:normalViewPr>
  <p:slideViewPr>
    <p:cSldViewPr>
      <p:cViewPr>
        <p:scale>
          <a:sx n="100" d="100"/>
          <a:sy n="100" d="100"/>
        </p:scale>
        <p:origin x="-360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DD83851-6BAB-4B74-BD97-6F03AE53C9CC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34438B66-8C76-48FC-A2A7-F628BA0A7A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12597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2597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1AC8A-6181-4D09-8915-5158DAA402D2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48AD9-F658-46B0-BA62-8459E0690E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65734-1C59-4215-8936-8A4482C476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125826-25C7-4DFB-9952-4A14152D8C00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84B3E-5C7F-4121-A8DC-55718E79B3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EB304-721C-4F91-8AD6-48471E09B42E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37BA0-502E-4C86-9A7F-62C87BA681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AE9FF-6B2B-4845-BBEA-82D91E936D1D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01AAC-78D1-41E9-93D2-3EC3107699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1890A-5088-471E-9D0E-D63FFD6CC4BC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DCDEE-9B65-417E-93D8-DE1E97A47F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E2799-6A47-4EBD-84F7-06AFB75419C8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E5EC18-00EB-4609-ABDB-2F16EDCBB5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83262-B1A1-4CCE-936B-060A00A251FB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9BBB8-A548-468A-A598-472CE78950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C2626-4BE5-4FE0-A71A-846AF45CE1A3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B7A58-73A0-4F7F-8BC1-1B30BCD0CD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40BCD-56E9-43E7-948E-DAA4DA41E83C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19D76-AD57-4EFE-BFCD-C5505E1065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D78A5-A7F3-47C2-8514-128EFAB6DC85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B3B481-6854-46C6-A822-A3318B85A4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D5F4E-D6EE-4A4A-84AE-F5B052BE515C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80DC6-0317-472A-873E-0481124924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A0ED4-FF20-45C4-B63F-965BC25FF60F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33C68-97CC-4AA7-AD2E-449D7A4160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01705-BEA3-4B3B-93F8-82C4872BF13A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3D62E365-CBCD-4F3C-A45D-5C85DDA066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2493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3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3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12493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12494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12494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494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BB64CE7B-2340-4CC0-947B-55CDB3543249}" type="datetimeFigureOut">
              <a:rPr lang="cs-CZ"/>
              <a:pPr>
                <a:defRPr/>
              </a:pPr>
              <a:t>15.2.2014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  <p:sldLayoutId id="2147483866" r:id="rId12"/>
    <p:sldLayoutId id="2147483867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35356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VY_32_INOVACE_CH_6E_BAR_14_KATALYZA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Ivan Bartoš,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Ph.D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Chemické reakce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13.9.2013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Demonstrace velmi důležitého jevu: katalýzy, která probíhá i v živých organismech. Katalytické děje se hojně využívají v průmyslu.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Pracovní list je určen jako výuková pomůcka se zaměřením na mezipředmětové vztahy předmětů chemie, fyzika, biologie i jako materiál k samostudiu. </a:t>
                      </a:r>
                    </a:p>
                    <a:p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Možnosti využití: promítání, práce jednotlivců nebo dvojic u PC, vytištění pracovního listu pro laboratorní cvičení.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08" name="Picture 46" descr="logo_pruh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9"/>
          <p:cNvSpPr>
            <a:spLocks noGrp="1"/>
          </p:cNvSpPr>
          <p:nvPr>
            <p:ph type="title"/>
          </p:nvPr>
        </p:nvSpPr>
        <p:spPr>
          <a:xfrm>
            <a:off x="285750" y="357188"/>
            <a:ext cx="8401050" cy="4429125"/>
          </a:xfrm>
        </p:spPr>
        <p:txBody>
          <a:bodyPr/>
          <a:lstStyle/>
          <a:p>
            <a:r>
              <a:rPr lang="cs-CZ" sz="1800" b="1" smtClean="0"/>
              <a:t>Pomůcky:</a:t>
            </a:r>
            <a:r>
              <a:rPr lang="cs-CZ" sz="1800" smtClean="0"/>
              <a:t> velká skleněná láhev o objemu 5-10 litrů, balonek, plastová hadice, žíhací kelímek, izolepa, dutá kovová tyčinka o průměru 3-5 milimetrů</a:t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b="1" smtClean="0"/>
              <a:t>Chemikálie:</a:t>
            </a:r>
            <a:r>
              <a:rPr lang="cs-CZ" sz="1800" smtClean="0"/>
              <a:t> Cr</a:t>
            </a:r>
            <a:r>
              <a:rPr lang="cs-CZ" sz="1800" baseline="-25000" smtClean="0"/>
              <a:t>2</a:t>
            </a:r>
            <a:r>
              <a:rPr lang="cs-CZ" sz="1800" smtClean="0"/>
              <a:t>O</a:t>
            </a:r>
            <a:r>
              <a:rPr lang="cs-CZ" sz="1800" baseline="-25000" smtClean="0"/>
              <a:t>3</a:t>
            </a:r>
            <a:r>
              <a:rPr lang="cs-CZ" sz="1800" smtClean="0"/>
              <a:t>, 35 % roztok NH</a:t>
            </a:r>
            <a:r>
              <a:rPr lang="cs-CZ" sz="1800" baseline="-25000" smtClean="0"/>
              <a:t>3</a:t>
            </a:r>
            <a:br>
              <a:rPr lang="cs-CZ" sz="1800" baseline="-25000" smtClean="0"/>
            </a:br>
            <a:r>
              <a:rPr lang="cs-CZ" sz="1800" baseline="-25000" smtClean="0"/>
              <a:t/>
            </a:r>
            <a:br>
              <a:rPr lang="cs-CZ" sz="1800" baseline="-25000" smtClean="0"/>
            </a:br>
            <a:r>
              <a:rPr lang="cs-CZ" sz="1800" baseline="-25000" smtClean="0"/>
              <a:t/>
            </a:r>
            <a:br>
              <a:rPr lang="cs-CZ" sz="1800" baseline="-25000" smtClean="0"/>
            </a:b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u="sng" smtClean="0"/>
              <a:t>Bezpečnost:</a:t>
            </a: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>amoniak: žíravý, nebezpečný pro životní prostředí, R34,50, S1/2,26,36/37/39,45,61</a:t>
            </a:r>
            <a:br>
              <a:rPr lang="cs-CZ" sz="1800" smtClean="0"/>
            </a:br>
            <a:r>
              <a:rPr lang="cs-CZ" sz="1800" smtClean="0"/>
              <a:t>oxid chromitý: zdraví škodlivý, R 20/21/22,36/37/38, S26,36/37</a:t>
            </a:r>
            <a:br>
              <a:rPr lang="cs-CZ" sz="1800" smtClean="0"/>
            </a:br>
            <a:endParaRPr lang="cs-CZ" sz="18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9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14363"/>
          </a:xfrm>
        </p:spPr>
        <p:txBody>
          <a:bodyPr/>
          <a:lstStyle/>
          <a:p>
            <a:endParaRPr lang="cs-CZ" sz="1200" smtClean="0"/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581525"/>
          </a:xfrm>
        </p:spPr>
        <p:txBody>
          <a:bodyPr/>
          <a:lstStyle/>
          <a:p>
            <a:r>
              <a:rPr lang="cs-CZ" sz="1400" b="1" smtClean="0"/>
              <a:t>Postup</a:t>
            </a:r>
            <a:r>
              <a:rPr lang="cs-CZ" sz="1400" smtClean="0"/>
              <a:t>: Nejvhodnější formou oxidu chromitého pro tuto reakci je ta, kterou získáme tepelným rozkladem dichromanu amonného (pokus známý jako „sopka na stole“). </a:t>
            </a:r>
          </a:p>
          <a:p>
            <a:r>
              <a:rPr lang="cs-CZ" sz="1400" smtClean="0"/>
              <a:t>Nejprve je třeba připravit reakční aparaturu. Ke kovovému kelímku přidrátujeme zevnitř úzkou kovovou trubičku (může pomoci třeba stará anténa z televize). Konec trubičky dosahuje několik milimetrů nad dno kelímku. K hornímu konci trubičky připevníme přes plastovou hadičku balonek používaný při bezpečnostním pipetování. Ten bude sloužit pro foukání vzduchu zvenčí. Poté oxidem chromitým naplníme polovinu kovového žíhacího kelímku a zahříváme v nejteplější části plamene. </a:t>
            </a:r>
          </a:p>
          <a:p>
            <a:r>
              <a:rPr lang="cs-CZ" sz="1400" smtClean="0"/>
              <a:t>Předtím jsme do skleněné nádoby nalili 50 mililitrů 35% amoniaku. Otevřené hrdlo láhve jsme zalepili izolepou, aby se vytvořily uvnitř láhve nasycené páry amoniaku bez toho, aby plyn difundoval ven z nádoby.</a:t>
            </a:r>
          </a:p>
          <a:p>
            <a:r>
              <a:rPr lang="cs-CZ" sz="1400" smtClean="0"/>
              <a:t>Po rozžhavení práškového oxidu chromitého okamžitě přeneseme kelímek do láhve, a sice pomocí propálení tenké vrstvy izolepy. Horní konec trubičky musí dosahovat ven z láhve a hadička by měla být dlouhá aspoň 20 centimetrů a celá vyčnívat ven. Přidržujeme kovovou trubičku s kelímkem asi v polovině výšky nádoby a neprodleně stlačíme několikrát za sebou balonek připevněný k trubičce s kelímkem. Pozorujeme vznik oranžovo-červených jisker. </a:t>
            </a:r>
          </a:p>
          <a:p>
            <a:r>
              <a:rPr lang="cs-CZ" sz="1400" smtClean="0"/>
              <a:t>Efektní je provedení reakce v zatemněné místnosti.</a:t>
            </a:r>
          </a:p>
          <a:p>
            <a:pPr>
              <a:buFont typeface="Wingdings" pitchFamily="2" charset="2"/>
              <a:buNone/>
            </a:pPr>
            <a:endParaRPr lang="cs-CZ" sz="14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b="1" smtClean="0"/>
              <a:t>Vysvětlení: </a:t>
            </a:r>
            <a:r>
              <a:rPr lang="cs-CZ" sz="1800" smtClean="0"/>
              <a:t>Mechanismus reakce je dost komplikovaný. Pokud reakce probíhá ve volném prostředí, je většina dusíku z amoniaku oxidována na dusík a vodu. V tomto případě nevzniká žádný oxid dusičitý. Pokud experiment provedeme v uzavřené nádobě, jako v tomto případě, potom oxidace dusíku z amoniaku probíhá až za vzniku oxidu dusnatého, který přechází na oxid dusičitý a poté na dusičnan amonný.</a:t>
            </a:r>
          </a:p>
          <a:p>
            <a:r>
              <a:rPr lang="cs-CZ" sz="1800" i="1" smtClean="0"/>
              <a:t>Bezpečnost:</a:t>
            </a:r>
            <a:r>
              <a:rPr lang="cs-CZ" sz="1800" smtClean="0"/>
              <a:t> Sloučeniny chromu v oxidačním čísle VI i III (dichroman použitý na přípravu oxidu chromitého o „velkém povrchu“) dráždí pokožku, oči a dýchací cesty. Chrom v oxidačním stavu VI je karcinogenní. Pokus provádíme nejlépe v digestoři nebo v dobře větrané místnosti. Páry amoniaku dráždí pokožku a jsou jedovaté.</a:t>
            </a:r>
          </a:p>
          <a:p>
            <a:pPr>
              <a:buFont typeface="Wingdings" pitchFamily="2" charset="2"/>
              <a:buNone/>
            </a:pPr>
            <a:endParaRPr lang="cs-CZ" sz="18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b="1" smtClean="0"/>
              <a:t>Rovnice:</a:t>
            </a:r>
            <a:endParaRPr lang="cs-CZ" sz="1600" smtClean="0"/>
          </a:p>
          <a:p>
            <a:pPr>
              <a:buFont typeface="Wingdings" pitchFamily="2" charset="2"/>
              <a:buNone/>
            </a:pPr>
            <a:r>
              <a:rPr lang="cs-CZ" sz="1600" smtClean="0"/>
              <a:t>4 NH</a:t>
            </a:r>
            <a:r>
              <a:rPr lang="cs-CZ" sz="1600" baseline="-25000" smtClean="0"/>
              <a:t>3</a:t>
            </a:r>
            <a:r>
              <a:rPr lang="cs-CZ" sz="1600" smtClean="0"/>
              <a:t> + 5 O</a:t>
            </a:r>
            <a:r>
              <a:rPr lang="cs-CZ" sz="1600" baseline="-25000" smtClean="0"/>
              <a:t>2</a:t>
            </a:r>
            <a:r>
              <a:rPr lang="cs-CZ" sz="1600" smtClean="0"/>
              <a:t> → 4 NO + 6 H</a:t>
            </a:r>
            <a:r>
              <a:rPr lang="cs-CZ" sz="1600" baseline="-25000" smtClean="0"/>
              <a:t>2</a:t>
            </a:r>
            <a:r>
              <a:rPr lang="cs-CZ" sz="1600" smtClean="0"/>
              <a:t>O      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                                             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2 NO + O</a:t>
            </a:r>
            <a:r>
              <a:rPr lang="cs-CZ" sz="1600" baseline="-25000" smtClean="0"/>
              <a:t>2</a:t>
            </a:r>
            <a:r>
              <a:rPr lang="cs-CZ" sz="1600" smtClean="0"/>
              <a:t>  → 2 NO</a:t>
            </a:r>
            <a:r>
              <a:rPr lang="cs-CZ" sz="1600" baseline="-25000" smtClean="0"/>
              <a:t>2</a:t>
            </a:r>
            <a:r>
              <a:rPr lang="cs-CZ" sz="1600" smtClean="0"/>
              <a:t>     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                                           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4 NO + 4 NH</a:t>
            </a:r>
            <a:r>
              <a:rPr lang="cs-CZ" sz="1600" baseline="-25000" smtClean="0"/>
              <a:t>3</a:t>
            </a:r>
            <a:r>
              <a:rPr lang="cs-CZ" sz="1600" smtClean="0"/>
              <a:t> + 3 O</a:t>
            </a:r>
            <a:r>
              <a:rPr lang="cs-CZ" sz="1600" baseline="-25000" smtClean="0"/>
              <a:t>2</a:t>
            </a:r>
            <a:r>
              <a:rPr lang="cs-CZ" sz="1600" smtClean="0"/>
              <a:t> + 2 H</a:t>
            </a:r>
            <a:r>
              <a:rPr lang="cs-CZ" sz="1600" baseline="-25000" smtClean="0"/>
              <a:t>2</a:t>
            </a:r>
            <a:r>
              <a:rPr lang="cs-CZ" sz="1600" smtClean="0"/>
              <a:t>O → 4 NH</a:t>
            </a:r>
            <a:r>
              <a:rPr lang="cs-CZ" sz="1600" baseline="-25000" smtClean="0"/>
              <a:t>4</a:t>
            </a:r>
            <a:r>
              <a:rPr lang="cs-CZ" sz="1600" smtClean="0"/>
              <a:t>NO</a:t>
            </a:r>
            <a:r>
              <a:rPr lang="cs-CZ" sz="1600" baseline="-25000" smtClean="0"/>
              <a:t>3</a:t>
            </a:r>
            <a:r>
              <a:rPr lang="cs-CZ" sz="1600" smtClean="0"/>
              <a:t>          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             </a:t>
            </a:r>
          </a:p>
          <a:p>
            <a:pPr>
              <a:buFont typeface="Wingdings" pitchFamily="2" charset="2"/>
              <a:buNone/>
            </a:pPr>
            <a:r>
              <a:rPr lang="cs-CZ" sz="1600" smtClean="0"/>
              <a:t> Poslední reakce je katalyzována oxidem chromitým.</a:t>
            </a:r>
          </a:p>
          <a:p>
            <a:endParaRPr lang="cs-CZ" sz="16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1792288" y="4872038"/>
            <a:ext cx="5486400" cy="271474"/>
          </a:xfrm>
        </p:spPr>
        <p:txBody>
          <a:bodyPr/>
          <a:lstStyle/>
          <a:p>
            <a:r>
              <a:rPr lang="cs-CZ" sz="1200" dirty="0" smtClean="0"/>
              <a:t>Obr. 1</a:t>
            </a:r>
          </a:p>
        </p:txBody>
      </p:sp>
      <p:sp>
        <p:nvSpPr>
          <p:cNvPr id="8195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8196" name="Zástupný symbol pro obrázek 5" descr="jiskryvlahvi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500" r="12500"/>
          <a:stretch>
            <a:fillRect/>
          </a:stretch>
        </p:blipFill>
        <p:spPr/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9219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Zdroje:</a:t>
            </a:r>
          </a:p>
          <a:p>
            <a:pPr>
              <a:buFont typeface="Wingdings" pitchFamily="2" charset="2"/>
              <a:buNone/>
            </a:pPr>
            <a:r>
              <a:rPr lang="cs-CZ" sz="1200" dirty="0" smtClean="0"/>
              <a:t>Obr. 1: archiv autora</a:t>
            </a:r>
          </a:p>
          <a:p>
            <a:pPr>
              <a:buFont typeface="Wingdings" pitchFamily="2" charset="2"/>
              <a:buNone/>
            </a:pPr>
            <a:endParaRPr lang="cs-CZ" sz="1200" dirty="0" smtClean="0"/>
          </a:p>
          <a:p>
            <a:pPr>
              <a:buFont typeface="Wingdings" pitchFamily="2" charset="2"/>
              <a:buNone/>
            </a:pPr>
            <a:r>
              <a:rPr lang="cs-CZ" sz="1200" b="1" dirty="0" smtClean="0"/>
              <a:t>BARTOŠ </a:t>
            </a:r>
            <a:r>
              <a:rPr lang="cs-CZ" sz="1200" b="1" dirty="0" smtClean="0"/>
              <a:t>I.</a:t>
            </a:r>
            <a:r>
              <a:rPr lang="cs-CZ" sz="1200" dirty="0" smtClean="0"/>
              <a:t>: </a:t>
            </a:r>
            <a:r>
              <a:rPr lang="cs-CZ" sz="1200" b="1" dirty="0" smtClean="0"/>
              <a:t> </a:t>
            </a:r>
            <a:r>
              <a:rPr lang="cs-CZ" sz="1200" dirty="0" smtClean="0"/>
              <a:t>Digitalizovaný experiment - prostředek k osvojení vybraného učiva obecné chemie. </a:t>
            </a:r>
            <a:r>
              <a:rPr lang="cs-CZ" sz="1200" i="1" dirty="0" smtClean="0"/>
              <a:t>Disertační práce. </a:t>
            </a:r>
            <a:r>
              <a:rPr lang="cs-CZ" sz="1200" dirty="0" smtClean="0"/>
              <a:t>Praha: </a:t>
            </a:r>
            <a:r>
              <a:rPr lang="cs-CZ" sz="1200" dirty="0" err="1" smtClean="0"/>
              <a:t>Př</a:t>
            </a:r>
            <a:r>
              <a:rPr lang="cs-CZ" sz="1200" dirty="0" smtClean="0"/>
              <a:t> UK, 2010. </a:t>
            </a:r>
            <a:endParaRPr lang="cs-CZ" sz="1200" dirty="0" smtClean="0"/>
          </a:p>
          <a:p>
            <a:pPr>
              <a:buFont typeface="Wingdings" pitchFamily="2" charset="2"/>
              <a:buNone/>
            </a:pPr>
            <a:endParaRPr lang="cs-CZ" sz="1200" dirty="0" smtClean="0"/>
          </a:p>
          <a:p>
            <a:pPr>
              <a:buNone/>
            </a:pPr>
            <a:r>
              <a:rPr lang="pl-PL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[online]. [cit. 11.9.2013]. Dostupny na WWW:</a:t>
            </a:r>
            <a:endParaRPr lang="cs-CZ" sz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cs-CZ" sz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http://genchem.chem.wisc.edu/demonstrations/Default.htm</a:t>
            </a:r>
            <a:endParaRPr lang="cs-CZ" sz="12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Vlastní 3">
      <a:dk1>
        <a:srgbClr val="000000"/>
      </a:dk1>
      <a:lt1>
        <a:srgbClr val="FFFFFF"/>
      </a:lt1>
      <a:dk2>
        <a:srgbClr val="000000"/>
      </a:dk2>
      <a:lt2>
        <a:srgbClr val="0070C0"/>
      </a:lt2>
      <a:accent1>
        <a:srgbClr val="40AFFF"/>
      </a:accent1>
      <a:accent2>
        <a:srgbClr val="40AFFF"/>
      </a:accent2>
      <a:accent3>
        <a:srgbClr val="FFFFFF"/>
      </a:accent3>
      <a:accent4>
        <a:srgbClr val="000000"/>
      </a:accent4>
      <a:accent5>
        <a:srgbClr val="B2DFFF"/>
      </a:accent5>
      <a:accent6>
        <a:srgbClr val="B2DFFF"/>
      </a:accent6>
      <a:hlink>
        <a:srgbClr val="B2DFFF"/>
      </a:hlink>
      <a:folHlink>
        <a:srgbClr val="B2DFF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727</TotalTime>
  <Words>252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Arial</vt:lpstr>
      <vt:lpstr>Wingdings</vt:lpstr>
      <vt:lpstr>Calibri</vt:lpstr>
      <vt:lpstr>Arial Black</vt:lpstr>
      <vt:lpstr>Times New Roman</vt:lpstr>
      <vt:lpstr>Pixel</vt:lpstr>
      <vt:lpstr>Snímek 1</vt:lpstr>
      <vt:lpstr>Pomůcky: velká skleněná láhev o objemu 5-10 litrů, balonek, plastová hadice, žíhací kelímek, izolepa, dutá kovová tyčinka o průměru 3-5 milimetrů   Chemikálie: Cr2O3, 35 % roztok NH3    Bezpečnost: amoniak: žíravý, nebezpečný pro životní prostředí, R34,50, S1/2,26,36/37/39,45,61 oxid chromitý: zdraví škodlivý, R 20/21/22,36/37/38, S26,36/37 </vt:lpstr>
      <vt:lpstr>Snímek 3</vt:lpstr>
      <vt:lpstr>Snímek 4</vt:lpstr>
      <vt:lpstr>Snímek 5</vt:lpstr>
      <vt:lpstr>Obr. 1</vt:lpstr>
      <vt:lpstr>Snímek 7</vt:lpstr>
    </vt:vector>
  </TitlesOfParts>
  <Company>Privat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Ivan</cp:lastModifiedBy>
  <cp:revision>56</cp:revision>
  <dcterms:created xsi:type="dcterms:W3CDTF">2012-07-13T11:26:26Z</dcterms:created>
  <dcterms:modified xsi:type="dcterms:W3CDTF">2014-02-15T08:42:05Z</dcterms:modified>
</cp:coreProperties>
</file>