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9"/>
  </p:notesMasterIdLst>
  <p:sldIdLst>
    <p:sldId id="272" r:id="rId2"/>
    <p:sldId id="281" r:id="rId3"/>
    <p:sldId id="291" r:id="rId4"/>
    <p:sldId id="294" r:id="rId5"/>
    <p:sldId id="299" r:id="rId6"/>
    <p:sldId id="300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FB12E2E-516A-432D-867A-10699CD2E6C4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65F47D47-5FA0-413B-999D-72B6ABC30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BC1525-69A2-4085-B6CB-438AA4E32D54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D76DB-C76E-4D6E-BEA1-8590159B2B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9289BF-6D03-4ABC-9823-F82E11E32E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29E2EC-F96A-41EC-95D1-6325DAC2C14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66A6F8-6DDF-445F-9006-DC304F6E78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4E2C4C-3DD8-4361-8E73-8E197D25118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599F47-0658-4447-A1D4-8DD16B0AAB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5291B-C268-4ECE-9A63-1959FF98D1B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60DB26-901C-422F-A64C-B02E4B0A39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9979CE-8036-4C26-91D0-D0700FE0609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2A0F1A-D47C-4F81-B46F-8FA91D15F5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03D9B5-6C15-4D0D-9879-D2F30C5D0D9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24D0AB-8EBB-4011-A93F-EAEAD4D5DC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D61185-C3CD-4724-A3DD-0581E2BDA55F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615D0A-5E8D-4AF2-A998-9FEC5745AE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F133A6-FA39-418E-AF32-C20705C8666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C45EF-A65F-4024-8713-7716DF6B77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BA7788-2578-47A2-94AF-2FA59CF6E84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6A66BC-9321-4C63-8A88-CDB9C2742A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B5965-BA99-46B7-BFF5-74FDAC0F432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97CAB4-A78A-48CC-ADA9-F3643FE9C1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1EC51C-8405-4194-84D0-BB40A39862D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E8B6C5-2C07-4367-9234-59F2B478E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4EDC55-FD58-47E2-AD7D-95C6003F5DC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31DCC8-189D-4BF5-96DF-00AA0B4507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AF2C39-5DA1-445F-BF7F-E9D528AE781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C797BF9C-9DD8-4F12-B581-6EE35BCAD0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C53771F7-8FC7-4E35-924D-883D75A8999C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307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VY_32_INOVACE_CH_6E_BAR_15_PENA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13.9.2013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Demonstrace velmi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důležitých jevů: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katalýzy a vzniku pěny.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429125"/>
          </a:xfrm>
        </p:spPr>
        <p:txBody>
          <a:bodyPr/>
          <a:lstStyle/>
          <a:p>
            <a:r>
              <a:rPr lang="cs-CZ" sz="1600" smtClean="0"/>
              <a:t>Pokus sice demonstruje katalyzovanou reakci, ale je nutné upozornit také na to, že rychlost prezentovaného chemického děje je zvýšena  přítomností peroxidu vodíku o vysoké koncentraci. Žáci si tak uvědomí vliv koncentrace reaktantů na reakční rychlost.</a:t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b="1" smtClean="0"/>
              <a:t>Pomůcky:</a:t>
            </a:r>
            <a:r>
              <a:rPr lang="cs-CZ" sz="1600" smtClean="0"/>
              <a:t> kádinka 2000 ml nebo odměrný válec 2000 ml, dvě kádinky 100 ml, skleněná tyčinka, dělená pipeta, odměrný válec</a:t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b="1" smtClean="0"/>
              <a:t>Chemikálie:</a:t>
            </a:r>
            <a:r>
              <a:rPr lang="cs-CZ" sz="1600" smtClean="0"/>
              <a:t> KI, prostředek na mytí nádobí (např. JAR), destilovaná voda, peroxid vodíku 30%</a:t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Bezpečnost: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jodid draselný: zdraví škodlivý, R42/43, S22,26,37/39</a:t>
            </a:r>
            <a:br>
              <a:rPr lang="cs-CZ" sz="1600" smtClean="0"/>
            </a:br>
            <a:r>
              <a:rPr lang="cs-CZ" sz="1600" smtClean="0"/>
              <a:t>peroxid vodíku: oxidující, žíravý, R5,8,20/22,35, S1/2,17,26,28,36/37/39</a:t>
            </a:r>
            <a:br>
              <a:rPr lang="cs-CZ" sz="1600" smtClean="0"/>
            </a:br>
            <a:endParaRPr lang="cs-CZ" sz="16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r>
              <a:rPr lang="cs-CZ" sz="2000" b="1" smtClean="0"/>
              <a:t>Postup:</a:t>
            </a:r>
            <a:r>
              <a:rPr lang="cs-CZ" sz="2000" smtClean="0"/>
              <a:t>  Do dvoulitrového odměrného válce nebo kádinky se nalije 5 ml prostředku na mytí nádobí. Do jiné kádinky dáme 50 ml H</a:t>
            </a:r>
            <a:r>
              <a:rPr lang="cs-CZ" sz="2000" baseline="-25000" smtClean="0"/>
              <a:t>2</a:t>
            </a:r>
            <a:r>
              <a:rPr lang="cs-CZ" sz="2000" smtClean="0"/>
              <a:t>O</a:t>
            </a:r>
            <a:r>
              <a:rPr lang="cs-CZ" sz="2000" baseline="-25000" smtClean="0"/>
              <a:t>2</a:t>
            </a:r>
            <a:r>
              <a:rPr lang="cs-CZ" sz="2000" smtClean="0"/>
              <a:t>  a do další kádinky na 100 ml přidáme čerstvě připravený vodný roztok KI (10 g KI na 10 ml dest. vody). Poté obsah obou malých kádinek rychle  a naráz přelejeme do velkého válce s JARem na nádobí a vzápětí lehce a krátce směs promícháme.</a:t>
            </a:r>
          </a:p>
          <a:p>
            <a:endParaRPr lang="cs-CZ" sz="2000" smtClean="0"/>
          </a:p>
          <a:p>
            <a:pPr>
              <a:buFont typeface="Wingdings" pitchFamily="2" charset="2"/>
              <a:buNone/>
            </a:pPr>
            <a:endParaRPr lang="cs-CZ" sz="2000" smtClean="0"/>
          </a:p>
          <a:p>
            <a:pPr>
              <a:buFont typeface="Wingdings" pitchFamily="2" charset="2"/>
              <a:buNone/>
            </a:pPr>
            <a:r>
              <a:rPr lang="cs-CZ" sz="2000" smtClean="0"/>
              <a:t>	Po velmi krátké době několika sekund vzniká ze směsi ve velkém válci velký objem žluté pěny, která přetéká i na laboratorní stůl.</a:t>
            </a:r>
          </a:p>
          <a:p>
            <a:pPr>
              <a:buFont typeface="Wingdings" pitchFamily="2" charset="2"/>
              <a:buNone/>
            </a:pPr>
            <a:endParaRPr lang="cs-CZ" sz="14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b="1" smtClean="0"/>
              <a:t>Vysvětlení: </a:t>
            </a:r>
            <a:r>
              <a:rPr lang="cs-CZ" sz="1800" smtClean="0"/>
              <a:t>Jodid draselný katalyzuje rozklad peroxidu vodíku na vodu a kyslík. Vznikající plynný kyslík zaujímá mnohem větší objem něž v původní směsi ve válci a prostředek na nádobí je napěněn. Žlutá barva pěny je způsobena uvolněným jódem. Reakce je prvního řádu jak vzhledem k peroxidu, tak i jodidu. Reakce je rovněž exotermická, teplota rekční směsi prudce vzrůstá. Katalyticky působí jodidové ionty.</a:t>
            </a:r>
          </a:p>
          <a:p>
            <a:r>
              <a:rPr lang="cs-CZ" sz="1800" b="1" smtClean="0"/>
              <a:t>Rovnice:</a:t>
            </a:r>
          </a:p>
          <a:p>
            <a:endParaRPr lang="cs-CZ" sz="1800" smtClean="0"/>
          </a:p>
          <a:p>
            <a:pPr>
              <a:buFont typeface="Wingdings" pitchFamily="2" charset="2"/>
              <a:buNone/>
            </a:pPr>
            <a:r>
              <a:rPr lang="cs-CZ" sz="1800" smtClean="0"/>
              <a:t>2 H</a:t>
            </a:r>
            <a:r>
              <a:rPr lang="cs-CZ" sz="1800" baseline="-25000" smtClean="0"/>
              <a:t>2</a:t>
            </a:r>
            <a:r>
              <a:rPr lang="cs-CZ" sz="1800" smtClean="0"/>
              <a:t>O</a:t>
            </a:r>
            <a:r>
              <a:rPr lang="cs-CZ" sz="1800" baseline="-25000" smtClean="0"/>
              <a:t>2</a:t>
            </a:r>
            <a:r>
              <a:rPr lang="cs-CZ" sz="1800" smtClean="0"/>
              <a:t> → 2 H</a:t>
            </a:r>
            <a:r>
              <a:rPr lang="cs-CZ" sz="1800" baseline="-25000" smtClean="0"/>
              <a:t>2</a:t>
            </a:r>
            <a:r>
              <a:rPr lang="cs-CZ" sz="1800" smtClean="0"/>
              <a:t>O + O</a:t>
            </a:r>
            <a:r>
              <a:rPr lang="cs-CZ" sz="1800" baseline="-25000" smtClean="0"/>
              <a:t>2</a:t>
            </a:r>
            <a:endParaRPr lang="cs-CZ" sz="1800" smtClean="0"/>
          </a:p>
          <a:p>
            <a:pPr>
              <a:buFont typeface="Wingdings" pitchFamily="2" charset="2"/>
              <a:buNone/>
            </a:pPr>
            <a:r>
              <a:rPr lang="cs-CZ" sz="1800" smtClean="0"/>
              <a:t>H</a:t>
            </a:r>
            <a:r>
              <a:rPr lang="cs-CZ" sz="1800" baseline="-25000" smtClean="0"/>
              <a:t>2</a:t>
            </a:r>
            <a:r>
              <a:rPr lang="cs-CZ" sz="1800" smtClean="0"/>
              <a:t>O</a:t>
            </a:r>
            <a:r>
              <a:rPr lang="cs-CZ" sz="1800" baseline="-25000" smtClean="0"/>
              <a:t>2</a:t>
            </a:r>
            <a:r>
              <a:rPr lang="cs-CZ" sz="1800" smtClean="0"/>
              <a:t> + I</a:t>
            </a:r>
            <a:r>
              <a:rPr lang="cs-CZ" sz="1800" baseline="30000" smtClean="0"/>
              <a:t>-</a:t>
            </a:r>
            <a:r>
              <a:rPr lang="cs-CZ" sz="1800" smtClean="0"/>
              <a:t> →  IO</a:t>
            </a:r>
            <a:r>
              <a:rPr lang="cs-CZ" sz="1800" baseline="30000" smtClean="0"/>
              <a:t> -</a:t>
            </a:r>
            <a:r>
              <a:rPr lang="cs-CZ" sz="1800" smtClean="0"/>
              <a:t> +H</a:t>
            </a:r>
            <a:r>
              <a:rPr lang="cs-CZ" sz="1800" baseline="-25000" smtClean="0"/>
              <a:t>2</a:t>
            </a:r>
            <a:r>
              <a:rPr lang="cs-CZ" sz="1800" smtClean="0"/>
              <a:t>O</a:t>
            </a:r>
          </a:p>
          <a:p>
            <a:pPr>
              <a:buFont typeface="Wingdings" pitchFamily="2" charset="2"/>
              <a:buNone/>
            </a:pPr>
            <a:r>
              <a:rPr lang="cs-CZ" sz="1800" smtClean="0"/>
              <a:t>H</a:t>
            </a:r>
            <a:r>
              <a:rPr lang="cs-CZ" sz="1800" baseline="-25000" smtClean="0"/>
              <a:t>2</a:t>
            </a:r>
            <a:r>
              <a:rPr lang="cs-CZ" sz="1800" smtClean="0"/>
              <a:t>O</a:t>
            </a:r>
            <a:r>
              <a:rPr lang="cs-CZ" sz="1800" baseline="-25000" smtClean="0"/>
              <a:t>2</a:t>
            </a:r>
            <a:r>
              <a:rPr lang="cs-CZ" sz="1800" smtClean="0"/>
              <a:t> + IO </a:t>
            </a:r>
            <a:r>
              <a:rPr lang="cs-CZ" sz="1800" baseline="30000" smtClean="0"/>
              <a:t>-</a:t>
            </a:r>
            <a:r>
              <a:rPr lang="cs-CZ" sz="1800" smtClean="0"/>
              <a:t> → I</a:t>
            </a:r>
            <a:r>
              <a:rPr lang="cs-CZ" sz="1800" baseline="30000" smtClean="0"/>
              <a:t> -</a:t>
            </a:r>
            <a:r>
              <a:rPr lang="cs-CZ" sz="1800" smtClean="0"/>
              <a:t> + H</a:t>
            </a:r>
            <a:r>
              <a:rPr lang="cs-CZ" sz="1800" baseline="-25000" smtClean="0"/>
              <a:t>2</a:t>
            </a:r>
            <a:r>
              <a:rPr lang="cs-CZ" sz="1800" smtClean="0"/>
              <a:t>O + O</a:t>
            </a:r>
            <a:r>
              <a:rPr lang="cs-CZ" sz="1800" baseline="-25000" smtClean="0"/>
              <a:t>2</a:t>
            </a:r>
            <a:endParaRPr lang="cs-CZ" sz="1800" smtClean="0"/>
          </a:p>
          <a:p>
            <a:pPr>
              <a:buFont typeface="Wingdings" pitchFamily="2" charset="2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00036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sp>
        <p:nvSpPr>
          <p:cNvPr id="7171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172" name="Zástupný symbol pro obrázek 7" descr="slonipasta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59" r="259"/>
          <a:stretch>
            <a:fillRect/>
          </a:stretch>
        </p:blipFill>
        <p:spPr/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71474"/>
          </a:xfrm>
        </p:spPr>
        <p:txBody>
          <a:bodyPr/>
          <a:lstStyle/>
          <a:p>
            <a:r>
              <a:rPr lang="cs-CZ" sz="1200" dirty="0" smtClean="0"/>
              <a:t>Obr. 2</a:t>
            </a:r>
          </a:p>
        </p:txBody>
      </p:sp>
      <p:sp>
        <p:nvSpPr>
          <p:cNvPr id="8195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196" name="Zástupný symbol pro obrázek 5" descr="Uložený snímek 2.bmp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05" b="105"/>
          <a:stretch>
            <a:fillRect/>
          </a:stretch>
        </p:blipFill>
        <p:spPr/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921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</a:t>
            </a:r>
            <a:r>
              <a:rPr lang="cs-CZ" sz="1200" b="1" dirty="0" smtClean="0"/>
              <a:t>I.</a:t>
            </a:r>
            <a:r>
              <a:rPr lang="cs-CZ" sz="1200" dirty="0" smtClean="0"/>
              <a:t>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733</TotalTime>
  <Words>279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Pokus sice demonstruje katalyzovanou reakci, ale je nutné upozornit také na to, že rychlost prezentovaného chemického děje je zvýšena  přítomností peroxidu vodíku o vysoké koncentraci. Žáci si tak uvědomí vliv koncentrace reaktantů na reakční rychlost.  Pomůcky: kádinka 2000 ml nebo odměrný válec 2000 ml, dvě kádinky 100 ml, skleněná tyčinka, dělená pipeta, odměrný válec  Chemikálie: KI, prostředek na mytí nádobí (např. JAR), destilovaná voda, peroxid vodíku 30%  Bezpečnost: jodid draselný: zdraví škodlivý, R42/43, S22,26,37/39 peroxid vodíku: oxidující, žíravý, R5,8,20/22,35, S1/2,17,26,28,36/37/39 </vt:lpstr>
      <vt:lpstr>Snímek 3</vt:lpstr>
      <vt:lpstr>Snímek 4</vt:lpstr>
      <vt:lpstr>Obr. 1</vt:lpstr>
      <vt:lpstr>Obr. 2</vt:lpstr>
      <vt:lpstr>Snímek 7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57</cp:revision>
  <dcterms:created xsi:type="dcterms:W3CDTF">2012-07-13T11:26:26Z</dcterms:created>
  <dcterms:modified xsi:type="dcterms:W3CDTF">2014-02-15T08:43:54Z</dcterms:modified>
</cp:coreProperties>
</file>