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VY_32_INOVACE_10_M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Jednotky délky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i="0" u="none"/>
            <a:t>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628" custLinFactNeighborY="-3399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E911ED-DA06-401A-AD42-446F7159A02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A93197D-8645-4B60-9F2A-31C26CA3264E}" type="presOf" srcId="{D1D4F407-5343-4D3F-B5B9-D407B03CAEB4}" destId="{D005CE8C-CC26-4C3E-AC11-E15060ECD759}" srcOrd="0" destOrd="0" presId="urn:microsoft.com/office/officeart/2005/8/layout/target3"/>
    <dgm:cxn modelId="{42C04B2A-3506-4064-AB87-8A86DBCE7A39}" type="presOf" srcId="{D1B46980-6531-4606-95E6-44980827E919}" destId="{2BE915AB-18AA-4053-B92C-3BFC9ED204BB}" srcOrd="1" destOrd="0" presId="urn:microsoft.com/office/officeart/2005/8/layout/target3"/>
    <dgm:cxn modelId="{83CDAF7F-5610-4D8A-8F2E-623A1F01FE53}" type="presOf" srcId="{D1B46980-6531-4606-95E6-44980827E919}" destId="{6140AFEC-043D-4C43-A2F9-D0F5331DF3A3}" srcOrd="0" destOrd="0" presId="urn:microsoft.com/office/officeart/2005/8/layout/target3"/>
    <dgm:cxn modelId="{62D41866-7587-4200-9BA0-77D729542250}" type="presOf" srcId="{757F3AB3-0718-4624-B441-E567A8F0AB56}" destId="{333A1088-737F-45CB-B68E-254E46348037}" srcOrd="0" destOrd="0" presId="urn:microsoft.com/office/officeart/2005/8/layout/target3"/>
    <dgm:cxn modelId="{DDD7F0C1-0A19-4C6B-89D9-40F7C9F763A7}" type="presOf" srcId="{4C35D32F-0EAB-4CD7-82EE-45574DC2A586}" destId="{890E4F0B-2866-4A3F-A3C7-2A14B1797930}" srcOrd="1" destOrd="0" presId="urn:microsoft.com/office/officeart/2005/8/layout/target3"/>
    <dgm:cxn modelId="{FC1A8255-6C3F-4754-884A-80052790A689}" type="presOf" srcId="{D1D4F407-5343-4D3F-B5B9-D407B03CAEB4}" destId="{AED2198E-93D5-4001-81B4-73124B309672}" srcOrd="1" destOrd="0" presId="urn:microsoft.com/office/officeart/2005/8/layout/target3"/>
    <dgm:cxn modelId="{C3F4F1F7-178B-4CC3-8BA3-39DA91BF54D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5ABA59-58E6-4DAC-8D6F-F85A033A864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D3E41B9-7118-4E8E-A118-E9E36AB7A1AA}" type="presOf" srcId="{B651F6E3-6281-48DB-9319-2AEAFDAE7572}" destId="{619D679B-A015-4ECF-8348-D1034C574F40}" srcOrd="0" destOrd="0" presId="urn:microsoft.com/office/officeart/2005/8/layout/target3"/>
    <dgm:cxn modelId="{35B26CED-5696-40F7-9912-26185962CEB8}" type="presOf" srcId="{D8197B8C-B260-4A16-BDF4-0947B075E274}" destId="{5A5FFA88-C948-4069-8E93-59FA12366E83}" srcOrd="1" destOrd="0" presId="urn:microsoft.com/office/officeart/2005/8/layout/target3"/>
    <dgm:cxn modelId="{72870834-4D9A-4C0D-9D78-DE279B1FCF42}" type="presParOf" srcId="{333A1088-737F-45CB-B68E-254E46348037}" destId="{F5ABB229-8D3B-4694-996A-96F23CF14429}" srcOrd="0" destOrd="0" presId="urn:microsoft.com/office/officeart/2005/8/layout/target3"/>
    <dgm:cxn modelId="{F249EEEC-BA69-4FCB-A084-801195C6CECE}" type="presParOf" srcId="{333A1088-737F-45CB-B68E-254E46348037}" destId="{F41139FD-01EE-4571-8B17-4FB00FC51163}" srcOrd="1" destOrd="0" presId="urn:microsoft.com/office/officeart/2005/8/layout/target3"/>
    <dgm:cxn modelId="{9F3EE857-104D-4BE7-A093-A4F3D3F4DE61}" type="presParOf" srcId="{333A1088-737F-45CB-B68E-254E46348037}" destId="{D005CE8C-CC26-4C3E-AC11-E15060ECD759}" srcOrd="2" destOrd="0" presId="urn:microsoft.com/office/officeart/2005/8/layout/target3"/>
    <dgm:cxn modelId="{503067DB-EFAE-40D0-A2F2-1204EA3D6D9B}" type="presParOf" srcId="{333A1088-737F-45CB-B68E-254E46348037}" destId="{2C702D82-9B77-49B7-9568-BB8EB47C3372}" srcOrd="3" destOrd="0" presId="urn:microsoft.com/office/officeart/2005/8/layout/target3"/>
    <dgm:cxn modelId="{FC22C9F1-C12A-4C11-BAE6-B95A4D2FFE28}" type="presParOf" srcId="{333A1088-737F-45CB-B68E-254E46348037}" destId="{A52A0455-90FF-4808-ABD0-F02540D31D5A}" srcOrd="4" destOrd="0" presId="urn:microsoft.com/office/officeart/2005/8/layout/target3"/>
    <dgm:cxn modelId="{8FD1C5DC-0768-4DDC-862B-1CEDCC457CDD}" type="presParOf" srcId="{333A1088-737F-45CB-B68E-254E46348037}" destId="{6140AFEC-043D-4C43-A2F9-D0F5331DF3A3}" srcOrd="5" destOrd="0" presId="urn:microsoft.com/office/officeart/2005/8/layout/target3"/>
    <dgm:cxn modelId="{7DA23607-2B6E-49A5-8475-11BC7C55B24F}" type="presParOf" srcId="{333A1088-737F-45CB-B68E-254E46348037}" destId="{9358AC05-5D7D-4327-9F80-1AD486AEA664}" srcOrd="6" destOrd="0" presId="urn:microsoft.com/office/officeart/2005/8/layout/target3"/>
    <dgm:cxn modelId="{612BACA5-B754-4E27-B0F2-FBDD535CD499}" type="presParOf" srcId="{333A1088-737F-45CB-B68E-254E46348037}" destId="{313FC574-E1CD-4FB4-B054-0B805CE0447D}" srcOrd="7" destOrd="0" presId="urn:microsoft.com/office/officeart/2005/8/layout/target3"/>
    <dgm:cxn modelId="{7DEC6788-9CCE-425D-8561-EC0B3BB10991}" type="presParOf" srcId="{333A1088-737F-45CB-B68E-254E46348037}" destId="{619D679B-A015-4ECF-8348-D1034C574F40}" srcOrd="8" destOrd="0" presId="urn:microsoft.com/office/officeart/2005/8/layout/target3"/>
    <dgm:cxn modelId="{C0320420-BCCF-4A6F-A493-B0777C87C35B}" type="presParOf" srcId="{333A1088-737F-45CB-B68E-254E46348037}" destId="{322283A8-4A27-4CDA-BAE3-F381106A9174}" srcOrd="9" destOrd="0" presId="urn:microsoft.com/office/officeart/2005/8/layout/target3"/>
    <dgm:cxn modelId="{B9D3FEC0-4716-43FE-95FC-F7E16D1057EF}" type="presParOf" srcId="{333A1088-737F-45CB-B68E-254E46348037}" destId="{FFC9F71D-1B4F-4AD9-A4A6-86ADEFC8AF5C}" srcOrd="10" destOrd="0" presId="urn:microsoft.com/office/officeart/2005/8/layout/target3"/>
    <dgm:cxn modelId="{4A83AD40-7805-4F1F-96CF-044E029BAE82}" type="presParOf" srcId="{333A1088-737F-45CB-B68E-254E46348037}" destId="{25B08C86-7E15-44DC-BE7F-FFB55DD49D12}" srcOrd="11" destOrd="0" presId="urn:microsoft.com/office/officeart/2005/8/layout/target3"/>
    <dgm:cxn modelId="{6EBDA010-9F50-4483-B1D8-BCFBDC8917D4}" type="presParOf" srcId="{333A1088-737F-45CB-B68E-254E46348037}" destId="{76644BE8-9D7C-4C09-B250-3D10AF48CBB7}" srcOrd="12" destOrd="0" presId="urn:microsoft.com/office/officeart/2005/8/layout/target3"/>
    <dgm:cxn modelId="{303EC6F3-1F3C-4A71-93EF-C9DC8C2DF969}" type="presParOf" srcId="{333A1088-737F-45CB-B68E-254E46348037}" destId="{EE85B701-7295-41C0-BA7A-34D3756A2AE6}" srcOrd="13" destOrd="0" presId="urn:microsoft.com/office/officeart/2005/8/layout/target3"/>
    <dgm:cxn modelId="{D6B53309-66C3-42F7-9700-F9300ACE0C9E}" type="presParOf" srcId="{333A1088-737F-45CB-B68E-254E46348037}" destId="{8BEBB6EC-1DAA-4CAC-8A25-BC0FCBD5DBD5}" srcOrd="14" destOrd="0" presId="urn:microsoft.com/office/officeart/2005/8/layout/target3"/>
    <dgm:cxn modelId="{7C9C4FBA-9E87-429A-92AB-4A953B3EC809}" type="presParOf" srcId="{333A1088-737F-45CB-B68E-254E46348037}" destId="{AED2198E-93D5-4001-81B4-73124B309672}" srcOrd="15" destOrd="0" presId="urn:microsoft.com/office/officeart/2005/8/layout/target3"/>
    <dgm:cxn modelId="{8A15EA07-C86D-4226-9C38-09693415DF57}" type="presParOf" srcId="{333A1088-737F-45CB-B68E-254E46348037}" destId="{2BE915AB-18AA-4053-B92C-3BFC9ED204BB}" srcOrd="16" destOrd="0" presId="urn:microsoft.com/office/officeart/2005/8/layout/target3"/>
    <dgm:cxn modelId="{80996694-0407-47C9-9B96-440F6AF187B5}" type="presParOf" srcId="{333A1088-737F-45CB-B68E-254E46348037}" destId="{6BB5E863-4638-4E1D-BFDE-399D028AC4ED}" srcOrd="17" destOrd="0" presId="urn:microsoft.com/office/officeart/2005/8/layout/target3"/>
    <dgm:cxn modelId="{331EF04D-E917-44F6-9FBB-447C604F512D}" type="presParOf" srcId="{333A1088-737F-45CB-B68E-254E46348037}" destId="{5A5FFA88-C948-4069-8E93-59FA12366E83}" srcOrd="18" destOrd="0" presId="urn:microsoft.com/office/officeart/2005/8/layout/target3"/>
    <dgm:cxn modelId="{633812B7-514E-4008-A371-DC772C89ED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28999" cy="34289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4499" y="0"/>
          <a:ext cx="4600574" cy="3428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714499" y="0"/>
        <a:ext cx="4600574" cy="548639"/>
      </dsp:txXfrm>
    </dsp:sp>
    <dsp:sp modelId="{A52A0455-90FF-4808-ABD0-F02540D31D5A}">
      <dsp:nvSpPr>
        <dsp:cNvPr id="0" name=""/>
        <dsp:cNvSpPr/>
      </dsp:nvSpPr>
      <dsp:spPr>
        <a:xfrm>
          <a:off x="360044" y="548639"/>
          <a:ext cx="2708910" cy="2708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14499" y="548639"/>
          <a:ext cx="4600574" cy="2708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714499" y="548639"/>
        <a:ext cx="4600574" cy="548640"/>
      </dsp:txXfrm>
    </dsp:sp>
    <dsp:sp modelId="{313FC574-E1CD-4FB4-B054-0B805CE0447D}">
      <dsp:nvSpPr>
        <dsp:cNvPr id="0" name=""/>
        <dsp:cNvSpPr/>
      </dsp:nvSpPr>
      <dsp:spPr>
        <a:xfrm>
          <a:off x="720089" y="1097279"/>
          <a:ext cx="1988820" cy="19888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14499" y="1097279"/>
          <a:ext cx="4600574" cy="19888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VY_32_INOVACE_10_M </a:t>
          </a:r>
          <a:endParaRPr lang="cs-CZ" sz="2000" kern="1200" dirty="0"/>
        </a:p>
      </dsp:txBody>
      <dsp:txXfrm>
        <a:off x="1714499" y="1097279"/>
        <a:ext cx="4600574" cy="548639"/>
      </dsp:txXfrm>
    </dsp:sp>
    <dsp:sp modelId="{FFC9F71D-1B4F-4AD9-A4A6-86ADEFC8AF5C}">
      <dsp:nvSpPr>
        <dsp:cNvPr id="0" name=""/>
        <dsp:cNvSpPr/>
      </dsp:nvSpPr>
      <dsp:spPr>
        <a:xfrm>
          <a:off x="1080134" y="1645919"/>
          <a:ext cx="1268730" cy="12687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4499" y="1645919"/>
          <a:ext cx="4600574" cy="12687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Jednotky délky</a:t>
          </a:r>
          <a:endParaRPr lang="cs-CZ" sz="2000" kern="1200" dirty="0"/>
        </a:p>
      </dsp:txBody>
      <dsp:txXfrm>
        <a:off x="1714499" y="1645919"/>
        <a:ext cx="4600574" cy="548639"/>
      </dsp:txXfrm>
    </dsp:sp>
    <dsp:sp modelId="{EE85B701-7295-41C0-BA7A-34D3756A2AE6}">
      <dsp:nvSpPr>
        <dsp:cNvPr id="0" name=""/>
        <dsp:cNvSpPr/>
      </dsp:nvSpPr>
      <dsp:spPr>
        <a:xfrm>
          <a:off x="1440179" y="2194559"/>
          <a:ext cx="548640" cy="5486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14499" y="2194559"/>
          <a:ext cx="4600574" cy="5486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i="0" u="none" kern="1200"/>
            <a:t>CZ.1.07/1.4.00/21.3551</a:t>
          </a:r>
          <a:endParaRPr lang="cs-CZ" sz="2000" kern="1200" dirty="0"/>
        </a:p>
      </dsp:txBody>
      <dsp:txXfrm>
        <a:off x="1714499" y="2194559"/>
        <a:ext cx="4600574" cy="5486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Jednotky délky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Matematika – 4.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4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77696936"/>
              </p:ext>
            </p:extLst>
          </p:nvPr>
        </p:nvGraphicFramePr>
        <p:xfrm>
          <a:off x="1475656" y="692696"/>
          <a:ext cx="631507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013176"/>
            <a:ext cx="6768752" cy="131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610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žákům 4. ročníku k opakování a procvičení učiva v hodině matematiky</a:t>
            </a:r>
          </a:p>
          <a:p>
            <a:r>
              <a:rPr lang="cs-CZ" dirty="0" smtClean="0"/>
              <a:t>Nejprve si připomeneme jednotky délky a co je možné v nich měřit</a:t>
            </a:r>
          </a:p>
          <a:p>
            <a:r>
              <a:rPr lang="cs-CZ" dirty="0" smtClean="0"/>
              <a:t>Zopakujeme si převodní vztahy mezi jednotkami mm, cm, dm, m a km</a:t>
            </a:r>
          </a:p>
          <a:p>
            <a:r>
              <a:rPr lang="cs-CZ" dirty="0" smtClean="0"/>
              <a:t>V následujících čtyřech snímcích procvičíme převody (po kliknutí se objeví správný výsledek, na obrázky klikáme po řadách, zleva doprava</a:t>
            </a:r>
          </a:p>
          <a:p>
            <a:r>
              <a:rPr lang="cs-CZ" dirty="0" smtClean="0"/>
              <a:t>Na závěr žákům rozdáme vytištěné tabulky, do kterých doplní správné hodnoty a na posledním snímku si ověří správnost – tabulky k vytištění jsou přiloženy v posledním snímku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63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 materiálu byly využity obrázky z galerie Klipart Microsoft Office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72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1403600" cy="1739648"/>
          </a:xfrm>
        </p:spPr>
        <p:txBody>
          <a:bodyPr/>
          <a:lstStyle/>
          <a:p>
            <a:r>
              <a:rPr lang="cs-CZ" dirty="0" smtClean="0"/>
              <a:t>1 mm</a:t>
            </a:r>
          </a:p>
          <a:p>
            <a:r>
              <a:rPr lang="cs-CZ" dirty="0" smtClean="0"/>
              <a:t>1 cm</a:t>
            </a:r>
          </a:p>
          <a:p>
            <a:r>
              <a:rPr lang="cs-CZ" dirty="0" smtClean="0"/>
              <a:t>1 dm</a:t>
            </a:r>
          </a:p>
          <a:p>
            <a:r>
              <a:rPr lang="cs-CZ" dirty="0" smtClean="0"/>
              <a:t>1 m</a:t>
            </a:r>
          </a:p>
          <a:p>
            <a:r>
              <a:rPr lang="cs-CZ" dirty="0" smtClean="0"/>
              <a:t>1 km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jednotky délky</a:t>
            </a:r>
            <a:endParaRPr lang="cs-CZ" dirty="0"/>
          </a:p>
        </p:txBody>
      </p:sp>
      <p:pic>
        <p:nvPicPr>
          <p:cNvPr id="1026" name="Picture 2" descr="C:\Users\hfukalova\AppData\Local\Microsoft\Windows\Temporary Internet Files\Content.IE5\5G91PGUM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152" y="5013176"/>
            <a:ext cx="360040" cy="336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fukalova\AppData\Local\Microsoft\Windows\Temporary Internet Files\Content.IE5\HCYGOXSD\MC90043802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416" y="2081779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fukalova\AppData\Local\Microsoft\Windows\Temporary Internet Files\Content.IE5\X4FGBRAL\MP9003996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778" y="3013964"/>
            <a:ext cx="2047255" cy="163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fukalova\AppData\Local\Microsoft\Windows\Temporary Internet Files\Content.IE5\M354JM5Y\MC9002406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317534"/>
            <a:ext cx="739752" cy="76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fukalova\AppData\Local\Microsoft\Windows\Temporary Internet Files\Content.IE5\WUPNYC8F\MC9004321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258" y="2661291"/>
            <a:ext cx="1841500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fukalova\AppData\Local\Microsoft\Windows\Temporary Internet Files\Content.IE5\TXJ1BYNV\MP9003414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798" y="476672"/>
            <a:ext cx="1514748" cy="10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fukalova\AppData\Local\Microsoft\Windows\Temporary Internet Files\Content.IE5\1O10QNUQ\MC90044173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332" y="421362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3832866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jakých jednotkách délky byste měřili to, co je na obrázku?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60332" y="620688"/>
            <a:ext cx="819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31932" y="1557192"/>
            <a:ext cx="604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22768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88424" y="3832866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31778" y="4756196"/>
            <a:ext cx="472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55405" y="5349982"/>
            <a:ext cx="672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31932" y="5534648"/>
            <a:ext cx="456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pic>
        <p:nvPicPr>
          <p:cNvPr id="1033" name="Picture 9" descr="C:\Users\hfukalova\AppData\Local\Microsoft\Windows\Temporary Internet Files\Content.IE5\MV2W216J\MC90001507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078" y="5793701"/>
            <a:ext cx="5369106" cy="485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521380" y="54005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1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187624" y="3645024"/>
            <a:ext cx="7200800" cy="181165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 cm  = 10 mm</a:t>
            </a:r>
          </a:p>
          <a:p>
            <a:r>
              <a:rPr lang="cs-CZ" sz="2000" dirty="0" smtClean="0"/>
              <a:t>1 dm = 10 cm    = 100 mm</a:t>
            </a:r>
          </a:p>
          <a:p>
            <a:r>
              <a:rPr lang="cs-CZ" sz="2000" dirty="0" smtClean="0"/>
              <a:t>1m    = 10 dm    = 100 cm        = 1 000 mm</a:t>
            </a:r>
          </a:p>
          <a:p>
            <a:r>
              <a:rPr lang="cs-CZ" sz="2000" dirty="0" smtClean="0"/>
              <a:t>1 km = 1 000m = 10 000 dm = 100 000cm = 1 000 000 mm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6958536" cy="197946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Převody jednotek délky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9700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44008" y="1484784"/>
            <a:ext cx="2483720" cy="515512"/>
          </a:xfrm>
        </p:spPr>
        <p:txBody>
          <a:bodyPr/>
          <a:lstStyle/>
          <a:p>
            <a:r>
              <a:rPr lang="cs-CZ" dirty="0" smtClean="0"/>
              <a:t>1 m = 10 dm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638056" cy="1979466"/>
          </a:xfrm>
        </p:spPr>
        <p:txBody>
          <a:bodyPr/>
          <a:lstStyle/>
          <a:p>
            <a:r>
              <a:rPr lang="cs-CZ" dirty="0" smtClean="0"/>
              <a:t>Převeď na dm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24928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 dm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267756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 dm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3933056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 dm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393305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 dm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515719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120 dm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51571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2000 dm</a:t>
            </a:r>
            <a:endParaRPr lang="cs-CZ" dirty="0"/>
          </a:p>
        </p:txBody>
      </p:sp>
      <p:pic>
        <p:nvPicPr>
          <p:cNvPr id="2051" name="Picture 3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710" y="2222190"/>
            <a:ext cx="864108" cy="91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069728" y="249600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4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2" name="Picture 4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25296"/>
            <a:ext cx="864108" cy="91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175956" y="2496002"/>
            <a:ext cx="648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5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3" name="Picture 5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378" y="3586456"/>
            <a:ext cx="1008124" cy="1062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619672" y="39330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9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4" name="Picture 6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8" y="3450212"/>
            <a:ext cx="1137392" cy="119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4824040" y="3933056"/>
            <a:ext cx="684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10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5" name="Picture 7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561" y="4648987"/>
            <a:ext cx="1137392" cy="119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447764" y="5157192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12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6" name="Picture 8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046" y="4648987"/>
            <a:ext cx="1360802" cy="1434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5637390" y="5248374"/>
            <a:ext cx="950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200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7" name="Picture 9" descr="C:\Users\hfukalova\AppData\Local\Microsoft\Windows\Temporary Internet Files\Content.IE5\D73K9JGR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848" y="2743493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02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067944" y="1545336"/>
            <a:ext cx="3613016" cy="1019568"/>
          </a:xfrm>
        </p:spPr>
        <p:txBody>
          <a:bodyPr/>
          <a:lstStyle/>
          <a:p>
            <a:r>
              <a:rPr lang="cs-CZ" dirty="0" smtClean="0"/>
              <a:t>1 dm =    10 cm</a:t>
            </a:r>
          </a:p>
          <a:p>
            <a:r>
              <a:rPr lang="cs-CZ" dirty="0" smtClean="0"/>
              <a:t>1 m    = 100 cm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350024" cy="506368"/>
          </a:xfrm>
        </p:spPr>
        <p:txBody>
          <a:bodyPr/>
          <a:lstStyle/>
          <a:p>
            <a:r>
              <a:rPr lang="cs-CZ" dirty="0" smtClean="0"/>
              <a:t>Převeď na cm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299695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 cm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318161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200 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0770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 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44464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1 600 cm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50851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410 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95736" y="5454516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300 cm</a:t>
            </a:r>
            <a:endParaRPr lang="cs-CZ" dirty="0"/>
          </a:p>
        </p:txBody>
      </p:sp>
      <p:pic>
        <p:nvPicPr>
          <p:cNvPr id="3074" name="Picture 2" descr="C:\Users\hfukalova\AppData\Local\Microsoft\Windows\Temporary Internet Files\Content.IE5\L1CM3AML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420" y="238535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645786" y="2996952"/>
            <a:ext cx="846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7 dm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hfukalova\AppData\Local\Microsoft\Windows\Temporary Internet Files\Content.IE5\L1CM3AML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571" y="25717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508104" y="3181618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6" name="Picture 4" descr="C:\Users\hfukalova\AppData\Local\Microsoft\Windows\Temporary Internet Files\Content.IE5\L1CM3AML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98" y="321982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053596" y="3916918"/>
            <a:ext cx="754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9 dm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7" name="Picture 5" descr="C:\Users\hfukalova\AppData\Local\Microsoft\Windows\Temporary Internet Files\Content.IE5\L1CM3AML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400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995936" y="42862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16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8" name="Picture 6" descr="C:\Users\hfukalova\AppData\Local\Microsoft\Windows\Temporary Internet Files\Content.IE5\L1CM3AML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076" y="478193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146590" y="5450341"/>
            <a:ext cx="1206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30 dm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9" name="Picture 7" descr="C:\Users\hfukalova\AppData\Local\Microsoft\Windows\Temporary Internet Files\Content.IE5\L1CM3AML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126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012160" y="50851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41 dm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80" name="Picture 8" descr="C:\Users\hfukalova\AppData\Local\Microsoft\Windows\Temporary Internet Files\Content.IE5\M354JM5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698" y="2520518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182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355976" y="1545336"/>
            <a:ext cx="3324984" cy="1307600"/>
          </a:xfrm>
        </p:spPr>
        <p:txBody>
          <a:bodyPr/>
          <a:lstStyle/>
          <a:p>
            <a:r>
              <a:rPr lang="cs-CZ" dirty="0" smtClean="0"/>
              <a:t>1 cm =        10 mm</a:t>
            </a:r>
          </a:p>
          <a:p>
            <a:r>
              <a:rPr lang="cs-CZ" dirty="0" smtClean="0"/>
              <a:t>1 dm =     100 mm</a:t>
            </a:r>
          </a:p>
          <a:p>
            <a:r>
              <a:rPr lang="cs-CZ" dirty="0" smtClean="0"/>
              <a:t>1 m    = 1 000 mm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350024" cy="578376"/>
          </a:xfrm>
        </p:spPr>
        <p:txBody>
          <a:bodyPr/>
          <a:lstStyle/>
          <a:p>
            <a:r>
              <a:rPr lang="cs-CZ" dirty="0" smtClean="0"/>
              <a:t>Převeď na mm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32129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80 mm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32129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150 mm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34031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4 000 mm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415565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1 500 mm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1833" y="52512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2 000 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559943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50 000 mm</a:t>
            </a:r>
            <a:endParaRPr lang="cs-CZ" dirty="0"/>
          </a:p>
        </p:txBody>
      </p:sp>
      <p:sp>
        <p:nvSpPr>
          <p:cNvPr id="18" name="PubTriangle"/>
          <p:cNvSpPr>
            <a:spLocks noEditPoints="1" noChangeArrowheads="1"/>
          </p:cNvSpPr>
          <p:nvPr/>
        </p:nvSpPr>
        <p:spPr bwMode="auto">
          <a:xfrm>
            <a:off x="1594520" y="2760422"/>
            <a:ext cx="1058416" cy="127444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871700" y="31839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8 cm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0" name="PubTriangle"/>
          <p:cNvSpPr>
            <a:spLocks noEditPoints="1" noChangeArrowheads="1"/>
          </p:cNvSpPr>
          <p:nvPr/>
        </p:nvSpPr>
        <p:spPr bwMode="auto">
          <a:xfrm>
            <a:off x="4716016" y="2606167"/>
            <a:ext cx="1418456" cy="1520262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3212976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15 cm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2" name="PubTriangle"/>
          <p:cNvSpPr>
            <a:spLocks noEditPoints="1" noChangeArrowheads="1"/>
          </p:cNvSpPr>
          <p:nvPr/>
        </p:nvSpPr>
        <p:spPr bwMode="auto">
          <a:xfrm>
            <a:off x="899592" y="3956392"/>
            <a:ext cx="1558280" cy="1137182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403648" y="4340317"/>
            <a:ext cx="1054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40 dm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4" name="PubTriangle"/>
          <p:cNvSpPr>
            <a:spLocks noEditPoints="1" noChangeArrowheads="1"/>
          </p:cNvSpPr>
          <p:nvPr/>
        </p:nvSpPr>
        <p:spPr bwMode="auto">
          <a:xfrm>
            <a:off x="5847928" y="3368654"/>
            <a:ext cx="1828800" cy="182880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516216" y="403486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15 dm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6" name="PubTriangle"/>
          <p:cNvSpPr>
            <a:spLocks noEditPoints="1" noChangeArrowheads="1"/>
          </p:cNvSpPr>
          <p:nvPr/>
        </p:nvSpPr>
        <p:spPr bwMode="auto">
          <a:xfrm>
            <a:off x="1960387" y="4530824"/>
            <a:ext cx="1828800" cy="182880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735796" y="5197454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8" name="PubTriangle"/>
          <p:cNvSpPr>
            <a:spLocks noEditPoints="1" noChangeArrowheads="1"/>
          </p:cNvSpPr>
          <p:nvPr/>
        </p:nvSpPr>
        <p:spPr bwMode="auto">
          <a:xfrm>
            <a:off x="4357999" y="4869705"/>
            <a:ext cx="1828800" cy="182880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076056" y="5566786"/>
            <a:ext cx="771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50 m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4106" name="Picture 10" descr="C:\Users\hfukalova\AppData\Local\Microsoft\Windows\Temporary Internet Files\Content.IE5\3OU5ETHM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213" y="4340317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448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2" grpId="0" animBg="1"/>
      <p:bldP spid="24" grpId="0" animBg="1"/>
      <p:bldP spid="25" grpId="0"/>
      <p:bldP spid="26" grpId="0" animBg="1"/>
      <p:bldP spid="27" grpId="0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443504"/>
          </a:xfrm>
        </p:spPr>
        <p:txBody>
          <a:bodyPr/>
          <a:lstStyle/>
          <a:p>
            <a:r>
              <a:rPr lang="cs-CZ" dirty="0" smtClean="0"/>
              <a:t>1 km = 1 000 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4343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Převeď na km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25649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km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9342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km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274957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 km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7251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km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41490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km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47251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km</a:t>
            </a:r>
            <a:endParaRPr lang="cs-CZ" dirty="0"/>
          </a:p>
        </p:txBody>
      </p:sp>
      <p:sp>
        <p:nvSpPr>
          <p:cNvPr id="10" name="Cloud"/>
          <p:cNvSpPr>
            <a:spLocks noChangeAspect="1" noEditPoints="1" noChangeArrowheads="1"/>
          </p:cNvSpPr>
          <p:nvPr/>
        </p:nvSpPr>
        <p:spPr bwMode="auto">
          <a:xfrm>
            <a:off x="1544274" y="2289988"/>
            <a:ext cx="1371600" cy="919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690876" y="2564903"/>
            <a:ext cx="1078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3 000 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Cloud"/>
          <p:cNvSpPr>
            <a:spLocks noChangeAspect="1" noEditPoints="1" noChangeArrowheads="1"/>
          </p:cNvSpPr>
          <p:nvPr/>
        </p:nvSpPr>
        <p:spPr bwMode="auto">
          <a:xfrm>
            <a:off x="3490156" y="2509839"/>
            <a:ext cx="1659632" cy="1112184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2749570"/>
            <a:ext cx="1297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15 000 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Cloud"/>
          <p:cNvSpPr>
            <a:spLocks noChangeAspect="1" noEditPoints="1" noChangeArrowheads="1"/>
          </p:cNvSpPr>
          <p:nvPr/>
        </p:nvSpPr>
        <p:spPr bwMode="auto">
          <a:xfrm>
            <a:off x="5758407" y="2473901"/>
            <a:ext cx="1713259" cy="114812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274956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60 000 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Cloud"/>
          <p:cNvSpPr>
            <a:spLocks noChangeAspect="1" noEditPoints="1" noChangeArrowheads="1"/>
          </p:cNvSpPr>
          <p:nvPr/>
        </p:nvSpPr>
        <p:spPr bwMode="auto">
          <a:xfrm>
            <a:off x="645840" y="4333746"/>
            <a:ext cx="1875656" cy="125695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7251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14 000 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Cloud"/>
          <p:cNvSpPr>
            <a:spLocks noChangeAspect="1" noEditPoints="1" noChangeArrowheads="1"/>
          </p:cNvSpPr>
          <p:nvPr/>
        </p:nvSpPr>
        <p:spPr bwMode="auto">
          <a:xfrm>
            <a:off x="3388982" y="3833725"/>
            <a:ext cx="1803648" cy="120869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707904" y="41490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9 000 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Cloud"/>
          <p:cNvSpPr>
            <a:spLocks noChangeAspect="1" noEditPoints="1" noChangeArrowheads="1"/>
          </p:cNvSpPr>
          <p:nvPr/>
        </p:nvSpPr>
        <p:spPr bwMode="auto">
          <a:xfrm>
            <a:off x="5614391" y="4489437"/>
            <a:ext cx="1659634" cy="111218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490981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20 000 m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32" name="Picture 8" descr="C:\Users\hfukalova\AppData\Local\Microsoft\Windows\Temporary Internet Files\Content.IE5\MV2W216J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62221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86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 animBg="1"/>
      <p:bldP spid="13" grpId="0"/>
      <p:bldP spid="14" grpId="0" animBg="1"/>
      <p:bldP spid="16" grpId="0" animBg="1"/>
      <p:bldP spid="18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827584" y="2060848"/>
            <a:ext cx="7416824" cy="1224136"/>
          </a:xfrm>
        </p:spPr>
        <p:txBody>
          <a:bodyPr/>
          <a:lstStyle/>
          <a:p>
            <a:r>
              <a:rPr lang="cs-CZ" dirty="0" smtClean="0"/>
              <a:t>Do vytištěných tabulek doplňte správné hodnoty, potom si na tabuli zkontrolujeme správnost.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5158336" cy="722392"/>
          </a:xfrm>
        </p:spPr>
        <p:txBody>
          <a:bodyPr/>
          <a:lstStyle/>
          <a:p>
            <a:r>
              <a:rPr lang="cs-CZ" dirty="0" smtClean="0"/>
              <a:t>Převádějte a doplňte tabulku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245055"/>
              </p:ext>
            </p:extLst>
          </p:nvPr>
        </p:nvGraphicFramePr>
        <p:xfrm>
          <a:off x="1259632" y="3068960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319" y="3356992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19652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37731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100" y="3781141"/>
            <a:ext cx="640837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93757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6515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932" y="4090230"/>
            <a:ext cx="63600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319" y="4063638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81717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684" y="4509120"/>
            <a:ext cx="626254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509120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hfukalova\AppData\Local\Microsoft\Windows\Temporary Internet Files\Content.IE5\1W8F1JXC\MC9004315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870" y="4517568"/>
            <a:ext cx="554246" cy="55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833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508104" y="548680"/>
            <a:ext cx="2028840" cy="659528"/>
          </a:xfrm>
        </p:spPr>
        <p:txBody>
          <a:bodyPr/>
          <a:lstStyle/>
          <a:p>
            <a:r>
              <a:rPr lang="cs-CZ" dirty="0" smtClean="0"/>
              <a:t>příloha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548680"/>
            <a:ext cx="3430144" cy="794400"/>
          </a:xfrm>
        </p:spPr>
        <p:txBody>
          <a:bodyPr/>
          <a:lstStyle/>
          <a:p>
            <a:r>
              <a:rPr lang="cs-CZ" dirty="0" smtClean="0"/>
              <a:t>Tabulky k vytištění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2932673"/>
              </p:ext>
            </p:extLst>
          </p:nvPr>
        </p:nvGraphicFramePr>
        <p:xfrm>
          <a:off x="1763688" y="3010355"/>
          <a:ext cx="4222748" cy="13888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5687"/>
                <a:gridCol w="1055687"/>
                <a:gridCol w="1055687"/>
                <a:gridCol w="1055687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mm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cm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4 000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200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50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6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034984"/>
              </p:ext>
            </p:extLst>
          </p:nvPr>
        </p:nvGraphicFramePr>
        <p:xfrm>
          <a:off x="1763688" y="4725144"/>
          <a:ext cx="4222748" cy="1409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5687"/>
                <a:gridCol w="1055687"/>
                <a:gridCol w="1055687"/>
                <a:gridCol w="1055687"/>
              </a:tblGrid>
              <a:tr h="281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mm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cm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4 000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200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50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6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530962"/>
              </p:ext>
            </p:extLst>
          </p:nvPr>
        </p:nvGraphicFramePr>
        <p:xfrm>
          <a:off x="1763688" y="1268760"/>
          <a:ext cx="4222748" cy="1409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5687"/>
                <a:gridCol w="1055687"/>
                <a:gridCol w="1055687"/>
                <a:gridCol w="1055687"/>
              </a:tblGrid>
              <a:tr h="281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mm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cm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m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4 000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200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50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</a:tr>
              <a:tr h="281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63341" marR="63341" marT="31671" marB="3167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6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341" marR="63341" marT="31671" marB="31671"/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2123728" y="301035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74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123</TotalTime>
  <Words>447</Words>
  <Application>Microsoft Office PowerPoint</Application>
  <PresentationFormat>Předvádění na obrazovce (4:3)</PresentationFormat>
  <Paragraphs>142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Tradeshow</vt:lpstr>
      <vt:lpstr>Jednotky délky</vt:lpstr>
      <vt:lpstr>Prezentace aplikace PowerPoint</vt:lpstr>
      <vt:lpstr>ANOTACE</vt:lpstr>
      <vt:lpstr>CITACE</vt:lpstr>
      <vt:lpstr>Základní jednotky délky</vt:lpstr>
      <vt:lpstr>Převody jednotek délky</vt:lpstr>
      <vt:lpstr>Převeď na dm</vt:lpstr>
      <vt:lpstr>Převeď na cm</vt:lpstr>
      <vt:lpstr>Převeď na mm</vt:lpstr>
      <vt:lpstr>Převeď na km</vt:lpstr>
      <vt:lpstr>Převádějte a doplňte tabulku</vt:lpstr>
      <vt:lpstr>Tabulky k vytištění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délky</dc:title>
  <dc:creator>Fukalová Hana</dc:creator>
  <cp:lastModifiedBy>Fukalová Hana</cp:lastModifiedBy>
  <cp:revision>15</cp:revision>
  <dcterms:created xsi:type="dcterms:W3CDTF">2014-02-12T21:21:53Z</dcterms:created>
  <dcterms:modified xsi:type="dcterms:W3CDTF">2014-02-15T09:57:44Z</dcterms:modified>
</cp:coreProperties>
</file>