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0"/>
  </p:notesMasterIdLst>
  <p:sldIdLst>
    <p:sldId id="272" r:id="rId2"/>
    <p:sldId id="281" r:id="rId3"/>
    <p:sldId id="291" r:id="rId4"/>
    <p:sldId id="294" r:id="rId5"/>
    <p:sldId id="303" r:id="rId6"/>
    <p:sldId id="299" r:id="rId7"/>
    <p:sldId id="302" r:id="rId8"/>
    <p:sldId id="27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485941F7-7845-4620-8F01-1891DA6DF92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1EC9EFDF-388C-49B3-BF81-056EE03E0C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BF0027-A23D-4093-8B78-8E45D5B2FA3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146D7-4432-4614-B00F-D567702A29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F9647-0A50-4538-BD8B-45D44A8444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3672C4-40C8-4825-9678-1C7C36A411B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CA128A-340F-47CB-91A7-2AD08A226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B24D91-2494-4A00-813B-91E1E443616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A8076D-4FC1-43E7-BA61-B0AC0F4DE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D71F5-8437-44DB-B412-30BC1198F80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A82B49-4BCA-4BE2-9EB9-8FBFA2CBD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258B76-BDAA-4342-930B-97F7DA1071C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DA368B-E03E-49F1-906B-7ECF350C6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6EB4BF-004D-4B37-8253-879FA46CEB7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DD03E1-22F8-46BB-A806-1D2B8C8F0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A01F52-2C7C-411F-AFB9-078A3FF7151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D181C-87FF-470D-8266-DD6F614F6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7C635C-43EB-48A2-A860-5855C68B315F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FA66F4-AB21-460B-9199-2C402D3E41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185188-7149-4536-BC26-F0D94AF528E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3F4C1-58A2-4ABD-A2F6-B30DECFC47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E78F12-8697-464C-9E86-4373E10D1B6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DC0A8C-B85A-4BAC-AB5E-F6EA96EBA3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172C43-9916-4181-8003-E3F52673B9A1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BAA253-F048-48BB-A74F-FCCFEEB64C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13D1C4-F51C-4A10-A554-B30BB9729F3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96FA2-C2CE-47D5-89C4-679D06466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6615D0-5AA1-48F1-9EDB-4B5631836A8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77782AC9-2C46-49D6-8BA4-4824CDFB7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DF1EA193-C0C7-4B0A-BA55-CFAB89A0F39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53644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VY_32_INOVACE_CH_6E_BAR_22_OXIDUHELNATY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Demonstrace  chemického složení některých živočichů: zajímavé sloučeniny a jejich neobvyklé vlastnosti a užití člověkem. Příprava oxidu uhelnatého a jeho spojitost s chemií krve.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714875"/>
          </a:xfrm>
        </p:spPr>
        <p:txBody>
          <a:bodyPr/>
          <a:lstStyle/>
          <a:p>
            <a:r>
              <a:rPr lang="cs-CZ" sz="1800" b="1" smtClean="0"/>
              <a:t>Pomůcky:</a:t>
            </a:r>
            <a:r>
              <a:rPr lang="cs-CZ" sz="1800" smtClean="0"/>
              <a:t> frakční baňka, dělící nálevka, stojan, 2 držáky, zátky, trubička, pryžová spojka, kahan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Chemikálie:</a:t>
            </a:r>
            <a:r>
              <a:rPr lang="cs-CZ" sz="1800" smtClean="0"/>
              <a:t> H</a:t>
            </a:r>
            <a:r>
              <a:rPr lang="cs-CZ" sz="1800" baseline="-25000" smtClean="0"/>
              <a:t>2</a:t>
            </a:r>
            <a:r>
              <a:rPr lang="cs-CZ" sz="1800" smtClean="0"/>
              <a:t>SO</a:t>
            </a:r>
            <a:r>
              <a:rPr lang="cs-CZ" sz="1800" baseline="-25000" smtClean="0"/>
              <a:t>4</a:t>
            </a:r>
            <a:r>
              <a:rPr lang="cs-CZ" sz="1800" smtClean="0"/>
              <a:t> konc., HCOOH konc.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u="sng" smtClean="0"/>
              <a:t>Bezpečnost</a:t>
            </a:r>
            <a:r>
              <a:rPr lang="cs-CZ" sz="1800" smtClean="0"/>
              <a:t>: </a:t>
            </a:r>
            <a:br>
              <a:rPr lang="cs-CZ" sz="1800" smtClean="0"/>
            </a:br>
            <a:r>
              <a:rPr lang="cs-CZ" sz="1800" smtClean="0"/>
              <a:t>kyselina mravenčí: žíravá, R35, S23,26,45</a:t>
            </a:r>
            <a:br>
              <a:rPr lang="cs-CZ" sz="1800" smtClean="0"/>
            </a:br>
            <a:r>
              <a:rPr lang="cs-CZ" sz="1800" smtClean="0"/>
              <a:t>kyselina sírová: žíravá, R35, S1/2,26,30,45</a:t>
            </a:r>
            <a:br>
              <a:rPr lang="cs-CZ" sz="1800" smtClean="0"/>
            </a:br>
            <a:r>
              <a:rPr lang="cs-CZ" sz="1800" smtClean="0"/>
              <a:t>oxid uhelnatý: extrémně hořlavý, toxický, R12, R23, R33, R48, R61, S9, S16, S33, S45, S53</a:t>
            </a:r>
            <a:br>
              <a:rPr lang="cs-CZ" sz="1800" smtClean="0"/>
            </a:b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endParaRPr lang="cs-CZ" sz="1400" b="1" i="1" smtClean="0"/>
          </a:p>
          <a:p>
            <a:pPr>
              <a:buFont typeface="Wingdings" pitchFamily="2" charset="2"/>
              <a:buNone/>
            </a:pPr>
            <a:r>
              <a:rPr lang="cs-CZ" sz="1400" b="1" i="1" smtClean="0"/>
              <a:t>	</a:t>
            </a:r>
            <a:r>
              <a:rPr lang="cs-CZ" sz="2000" b="1" smtClean="0"/>
              <a:t>Postup:</a:t>
            </a:r>
            <a:r>
              <a:rPr lang="cs-CZ" sz="2000" smtClean="0"/>
              <a:t> Celou aparaturu umístíme v digestoři. Ke 100 ml H</a:t>
            </a:r>
            <a:r>
              <a:rPr lang="cs-CZ" sz="2000" baseline="-25000" smtClean="0"/>
              <a:t>2</a:t>
            </a:r>
            <a:r>
              <a:rPr lang="cs-CZ" sz="2000" smtClean="0"/>
              <a:t>SO</a:t>
            </a:r>
            <a:r>
              <a:rPr lang="cs-CZ" sz="2000" baseline="-25000" smtClean="0"/>
              <a:t>4</a:t>
            </a:r>
            <a:r>
              <a:rPr lang="cs-CZ" sz="2000" smtClean="0"/>
              <a:t> ve frakční baňce přiléváme opatrně z dělící nálevky 50 ml HCOOH. Skleněný stonek dělící nálevky prochází zátkou a končí asi 3 cm nad hladinou kyseliny sírové ve frakční baňce. Frakční baňku zahříváme mírným plamenem. Jakmile se začne vyvíjet plyn, počkáme asi deset vteřin a poté zapálíme unikající plyn na konci skleněné trubičky vycházející z frakční baňky. Ten hoří jasně modrým plamenem. </a:t>
            </a:r>
          </a:p>
          <a:p>
            <a:pPr>
              <a:buFont typeface="Wingdings" pitchFamily="2" charset="2"/>
              <a:buNone/>
            </a:pPr>
            <a:endParaRPr lang="cs-CZ" sz="1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6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5429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idx="1"/>
          </p:nvPr>
        </p:nvSpPr>
        <p:spPr>
          <a:xfrm>
            <a:off x="500063" y="1214438"/>
            <a:ext cx="7786687" cy="7570787"/>
          </a:xfrm>
        </p:spPr>
        <p:txBody>
          <a:bodyPr anchor="ctr">
            <a:spAutoFit/>
          </a:bodyPr>
          <a:lstStyle/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800" dirty="0" smtClean="0">
              <a:cs typeface="Arial" pitchFamily="34" charset="0"/>
            </a:endParaRPr>
          </a:p>
          <a:p>
            <a:pPr>
              <a:defRPr/>
            </a:pPr>
            <a:r>
              <a:rPr lang="cs-CZ" sz="2000" b="1" smtClean="0"/>
              <a:t>Vysvětlení: </a:t>
            </a:r>
            <a:r>
              <a:rPr lang="cs-CZ" sz="2000" smtClean="0"/>
              <a:t>Dehydratační schopnosti kyseliny sírové se projevují při smíchání s kyselinou mravenčí. Uvolňuje se hořlavý oxid uhlenatý, který je jedovatý, a proto pokus provádíme v digestoři, navíc jen v malém množství.  </a:t>
            </a:r>
          </a:p>
          <a:p>
            <a:pPr>
              <a:defRPr/>
            </a:pPr>
            <a:r>
              <a:rPr lang="cs-CZ" sz="2000" i="1" smtClean="0"/>
              <a:t>Bezpečnost</a:t>
            </a:r>
            <a:r>
              <a:rPr lang="cs-CZ" sz="2000" smtClean="0"/>
              <a:t>: Kyselina sírová a mravenčí jsou žíraviny. Oxid uhelnatý je hořlavý a jedovatý plyn, přičemž v určitém poměru se vzduchem tvoří výbušnou směs.</a:t>
            </a:r>
          </a:p>
          <a:p>
            <a:pPr>
              <a:defRPr/>
            </a:pPr>
            <a:r>
              <a:rPr lang="cs-CZ" sz="2000" b="1" smtClean="0"/>
              <a:t>Rovnice: </a:t>
            </a:r>
            <a:r>
              <a:rPr lang="cs-CZ" sz="2000" smtClean="0"/>
              <a:t>Celá reakce probíhá za přítomnosti H</a:t>
            </a:r>
            <a:r>
              <a:rPr lang="cs-CZ" sz="2000" baseline="-25000" smtClean="0"/>
              <a:t>2</a:t>
            </a:r>
            <a:r>
              <a:rPr lang="cs-CZ" sz="2000" smtClean="0"/>
              <a:t>SO</a:t>
            </a:r>
            <a:r>
              <a:rPr lang="cs-CZ" sz="2000" baseline="-25000" smtClean="0"/>
              <a:t>4 </a:t>
            </a:r>
            <a:r>
              <a:rPr lang="cs-CZ" sz="2000" smtClean="0"/>
              <a:t>podle rovnice:</a:t>
            </a:r>
          </a:p>
          <a:p>
            <a:pPr>
              <a:defRPr/>
            </a:pPr>
            <a:r>
              <a:rPr lang="cs-CZ" sz="2000" smtClean="0"/>
              <a:t>HCOOH → H</a:t>
            </a:r>
            <a:r>
              <a:rPr lang="cs-CZ" sz="2000" baseline="-25000" smtClean="0"/>
              <a:t>2</a:t>
            </a:r>
            <a:r>
              <a:rPr lang="cs-CZ" sz="2000" smtClean="0"/>
              <a:t>O + CO </a:t>
            </a: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smtClean="0"/>
              <a:t>Otrava oxidem uhelnatým</a:t>
            </a:r>
            <a:endParaRPr lang="cs-CZ" sz="1400" b="1" i="1" smtClean="0"/>
          </a:p>
          <a:p>
            <a:r>
              <a:rPr lang="cs-CZ" sz="1400" smtClean="0"/>
              <a:t>Oxid uhelnatý blokuje přenášení kyslíku krví neboť jeho vazba s hemoglobinem je 200x až 300x pevnější než vazba kyslíku na hemoglobin. U postiženého je typické „třešňové“ zbarvení kůže a sliznic. Otrava CO se vyskytuje např. v uzavřených prostorech, kde běží spalovací motory nebo při špatném odvětrávání plynových spotřebičů. První pomoc postiženému spočívá v přerušení kontaktu s daným prostředím (vyvětrat, vynést z prostoru), nebo případně v použití kyslíkové bomby. Pokud by došlo k zástavě dechu, je třeba resuscitovat. V této souvislosti je třeba poznamenat, že běžná plynová maska před účinky oxidu uhelnatého nechrání. Proto se používala, a v některých případech stále používá, maska s takzvanou hopkalitovou vložkou. Hopkalit je historický název pro směs oxidů manganičitého, měďnatého, kobaltnatého a stříbrného. Tato směs působí jako katalyzátor oxidace oxidu uhelnatého na oxid uhličitý.</a:t>
            </a:r>
          </a:p>
          <a:p>
            <a:r>
              <a:rPr lang="cs-CZ" sz="1400" smtClean="0"/>
              <a:t>Již koncentrace 0,05 %, tj. 500 ppm, či asi 450 mg CO v m</a:t>
            </a:r>
            <a:r>
              <a:rPr lang="cs-CZ" sz="1400" baseline="30000" smtClean="0"/>
              <a:t>3</a:t>
            </a:r>
            <a:r>
              <a:rPr lang="cs-CZ" sz="1400" smtClean="0"/>
              <a:t> může zablokovat funkci u 50 % hemoglobinu s následným kolapsem a smrtí.</a:t>
            </a:r>
          </a:p>
          <a:p>
            <a:r>
              <a:rPr lang="cs-CZ" sz="1400" smtClean="0"/>
              <a:t>Kyselina mravenčí je obsažena v mravenčím jedu, odtud pochází její název. Dále je obsažena např. v kopřivách.</a:t>
            </a:r>
          </a:p>
          <a:p>
            <a:endParaRPr lang="cs-CZ" sz="14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85918" y="4357694"/>
            <a:ext cx="5486400" cy="271462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pic>
        <p:nvPicPr>
          <p:cNvPr id="8195" name="Zástupný symbol pro obrázek 23" descr="autoplyn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56" r="256"/>
          <a:stretch>
            <a:fillRect/>
          </a:stretch>
        </p:blipFill>
        <p:spPr>
          <a:xfrm>
            <a:off x="1792288" y="612775"/>
            <a:ext cx="4922837" cy="3692525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Zástupný symbol pro obrázek 11" descr="plynhori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656" r="3656"/>
          <a:stretch>
            <a:fillRect/>
          </a:stretch>
        </p:blipFill>
        <p:spPr/>
      </p:pic>
      <p:sp>
        <p:nvSpPr>
          <p:cNvPr id="9219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14480" y="4786322"/>
            <a:ext cx="5486400" cy="285761"/>
          </a:xfrm>
        </p:spPr>
        <p:txBody>
          <a:bodyPr/>
          <a:lstStyle/>
          <a:p>
            <a:r>
              <a:rPr lang="cs-CZ" sz="1200" b="1" dirty="0" smtClean="0"/>
              <a:t>Obr. 2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804</TotalTime>
  <Words>245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Pomůcky: frakční baňka, dělící nálevka, stojan, 2 držáky, zátky, trubička, pryžová spojka, kahan   Chemikálie: H2SO4 konc., HCOOH konc.   Bezpečnost:  kyselina mravenčí: žíravá, R35, S23,26,45 kyselina sírová: žíravá, R35, S1/2,26,30,45 oxid uhelnatý: extrémně hořlavý, toxický, R12, R23, R33, R48, R61, S9, S16, S33, S45, S53 </vt:lpstr>
      <vt:lpstr>Snímek 3</vt:lpstr>
      <vt:lpstr>Snímek 4</vt:lpstr>
      <vt:lpstr>Snímek 5</vt:lpstr>
      <vt:lpstr>Obr. 1</vt:lpstr>
      <vt:lpstr>Snímek 7</vt:lpstr>
      <vt:lpstr>Snímek 8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68</cp:revision>
  <dcterms:created xsi:type="dcterms:W3CDTF">2012-07-13T11:26:26Z</dcterms:created>
  <dcterms:modified xsi:type="dcterms:W3CDTF">2014-02-15T09:54:06Z</dcterms:modified>
</cp:coreProperties>
</file>