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1" r:id="rId2"/>
    <p:sldId id="260" r:id="rId3"/>
    <p:sldId id="256" r:id="rId4"/>
    <p:sldId id="257" r:id="rId5"/>
    <p:sldId id="263" r:id="rId6"/>
    <p:sldId id="258" r:id="rId7"/>
    <p:sldId id="268" r:id="rId8"/>
    <p:sldId id="265" r:id="rId9"/>
    <p:sldId id="266" r:id="rId10"/>
    <p:sldId id="267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57" autoAdjust="0"/>
    <p:restoredTop sz="94660"/>
  </p:normalViewPr>
  <p:slideViewPr>
    <p:cSldViewPr>
      <p:cViewPr varScale="1">
        <p:scale>
          <a:sx n="103" d="100"/>
          <a:sy n="103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9D02FC-924E-4509-966A-EAE6F7BF97F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C98687-945D-41E8-8303-66C004887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EFEFE-B106-4FF1-B0FD-693AC942AF4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AED3-FEC3-4014-9733-E16EDFE6C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EFEFE-B106-4FF1-B0FD-693AC942AF4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AED3-FEC3-4014-9733-E16EDFE6C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EFEFE-B106-4FF1-B0FD-693AC942AF4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AED3-FEC3-4014-9733-E16EDFE6C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EFEFE-B106-4FF1-B0FD-693AC942AF4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AED3-FEC3-4014-9733-E16EDFE6C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EFEFE-B106-4FF1-B0FD-693AC942AF4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AED3-FEC3-4014-9733-E16EDFE6C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EFEFE-B106-4FF1-B0FD-693AC942AF4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AED3-FEC3-4014-9733-E16EDFE6C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EFEFE-B106-4FF1-B0FD-693AC942AF4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AED3-FEC3-4014-9733-E16EDFE6C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EFEFE-B106-4FF1-B0FD-693AC942AF4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AED3-FEC3-4014-9733-E16EDFE6C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EFEFE-B106-4FF1-B0FD-693AC942AF4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AED3-FEC3-4014-9733-E16EDFE6C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EFEFE-B106-4FF1-B0FD-693AC942AF4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AED3-FEC3-4014-9733-E16EDFE6C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EFEFE-B106-4FF1-B0FD-693AC942AF4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AED3-FEC3-4014-9733-E16EDFE6C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4EFEFE-B106-4FF1-B0FD-693AC942AF4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0DAED3-FEC3-4014-9733-E16EDFE6C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2133600"/>
          <a:ext cx="6696918" cy="4276020"/>
        </p:xfrm>
        <a:graphic>
          <a:graphicData uri="http://schemas.openxmlformats.org/drawingml/2006/table">
            <a:tbl>
              <a:tblPr/>
              <a:tblGrid>
                <a:gridCol w="2461468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Účty, zobrazení – VY_32_INOVACE_01.01.06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 září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Vysvětlit  a procvičit zobrazení účtu                pro potřeby výuky, vysvětlit zásady podvojného účtování na účtech.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Arial Black" pitchFamily="34" charset="0"/>
              </a:rPr>
              <a:t>6. ÚČTY - </a:t>
            </a:r>
            <a:r>
              <a:rPr lang="cs-CZ" b="1" dirty="0" smtClean="0"/>
              <a:t>zobrazení, zásady  účtování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               MD               DAL</a:t>
            </a:r>
          </a:p>
          <a:p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1033" name="Picture 9" descr="C:\Users\jana\AppData\Local\Microsoft\Windows\Temporary Internet Files\Content.IE5\HO1TEOS2\MC9003127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725144"/>
            <a:ext cx="1811338" cy="1319212"/>
          </a:xfrm>
          <a:prstGeom prst="rect">
            <a:avLst/>
          </a:prstGeom>
          <a:noFill/>
        </p:spPr>
      </p:pic>
      <p:cxnSp>
        <p:nvCxnSpPr>
          <p:cNvPr id="19" name="Přímá spojovací čára 18"/>
          <p:cNvCxnSpPr/>
          <p:nvPr/>
        </p:nvCxnSpPr>
        <p:spPr>
          <a:xfrm>
            <a:off x="3995936" y="4365104"/>
            <a:ext cx="2736304" cy="0"/>
          </a:xfrm>
          <a:prstGeom prst="line">
            <a:avLst/>
          </a:prstGeom>
          <a:ln w="38100" cmpd="sng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5364088" y="4365104"/>
            <a:ext cx="0" cy="1512168"/>
          </a:xfrm>
          <a:prstGeom prst="line">
            <a:avLst/>
          </a:prstGeom>
          <a:ln w="38100" cmpd="sng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výklad (zobrazení účtu, zásady podvojného účtování)</a:t>
            </a:r>
          </a:p>
          <a:p>
            <a:endParaRPr lang="cs-CZ" dirty="0"/>
          </a:p>
          <a:p>
            <a:r>
              <a:rPr lang="cs-CZ" dirty="0" smtClean="0"/>
              <a:t>2) procvičení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72400" cy="114300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  </a:t>
            </a:r>
            <a:r>
              <a:rPr lang="cs-CZ" b="1" dirty="0" smtClean="0">
                <a:latin typeface="+mj-lt"/>
              </a:rPr>
              <a:t>ZOBRAZENÍ ÚČTU </a:t>
            </a:r>
            <a:endParaRPr lang="cs-CZ" b="1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b="1" u="sng" dirty="0" smtClean="0"/>
              <a:t>PRO POTŘEBY VÝUKY !!!!!!!</a:t>
            </a:r>
          </a:p>
          <a:p>
            <a:pPr>
              <a:buNone/>
            </a:pPr>
            <a:r>
              <a:rPr lang="cs-CZ" b="1" dirty="0" smtClean="0"/>
              <a:t>Účet budeme zachycovat ve tvaru písmene   </a:t>
            </a:r>
            <a:r>
              <a:rPr lang="cs-CZ" sz="9600" dirty="0" smtClean="0"/>
              <a:t> 				</a:t>
            </a:r>
            <a:r>
              <a:rPr lang="cs-CZ" sz="15000" dirty="0" smtClean="0">
                <a:latin typeface="+mj-lt"/>
              </a:rPr>
              <a:t>T</a:t>
            </a:r>
            <a:endParaRPr lang="cs-CZ" sz="150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Zobrazení účtu (vysvětlit)</a:t>
            </a:r>
            <a:endParaRPr lang="cs-CZ" b="1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b="1" dirty="0" smtClean="0"/>
              <a:t>MD 		</a:t>
            </a:r>
            <a:r>
              <a:rPr lang="cs-CZ" b="1" dirty="0" smtClean="0">
                <a:latin typeface="Arial Black" pitchFamily="34" charset="0"/>
              </a:rPr>
              <a:t>211 – Pokladna </a:t>
            </a:r>
            <a:r>
              <a:rPr lang="cs-CZ" b="1" dirty="0" smtClean="0"/>
              <a:t>		DAL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Na vrub				      Ve prospěch	</a:t>
            </a:r>
          </a:p>
          <a:p>
            <a:r>
              <a:rPr lang="cs-CZ" dirty="0" smtClean="0"/>
              <a:t>Debetní				      Kreditní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683568" y="2780928"/>
            <a:ext cx="784887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283968" y="2780928"/>
            <a:ext cx="0" cy="252028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atin typeface="Arial Black" pitchFamily="34" charset="0"/>
              </a:rPr>
              <a:t>  </a:t>
            </a:r>
            <a:r>
              <a:rPr lang="cs-CZ" b="1" dirty="0" smtClean="0">
                <a:latin typeface="+mj-lt"/>
              </a:rPr>
              <a:t>ZÁSADY ÚČTOVÁNÍ                            NA ÚČTECH: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r>
              <a:rPr lang="cs-CZ" sz="9600" dirty="0" smtClean="0"/>
              <a:t>1) každá hospodářská operace vyvolá </a:t>
            </a:r>
            <a:r>
              <a:rPr lang="cs-CZ" sz="9600" b="1" dirty="0" smtClean="0"/>
              <a:t>změnu</a:t>
            </a:r>
            <a:r>
              <a:rPr lang="cs-CZ" sz="9600" dirty="0" smtClean="0"/>
              <a:t> minimálně        </a:t>
            </a:r>
          </a:p>
          <a:p>
            <a:r>
              <a:rPr lang="cs-CZ" sz="9600" b="1" dirty="0" smtClean="0"/>
              <a:t>na 2 účtech</a:t>
            </a:r>
          </a:p>
          <a:p>
            <a:endParaRPr lang="cs-CZ" sz="9600" b="1" dirty="0" smtClean="0"/>
          </a:p>
          <a:p>
            <a:r>
              <a:rPr lang="cs-CZ" sz="9600" dirty="0" smtClean="0"/>
              <a:t>2) změna je vyvolána </a:t>
            </a:r>
            <a:r>
              <a:rPr lang="cs-CZ" sz="9600" b="1" dirty="0" smtClean="0"/>
              <a:t>ve stejné výši</a:t>
            </a:r>
          </a:p>
          <a:p>
            <a:endParaRPr lang="cs-CZ" sz="9600" b="1" dirty="0" smtClean="0"/>
          </a:p>
          <a:p>
            <a:r>
              <a:rPr lang="cs-CZ" sz="9600" dirty="0" smtClean="0"/>
              <a:t>3) na </a:t>
            </a:r>
            <a:r>
              <a:rPr lang="cs-CZ" sz="9600" b="1" dirty="0" smtClean="0"/>
              <a:t>opačných stranách </a:t>
            </a:r>
            <a:r>
              <a:rPr lang="cs-CZ" sz="9600" dirty="0" smtClean="0"/>
              <a:t>účtů</a:t>
            </a:r>
          </a:p>
          <a:p>
            <a:endParaRPr lang="cs-CZ" sz="9600" dirty="0" smtClean="0"/>
          </a:p>
          <a:p>
            <a:r>
              <a:rPr lang="cs-CZ" sz="9600" dirty="0" smtClean="0"/>
              <a:t>    = </a:t>
            </a:r>
            <a:r>
              <a:rPr lang="cs-CZ" sz="9600" b="1" dirty="0" smtClean="0"/>
              <a:t>PODVOJNÝ ZÁPIS</a:t>
            </a:r>
          </a:p>
          <a:p>
            <a:endParaRPr lang="cs-CZ" sz="9600" dirty="0" smtClean="0"/>
          </a:p>
          <a:p>
            <a:r>
              <a:rPr lang="cs-CZ" sz="9600" dirty="0" smtClean="0"/>
              <a:t> 4)  </a:t>
            </a:r>
            <a:r>
              <a:rPr lang="cs-CZ" sz="9600" b="1" dirty="0" smtClean="0"/>
              <a:t>SOUVZTAŽNÉ ÚČTY  </a:t>
            </a:r>
            <a:r>
              <a:rPr lang="cs-CZ" sz="9600" dirty="0" smtClean="0"/>
              <a:t>jsou účty, který se týká hospodářská operace</a:t>
            </a:r>
            <a:r>
              <a:rPr lang="cs-CZ" sz="9600" b="1" dirty="0" smtClean="0"/>
              <a:t>       </a:t>
            </a:r>
          </a:p>
          <a:p>
            <a:endParaRPr lang="cs-CZ" sz="3800" dirty="0" smtClean="0"/>
          </a:p>
          <a:p>
            <a:pPr lvl="8">
              <a:buNone/>
            </a:pPr>
            <a:r>
              <a:rPr lang="cs-CZ" sz="3800" dirty="0" smtClean="0"/>
              <a:t>	 			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/>
              <a:t>P</a:t>
            </a:r>
            <a:r>
              <a:rPr lang="cs-CZ" b="1" dirty="0" smtClean="0"/>
              <a:t>říklad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smtClean="0"/>
              <a:t>Podnik</a:t>
            </a:r>
            <a:r>
              <a:rPr lang="cs-CZ" sz="2800" dirty="0" smtClean="0"/>
              <a:t> nakoupil na fakturu materiál za 25 tis. Kč.</a:t>
            </a:r>
          </a:p>
          <a:p>
            <a:endParaRPr lang="cs-CZ" sz="2800" dirty="0" smtClean="0"/>
          </a:p>
          <a:p>
            <a:pPr>
              <a:buNone/>
            </a:pPr>
            <a:r>
              <a:rPr lang="cs-CZ" dirty="0" smtClean="0"/>
              <a:t>              </a:t>
            </a:r>
            <a:r>
              <a:rPr lang="cs-CZ" dirty="0" smtClean="0">
                <a:solidFill>
                  <a:srgbClr val="0070C0"/>
                </a:solidFill>
              </a:rPr>
              <a:t>A+</a:t>
            </a:r>
            <a:r>
              <a:rPr lang="cs-CZ" dirty="0" smtClean="0"/>
              <a:t>				          </a:t>
            </a:r>
            <a:r>
              <a:rPr lang="cs-CZ" dirty="0" smtClean="0">
                <a:solidFill>
                  <a:srgbClr val="0070C0"/>
                </a:solidFill>
              </a:rPr>
              <a:t>P+</a:t>
            </a:r>
            <a:r>
              <a:rPr lang="cs-CZ" dirty="0"/>
              <a:t> </a:t>
            </a:r>
            <a:r>
              <a:rPr lang="cs-CZ" dirty="0" smtClean="0"/>
              <a:t>                           </a:t>
            </a:r>
            <a:r>
              <a:rPr lang="cs-CZ" sz="2400" dirty="0" smtClean="0"/>
              <a:t>MD</a:t>
            </a:r>
            <a:r>
              <a:rPr lang="cs-CZ" dirty="0" smtClean="0"/>
              <a:t>  </a:t>
            </a:r>
            <a:r>
              <a:rPr lang="cs-CZ" sz="2800" b="1" dirty="0" smtClean="0"/>
              <a:t>Materiál</a:t>
            </a:r>
            <a:r>
              <a:rPr lang="cs-CZ" dirty="0" smtClean="0"/>
              <a:t>   </a:t>
            </a:r>
            <a:r>
              <a:rPr lang="cs-CZ" sz="2400" dirty="0" smtClean="0"/>
              <a:t>DAL</a:t>
            </a:r>
            <a:r>
              <a:rPr lang="cs-CZ" dirty="0" smtClean="0"/>
              <a:t>             </a:t>
            </a:r>
            <a:r>
              <a:rPr lang="cs-CZ" sz="2400" dirty="0" smtClean="0"/>
              <a:t>MD</a:t>
            </a:r>
            <a:r>
              <a:rPr lang="cs-CZ" dirty="0" smtClean="0"/>
              <a:t>   </a:t>
            </a:r>
            <a:r>
              <a:rPr lang="cs-CZ" sz="2800" b="1" dirty="0" smtClean="0"/>
              <a:t>Závazek</a:t>
            </a:r>
            <a:r>
              <a:rPr lang="cs-CZ" dirty="0" smtClean="0"/>
              <a:t>  </a:t>
            </a:r>
            <a:r>
              <a:rPr lang="cs-CZ" sz="2400" dirty="0" smtClean="0"/>
              <a:t>DAL</a:t>
            </a:r>
          </a:p>
          <a:p>
            <a:pPr>
              <a:buNone/>
            </a:pPr>
            <a:r>
              <a:rPr lang="cs-CZ" dirty="0" smtClean="0"/>
              <a:t>       25,-			 		     </a:t>
            </a:r>
            <a:r>
              <a:rPr lang="cs-CZ" dirty="0" err="1" smtClean="0"/>
              <a:t>25</a:t>
            </a:r>
            <a:r>
              <a:rPr lang="cs-CZ" dirty="0" smtClean="0"/>
              <a:t>,-</a:t>
            </a:r>
          </a:p>
          <a:p>
            <a:pPr>
              <a:buNone/>
            </a:pPr>
            <a:endParaRPr lang="cs-CZ" dirty="0"/>
          </a:p>
          <a:p>
            <a:pPr>
              <a:buFontTx/>
              <a:buChar char="-"/>
            </a:pP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Podvojný zápis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Souvztažné účty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971600" y="3645024"/>
            <a:ext cx="288032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339752" y="3717032"/>
            <a:ext cx="0" cy="9361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716016" y="3645024"/>
            <a:ext cx="25202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940152" y="3717032"/>
            <a:ext cx="0" cy="792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547664" y="4221088"/>
            <a:ext cx="3312368" cy="1008112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4860032" y="4221088"/>
            <a:ext cx="1872208" cy="1008112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Procvičení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Podnik nakoupil v hotovosti zboží                           do prodejny za 12 tis. Kč.</a:t>
            </a:r>
          </a:p>
          <a:p>
            <a:endParaRPr lang="cs-CZ" sz="2800" dirty="0" smtClean="0"/>
          </a:p>
          <a:p>
            <a:r>
              <a:rPr lang="cs-CZ" sz="2800" dirty="0" smtClean="0"/>
              <a:t>2) Podnik prodal na fakturu výrobky za 31 tis. Kč.</a:t>
            </a:r>
          </a:p>
          <a:p>
            <a:endParaRPr lang="cs-CZ" sz="2800" dirty="0" smtClean="0"/>
          </a:p>
          <a:p>
            <a:r>
              <a:rPr lang="cs-CZ" sz="2800" dirty="0" smtClean="0"/>
              <a:t>3) Podnik, plátce DPH, nakoupil náhradní díly (cena bez DPH je 40 000,- Kč + 21 % DPH, cena celkem…..). 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4</a:t>
            </a:r>
            <a:r>
              <a:rPr lang="cs-CZ" dirty="0" smtClean="0"/>
              <a:t>) </a:t>
            </a:r>
            <a:r>
              <a:rPr lang="cs-CZ" b="1" dirty="0" smtClean="0"/>
              <a:t>vysvětlete pojmy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    a) dvě strany účtu</a:t>
            </a:r>
          </a:p>
          <a:p>
            <a:pPr>
              <a:buNone/>
            </a:pPr>
            <a:r>
              <a:rPr lang="cs-CZ" dirty="0" smtClean="0"/>
              <a:t>    b) podvojný účetní zápis</a:t>
            </a:r>
          </a:p>
          <a:p>
            <a:pPr>
              <a:buNone/>
            </a:pPr>
            <a:r>
              <a:rPr lang="cs-CZ" dirty="0" smtClean="0"/>
              <a:t>    c) souvztažné účty</a:t>
            </a:r>
          </a:p>
          <a:p>
            <a:pPr>
              <a:buNone/>
            </a:pPr>
            <a:r>
              <a:rPr lang="cs-CZ" dirty="0" smtClean="0"/>
              <a:t>    d) hospodářská operace</a:t>
            </a:r>
          </a:p>
          <a:p>
            <a:pPr>
              <a:buNone/>
            </a:pPr>
            <a:r>
              <a:rPr lang="cs-CZ" dirty="0" smtClean="0"/>
              <a:t>     e) účetní zápis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Zákon o účetnictví č. 563/1991 Sb.,                 novela č. 503/2012 Sb.</a:t>
            </a:r>
          </a:p>
          <a:p>
            <a:endParaRPr lang="cs-CZ" b="1" dirty="0" smtClean="0"/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2012         pro střední školy a veřejnost, 1. díl. Znojmo, 2012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klipart –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338</Words>
  <Application>Microsoft Office PowerPoint</Application>
  <PresentationFormat>Předvádění na obrazovce (4:3)</PresentationFormat>
  <Paragraphs>82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6. ÚČTY - zobrazení, zásady  účtování</vt:lpstr>
      <vt:lpstr>Osnova:</vt:lpstr>
      <vt:lpstr>  ZOBRAZENÍ ÚČTU </vt:lpstr>
      <vt:lpstr>Zobrazení účtu (vysvětlit)</vt:lpstr>
      <vt:lpstr>  ZÁSADY ÚČTOVÁNÍ                            NA ÚČTECH:</vt:lpstr>
      <vt:lpstr>Příklad</vt:lpstr>
      <vt:lpstr>Procvičení</vt:lpstr>
      <vt:lpstr>Procvičení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10</cp:revision>
  <dcterms:created xsi:type="dcterms:W3CDTF">2013-08-07T04:24:19Z</dcterms:created>
  <dcterms:modified xsi:type="dcterms:W3CDTF">2014-02-15T15:33:13Z</dcterms:modified>
</cp:coreProperties>
</file>