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0DF4A-E484-4A52-8637-C0A7E46DAC4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B3A5-51FE-49D6-81F1-0F42EFB22D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0DF4A-E484-4A52-8637-C0A7E46DAC4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B3A5-51FE-49D6-81F1-0F42EFB22D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0DF4A-E484-4A52-8637-C0A7E46DAC4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B3A5-51FE-49D6-81F1-0F42EFB22D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0DF4A-E484-4A52-8637-C0A7E46DAC4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B3A5-51FE-49D6-81F1-0F42EFB22D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0DF4A-E484-4A52-8637-C0A7E46DAC4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B3A5-51FE-49D6-81F1-0F42EFB22D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0DF4A-E484-4A52-8637-C0A7E46DAC4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B3A5-51FE-49D6-81F1-0F42EFB22D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0DF4A-E484-4A52-8637-C0A7E46DAC4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B3A5-51FE-49D6-81F1-0F42EFB22D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0DF4A-E484-4A52-8637-C0A7E46DAC4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B3A5-51FE-49D6-81F1-0F42EFB22D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0DF4A-E484-4A52-8637-C0A7E46DAC4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754EB3A5-51FE-49D6-81F1-0F42EFB22D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0DF4A-E484-4A52-8637-C0A7E46DAC4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B3A5-51FE-49D6-81F1-0F42EFB22D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0DF4A-E484-4A52-8637-C0A7E46DAC4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B3A5-51FE-49D6-81F1-0F42EFB22D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7E0DF4A-E484-4A52-8637-C0A7E46DAC4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54EB3A5-51FE-49D6-81F1-0F42EFB22DB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3339802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latin typeface="+mn-lt"/>
                <a:cs typeface="Times New Roman" pitchFamily="18" charset="0"/>
              </a:rPr>
              <a:t>NÁZEV </a:t>
            </a:r>
            <a:r>
              <a:rPr lang="cs-CZ" sz="2800" b="1" dirty="0" smtClean="0">
                <a:latin typeface="+mn-lt"/>
                <a:cs typeface="Times New Roman" pitchFamily="18" charset="0"/>
              </a:rPr>
              <a:t>ŠKOLY:</a:t>
            </a:r>
            <a:r>
              <a:rPr lang="cs-CZ" sz="2800" dirty="0" smtClean="0">
                <a:latin typeface="+mn-lt"/>
                <a:cs typeface="Times New Roman" pitchFamily="18" charset="0"/>
              </a:rPr>
              <a:t> </a:t>
            </a:r>
            <a:r>
              <a:rPr lang="cs-CZ" sz="2800" dirty="0" smtClean="0">
                <a:latin typeface="+mn-lt"/>
                <a:cs typeface="Times New Roman" pitchFamily="18" charset="0"/>
              </a:rPr>
              <a:t>ZÁKLADNÍ ŠKOLA A MATEŘSKÁ </a:t>
            </a:r>
            <a:br>
              <a:rPr lang="cs-CZ" sz="2800" dirty="0" smtClean="0">
                <a:latin typeface="+mn-lt"/>
                <a:cs typeface="Times New Roman" pitchFamily="18" charset="0"/>
              </a:rPr>
            </a:br>
            <a:r>
              <a:rPr lang="cs-CZ" sz="2800" dirty="0" smtClean="0">
                <a:latin typeface="+mn-lt"/>
                <a:cs typeface="Times New Roman" pitchFamily="18" charset="0"/>
              </a:rPr>
              <a:t>ŠKOLA PRYSK,OKRES ČESKÁ LÍPA, PŘÍSPĚVKOVÁ ORGANIZACE</a:t>
            </a:r>
            <a:br>
              <a:rPr lang="cs-CZ" sz="2800" dirty="0" smtClean="0">
                <a:latin typeface="+mn-lt"/>
                <a:cs typeface="Times New Roman" pitchFamily="18" charset="0"/>
              </a:rPr>
            </a:br>
            <a:r>
              <a:rPr lang="cs-CZ" sz="2800" dirty="0" smtClean="0">
                <a:latin typeface="+mn-lt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+mn-lt"/>
                <a:cs typeface="Times New Roman" pitchFamily="18" charset="0"/>
              </a:rPr>
              <a:t>AUTOR:</a:t>
            </a:r>
            <a:r>
              <a:rPr lang="cs-CZ" sz="2800" dirty="0" smtClean="0">
                <a:latin typeface="+mn-lt"/>
                <a:cs typeface="Times New Roman" pitchFamily="18" charset="0"/>
              </a:rPr>
              <a:t> </a:t>
            </a:r>
            <a:r>
              <a:rPr lang="cs-CZ" sz="2800" dirty="0" smtClean="0">
                <a:latin typeface="+mn-lt"/>
                <a:cs typeface="Times New Roman" pitchFamily="18" charset="0"/>
              </a:rPr>
              <a:t>Mgr. JANA VOSTŘELOVÁ</a:t>
            </a:r>
            <a:br>
              <a:rPr lang="cs-CZ" sz="2800" dirty="0" smtClean="0">
                <a:latin typeface="+mn-lt"/>
                <a:cs typeface="Times New Roman" pitchFamily="18" charset="0"/>
              </a:rPr>
            </a:br>
            <a:r>
              <a:rPr lang="cs-CZ" sz="2800" b="1" dirty="0" smtClean="0">
                <a:latin typeface="+mn-lt"/>
                <a:cs typeface="Times New Roman" pitchFamily="18" charset="0"/>
              </a:rPr>
              <a:t>NÁZEV:</a:t>
            </a:r>
            <a:r>
              <a:rPr lang="cs-CZ" sz="2400" dirty="0" smtClean="0">
                <a:latin typeface="+mn-lt"/>
                <a:cs typeface="Times New Roman" pitchFamily="18" charset="0"/>
              </a:rPr>
              <a:t>VY_32_INOVACE_09_ČESKÝ </a:t>
            </a:r>
            <a:r>
              <a:rPr lang="cs-CZ" sz="2400" dirty="0" smtClean="0">
                <a:latin typeface="+mn-lt"/>
                <a:cs typeface="Times New Roman" pitchFamily="18" charset="0"/>
              </a:rPr>
              <a:t>JAZYK_NOVÉ PÍSMENO</a:t>
            </a:r>
            <a:r>
              <a:rPr lang="cs-CZ" sz="2800" dirty="0" smtClean="0">
                <a:latin typeface="+mn-lt"/>
                <a:cs typeface="Times New Roman" pitchFamily="18" charset="0"/>
              </a:rPr>
              <a:t/>
            </a:r>
            <a:br>
              <a:rPr lang="cs-CZ" sz="2800" dirty="0" smtClean="0">
                <a:latin typeface="+mn-lt"/>
                <a:cs typeface="Times New Roman" pitchFamily="18" charset="0"/>
              </a:rPr>
            </a:br>
            <a:r>
              <a:rPr lang="cs-CZ" sz="2800" b="1" dirty="0" smtClean="0">
                <a:latin typeface="+mn-lt"/>
                <a:cs typeface="Times New Roman" pitchFamily="18" charset="0"/>
              </a:rPr>
              <a:t>ČÍSLO </a:t>
            </a:r>
            <a:r>
              <a:rPr lang="cs-CZ" sz="2800" b="1" dirty="0" smtClean="0">
                <a:latin typeface="+mn-lt"/>
                <a:cs typeface="Times New Roman" pitchFamily="18" charset="0"/>
              </a:rPr>
              <a:t>PROJEKTU: </a:t>
            </a:r>
            <a:r>
              <a:rPr lang="cs-CZ" sz="2800" b="1" dirty="0" smtClean="0">
                <a:latin typeface="+mn-lt"/>
                <a:cs typeface="Times New Roman" pitchFamily="18" charset="0"/>
              </a:rPr>
              <a:t>CZ.1.07/1.4.00/21.1705</a:t>
            </a:r>
            <a:br>
              <a:rPr lang="cs-CZ" sz="2800" b="1" dirty="0" smtClean="0">
                <a:latin typeface="+mn-lt"/>
                <a:cs typeface="Times New Roman" pitchFamily="18" charset="0"/>
              </a:rPr>
            </a:br>
            <a:r>
              <a:rPr lang="cs-CZ" sz="2800" b="1" dirty="0" smtClean="0">
                <a:latin typeface="+mn-lt"/>
                <a:cs typeface="Times New Roman" pitchFamily="18" charset="0"/>
              </a:rPr>
              <a:t>ANOTACE: </a:t>
            </a:r>
            <a:r>
              <a:rPr lang="cs-CZ" sz="2800" b="0" dirty="0" smtClean="0">
                <a:latin typeface="+mn-lt"/>
                <a:cs typeface="Times New Roman" pitchFamily="18" charset="0"/>
              </a:rPr>
              <a:t>žáci se seznamují s písmenem</a:t>
            </a:r>
            <a:r>
              <a:rPr lang="cs-CZ" sz="2800" b="1" i="1" dirty="0" smtClean="0">
                <a:latin typeface="+mn-lt"/>
                <a:cs typeface="Times New Roman" pitchFamily="18" charset="0"/>
              </a:rPr>
              <a:t> </a:t>
            </a:r>
            <a:r>
              <a:rPr lang="cs-CZ" sz="2800" b="1" i="1" dirty="0" smtClean="0">
                <a:latin typeface="+mn-lt"/>
                <a:cs typeface="Times New Roman" pitchFamily="18" charset="0"/>
              </a:rPr>
              <a:t>r.</a:t>
            </a:r>
            <a:r>
              <a:rPr lang="cs-CZ" sz="2800" b="1" i="1" dirty="0" smtClean="0">
                <a:latin typeface="+mn-lt"/>
                <a:cs typeface="Times New Roman" pitchFamily="18" charset="0"/>
              </a:rPr>
              <a:t/>
            </a:r>
            <a:br>
              <a:rPr lang="cs-CZ" sz="2800" b="1" i="1" dirty="0" smtClean="0">
                <a:latin typeface="+mn-lt"/>
                <a:cs typeface="Times New Roman" pitchFamily="18" charset="0"/>
              </a:rPr>
            </a:br>
            <a:r>
              <a:rPr lang="cs-CZ" sz="2800" dirty="0" smtClean="0">
                <a:latin typeface="+mn-lt"/>
                <a:cs typeface="Times New Roman" pitchFamily="18" charset="0"/>
              </a:rPr>
              <a:t>ZDROJ : U OBRÁZKŮ POUŽITA GALERIE OFFICE</a:t>
            </a:r>
            <a:endParaRPr lang="cs-CZ" sz="2800" dirty="0">
              <a:latin typeface="+mn-lt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64" y="4941168"/>
            <a:ext cx="5105400" cy="1512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77072"/>
            <a:ext cx="5759450" cy="1985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702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/>
          <a:lstStyle/>
          <a:p>
            <a:r>
              <a:rPr lang="cs-CZ" dirty="0" smtClean="0"/>
              <a:t>SEZNAMTE SE S PÍSMENEM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R  </a:t>
            </a:r>
            <a:r>
              <a:rPr lang="cs-CZ" sz="4400" dirty="0" err="1" smtClean="0">
                <a:solidFill>
                  <a:srgbClr val="FF0000"/>
                </a:solidFill>
              </a:rPr>
              <a:t>r</a:t>
            </a:r>
            <a:endParaRPr lang="cs-CZ" sz="4400" dirty="0">
              <a:solidFill>
                <a:srgbClr val="FF0000"/>
              </a:solidFill>
            </a:endParaRPr>
          </a:p>
          <a:p>
            <a:pPr lvl="2"/>
            <a:r>
              <a:rPr lang="cs-CZ" sz="4400" dirty="0" smtClean="0">
                <a:solidFill>
                  <a:schemeClr val="tx2"/>
                </a:solidFill>
                <a:latin typeface="Baskerville Old Face" pitchFamily="18" charset="0"/>
              </a:rPr>
              <a:t> R  </a:t>
            </a:r>
            <a:r>
              <a:rPr lang="cs-CZ" sz="4400" dirty="0" err="1" smtClean="0">
                <a:solidFill>
                  <a:schemeClr val="tx2"/>
                </a:solidFill>
                <a:latin typeface="Baskerville Old Face" pitchFamily="18" charset="0"/>
              </a:rPr>
              <a:t>r</a:t>
            </a:r>
            <a:endParaRPr lang="cs-CZ" sz="4400" dirty="0">
              <a:solidFill>
                <a:schemeClr val="tx2"/>
              </a:solidFill>
              <a:latin typeface="Baskerville Old Face" pitchFamily="18" charset="0"/>
            </a:endParaRPr>
          </a:p>
          <a:p>
            <a:pPr lvl="4">
              <a:buFont typeface="Arial" pitchFamily="34" charset="0"/>
              <a:buChar char="•"/>
            </a:pP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 R  r</a:t>
            </a:r>
            <a:endParaRPr lang="cs-CZ" sz="4400" dirty="0">
              <a:solidFill>
                <a:schemeClr val="accent3">
                  <a:lumMod val="50000"/>
                </a:schemeClr>
              </a:solidFill>
              <a:latin typeface="Baskerville Old Face" pitchFamily="18" charset="0"/>
            </a:endParaRPr>
          </a:p>
          <a:p>
            <a:pPr lvl="5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R </a:t>
            </a:r>
            <a:r>
              <a:rPr lang="cs-CZ" sz="4400" b="1" dirty="0" err="1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r</a:t>
            </a:r>
            <a:endParaRPr lang="cs-CZ" sz="4400" b="1" dirty="0" smtClean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  <a:p>
            <a:pPr lvl="7"/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  <a:latin typeface="Bernard MT Condensed" pitchFamily="18" charset="0"/>
              </a:rPr>
              <a:t>  R  r</a:t>
            </a:r>
          </a:p>
          <a:p>
            <a:pPr lvl="8"/>
            <a:r>
              <a:rPr lang="cs-CZ" sz="4400" dirty="0" smtClean="0">
                <a:solidFill>
                  <a:schemeClr val="accent4">
                    <a:lumMod val="50000"/>
                  </a:schemeClr>
                </a:solidFill>
                <a:latin typeface="Arabic Typesetting" pitchFamily="66" charset="-78"/>
                <a:cs typeface="Arabic Typesetting" pitchFamily="66" charset="-78"/>
              </a:rPr>
              <a:t>   R  </a:t>
            </a:r>
            <a:r>
              <a:rPr lang="cs-CZ" sz="4400" dirty="0" err="1">
                <a:solidFill>
                  <a:schemeClr val="accent4">
                    <a:lumMod val="50000"/>
                  </a:schemeClr>
                </a:solidFill>
                <a:latin typeface="Arabic Typesetting" pitchFamily="66" charset="-78"/>
                <a:cs typeface="Arabic Typesetting" pitchFamily="66" charset="-78"/>
              </a:rPr>
              <a:t>r</a:t>
            </a:r>
            <a:endParaRPr lang="cs-CZ" sz="4400" dirty="0" smtClean="0">
              <a:solidFill>
                <a:schemeClr val="accent4">
                  <a:lumMod val="50000"/>
                </a:schemeClr>
              </a:solidFill>
              <a:latin typeface="Arabic Typesetting" pitchFamily="66" charset="-78"/>
              <a:cs typeface="Arabic Typesetting" pitchFamily="66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167103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ZNÁTE ZVÍŘÁTKA, KTERÁ MAJÍ PÍSMENO R NA ZAČÁTKU?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2242986"/>
            <a:ext cx="8177623" cy="415178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4000" dirty="0" smtClean="0"/>
              <a:t>RY   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                             RA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RO</a:t>
            </a: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                                               </a:t>
            </a:r>
          </a:p>
        </p:txBody>
      </p:sp>
      <p:pic>
        <p:nvPicPr>
          <p:cNvPr id="3078" name="Picture 6" descr="C:\Users\08FJ\AppData\Local\Microsoft\Windows\Temporary Internet Files\Content.IE5\5YRYM67M\MC9004125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3774" y="2142653"/>
            <a:ext cx="2292036" cy="937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08FJ\AppData\Local\Microsoft\Windows\Temporary Internet Files\Content.IE5\2ZEM7HB7\MC9001916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145879"/>
            <a:ext cx="3594291" cy="177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08FJ\AppData\Local\Microsoft\Windows\Temporary Internet Files\Content.IE5\Q2V353M4\MC9001503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195" y="4221088"/>
            <a:ext cx="2031615" cy="1569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7582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POZNÁŠ MĚ ? JSEM PTÁK , ŽIJI U VODY A ŘÍKÁ SE MI, ŽE JSEM CHECHTAVÝ </a:t>
            </a:r>
            <a:endParaRPr lang="cs-CZ" dirty="0"/>
          </a:p>
        </p:txBody>
      </p:sp>
      <p:pic>
        <p:nvPicPr>
          <p:cNvPr id="4099" name="Picture 3" descr="C:\Users\08FJ\AppData\Local\Microsoft\Windows\Temporary Internet Files\Content.IE5\2ZEM7HB7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12776"/>
            <a:ext cx="1224137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FJ\AppData\Local\Microsoft\Windows\Temporary Internet Files\Content.IE5\Q2V353M4\MP900201345[1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408238"/>
            <a:ext cx="3672408" cy="3829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8214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80120"/>
          </a:xfrm>
        </p:spPr>
        <p:txBody>
          <a:bodyPr/>
          <a:lstStyle/>
          <a:p>
            <a:r>
              <a:rPr lang="cs-CZ" dirty="0" smtClean="0"/>
              <a:t>ČTĚTE SLABIKY A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21621"/>
          </a:xfrm>
        </p:spPr>
        <p:txBody>
          <a:bodyPr/>
          <a:lstStyle/>
          <a:p>
            <a:r>
              <a:rPr lang="cs-CZ" dirty="0" smtClean="0"/>
              <a:t>RA	  RO	RE	RŮ	RÝ	RÁ	RU	RÉ</a:t>
            </a:r>
          </a:p>
          <a:p>
            <a:r>
              <a:rPr lang="cs-CZ" dirty="0" smtClean="0"/>
              <a:t>RÁNO</a:t>
            </a:r>
          </a:p>
          <a:p>
            <a:r>
              <a:rPr lang="cs-CZ" dirty="0" smtClean="0"/>
              <a:t>RADEK</a:t>
            </a:r>
          </a:p>
          <a:p>
            <a:r>
              <a:rPr lang="cs-CZ" dirty="0" smtClean="0"/>
              <a:t>ROMAN</a:t>
            </a:r>
          </a:p>
          <a:p>
            <a:r>
              <a:rPr lang="cs-CZ" dirty="0" smtClean="0"/>
              <a:t>RÝMA</a:t>
            </a:r>
          </a:p>
          <a:p>
            <a:r>
              <a:rPr lang="cs-CZ" dirty="0" smtClean="0"/>
              <a:t>ROK</a:t>
            </a:r>
          </a:p>
          <a:p>
            <a:r>
              <a:rPr lang="cs-CZ" dirty="0" smtClean="0"/>
              <a:t>RYS		</a:t>
            </a:r>
            <a:endParaRPr lang="cs-CZ" dirty="0"/>
          </a:p>
        </p:txBody>
      </p:sp>
      <p:pic>
        <p:nvPicPr>
          <p:cNvPr id="5123" name="Picture 3" descr="C:\Users\08FJ\AppData\Local\Microsoft\Windows\Temporary Internet Files\Content.IE5\Q2V353M4\MP9001787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36912"/>
            <a:ext cx="242620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939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52128"/>
          </a:xfrm>
        </p:spPr>
        <p:txBody>
          <a:bodyPr/>
          <a:lstStyle/>
          <a:p>
            <a:r>
              <a:rPr lang="cs-CZ" dirty="0" smtClean="0"/>
              <a:t>DOPLŇUJTE NEÚPLNÉ TEXTY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 _ dek  m _  rýmu.         </a:t>
            </a:r>
            <a:r>
              <a:rPr lang="cs-CZ" dirty="0" smtClean="0">
                <a:solidFill>
                  <a:srgbClr val="FF0000"/>
                </a:solidFill>
              </a:rPr>
              <a:t>a , á</a:t>
            </a:r>
            <a:endParaRPr lang="cs-CZ" dirty="0" smtClean="0"/>
          </a:p>
          <a:p>
            <a:r>
              <a:rPr lang="cs-CZ" dirty="0" smtClean="0"/>
              <a:t>R _ mana  ráda  n _ </a:t>
            </a:r>
            <a:r>
              <a:rPr lang="cs-CZ" dirty="0" err="1" smtClean="0"/>
              <a:t>sí</a:t>
            </a:r>
            <a:r>
              <a:rPr lang="cs-CZ" dirty="0" smtClean="0"/>
              <a:t>  k _ </a:t>
            </a:r>
            <a:r>
              <a:rPr lang="cs-CZ" dirty="0" err="1" smtClean="0"/>
              <a:t>rále</a:t>
            </a:r>
            <a:r>
              <a:rPr lang="cs-CZ" dirty="0" smtClean="0"/>
              <a:t>.	</a:t>
            </a:r>
            <a:r>
              <a:rPr lang="cs-CZ" dirty="0" smtClean="0">
                <a:solidFill>
                  <a:srgbClr val="FF0000"/>
                </a:solidFill>
              </a:rPr>
              <a:t>o, ó</a:t>
            </a:r>
            <a:endParaRPr lang="cs-CZ" dirty="0" smtClean="0"/>
          </a:p>
          <a:p>
            <a:r>
              <a:rPr lang="cs-CZ" dirty="0" smtClean="0"/>
              <a:t>Ráno  pij _ m _   kávu.    </a:t>
            </a:r>
            <a:r>
              <a:rPr lang="cs-CZ" dirty="0" smtClean="0">
                <a:solidFill>
                  <a:srgbClr val="FF0000"/>
                </a:solidFill>
              </a:rPr>
              <a:t>e, é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 descr="C:\Users\08FJ\AppData\Local\Microsoft\Windows\Temporary Internet Files\Content.IE5\AAH3YRRI\MC9004115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149080"/>
            <a:ext cx="150495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08FJ\AppData\Local\Microsoft\Windows\Temporary Internet Files\Content.IE5\Q2V353M4\MC9002905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145622"/>
            <a:ext cx="1564741" cy="1848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08FJ\AppData\Local\Microsoft\Windows\Temporary Internet Files\Content.IE5\5YRYM67M\MC9002932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137" y="4116249"/>
            <a:ext cx="1572768" cy="178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5255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SKVĚLÉ, JDE VÁM TO NÁRAMNĚ, ZASLOUŽÍTE SI ODMĚNU 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EMA	  TÁĎA 	       SAM		  FILIP</a:t>
            </a:r>
            <a:endParaRPr lang="cs-CZ" dirty="0"/>
          </a:p>
        </p:txBody>
      </p:sp>
      <p:pic>
        <p:nvPicPr>
          <p:cNvPr id="7170" name="Picture 2" descr="C:\Users\08FJ\AppData\Local\Microsoft\Windows\Temporary Internet Files\Content.IE5\M4JD1RPR\MC9004404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84984"/>
            <a:ext cx="1387145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08FJ\AppData\Local\Microsoft\Windows\Temporary Internet Files\Content.IE5\XJE1BEJN\MC900432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206739"/>
            <a:ext cx="1847850" cy="198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08FJ\AppData\Local\Microsoft\Windows\Temporary Internet Files\Content.IE5\M4JD1RPR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61303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08FJ\AppData\Local\Microsoft\Windows\Temporary Internet Files\Content.IE5\2ZEM7HB7\MC9004375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428999"/>
            <a:ext cx="174625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8694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112</TotalTime>
  <Words>102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Deluxe</vt:lpstr>
      <vt:lpstr>NÁZEV ŠKOLY: ZÁKLADNÍ ŠKOLA A MATEŘSKÁ  ŠKOLA PRYSK,OKRES ČESKÁ LÍPA, PŘÍSPĚVKOVÁ ORGANIZACE  AUTOR: Mgr. JANA VOSTŘELOVÁ NÁZEV:VY_32_INOVACE_09_ČESKÝ JAZYK_NOVÉ PÍSMENO ČÍSLO PROJEKTU: CZ.1.07/1.4.00/21.1705 ANOTACE: žáci se seznamují s písmenem r. ZDROJ : U OBRÁZKŮ POUŽITA GALERIE OFFICE</vt:lpstr>
      <vt:lpstr>SEZNAMTE SE S PÍSMENEM</vt:lpstr>
      <vt:lpstr>ZNÁTE ZVÍŘÁTKA, KTERÁ MAJÍ PÍSMENO R NA ZAČÁTKU?</vt:lpstr>
      <vt:lpstr>POZNÁŠ MĚ ? JSEM PTÁK , ŽIJI U VODY A ŘÍKÁ SE MI, ŽE JSEM CHECHTAVÝ </vt:lpstr>
      <vt:lpstr>ČTĚTE SLABIKY A SLOVA</vt:lpstr>
      <vt:lpstr>DOPLŇUJTE NEÚPLNÉ TEXTY</vt:lpstr>
      <vt:lpstr>SKVĚLÉ, JDE VÁM TO NÁRAMNĚ, ZASLOUŽÍTE SI ODMĚNU 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ZÁKLADNÍ ŠKOLA A MATEŘSKÁ  ŠKOLA PRYSK,OKRES ČESKÁ LÍPA, PŘÍSPĚVKOVÁ ORGANIZACE  AUTOR : Mgr. JANA VOSTŘELOVÁ NÁZEV :VY_32_INOVACE_03_ČESKÝ JAZYK_OPAKOVÁNÍ ZNALOSTÍ 1.ROČNÍK  ČÍSLO PROJEKTU : CZ.1.07/1.4.00/21.1705 ANOTACE:</dc:title>
  <dc:creator>08FJ</dc:creator>
  <cp:lastModifiedBy>Učitel</cp:lastModifiedBy>
  <cp:revision>17</cp:revision>
  <dcterms:created xsi:type="dcterms:W3CDTF">2012-01-25T18:44:24Z</dcterms:created>
  <dcterms:modified xsi:type="dcterms:W3CDTF">2012-03-26T18:37:36Z</dcterms:modified>
</cp:coreProperties>
</file>