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0"/>
  </p:notesMasterIdLst>
  <p:sldIdLst>
    <p:sldId id="272" r:id="rId2"/>
    <p:sldId id="281" r:id="rId3"/>
    <p:sldId id="291" r:id="rId4"/>
    <p:sldId id="303" r:id="rId5"/>
    <p:sldId id="294" r:id="rId6"/>
    <p:sldId id="299" r:id="rId7"/>
    <p:sldId id="300" r:id="rId8"/>
    <p:sldId id="27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00C3717A-4E1B-4D3C-A3C4-6454069EAB76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64C51201-481C-46C2-9004-36F5152A6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EA7298-3BA8-43F3-9458-53590E221C00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F44B8-7EBF-437D-A732-8B5E9BE234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C3097E-B13A-4C9C-B076-EA55CB2EAC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0ED85D-9679-4804-8F79-278BE8D73EEF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D88D6-127E-44D9-8EC6-0BDFD70D7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008E9C-1B11-4CA3-BE0D-245A212BB29B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0DF604-6517-4A71-87BD-8860CEBA30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CD39CD-173E-4283-A8FB-253DE9EB419D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26C766-084C-4395-9A56-5C21BDB252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26B77C-67DE-40C5-889C-C5BA1648B430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FCCD10-2253-4361-90CD-C12D4627AC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667BD2-909A-4DCB-AB34-74D0ED26E67C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B2FD09-A98F-40DC-A565-DA3E1DBC28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E8605A-64FF-4C07-8D5A-B10307D27A14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1DC03E-5AB8-4814-932B-F9A54428D4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A2E2A7-29F8-4E66-A46F-8E30EAB1C595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5CB6F2-F107-44BC-B5CC-8EE639735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8725A2-C2FE-4267-A521-80CD9581B94B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015243-9E8C-49BB-9315-55E1A2BA3A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2A87E0-CDE0-4BEA-B7EC-C3716BDEE84B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8790F4-55F4-4D2B-862C-18C0324441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497955-C5ED-496A-B144-6F1AA10FB787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4C86BD-7988-4782-B11D-7E7A2ECDA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2A5562-D61B-44FE-A7E9-C9BC913DB9DC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12BD48-85F1-46CC-8EFB-C67976301D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D93DF-0740-48C6-B46C-A0C8228DD788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1B79CE8D-A8A8-416B-9324-23E86BBA9F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30A1C4C4-E481-46A5-8B23-3FB976B629F5}" type="datetimeFigureOut">
              <a:rPr lang="cs-CZ"/>
              <a:pPr>
                <a:defRPr/>
              </a:pPr>
              <a:t>16.2.2014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70" r:id="rId2"/>
    <p:sldLayoutId id="2147483871" r:id="rId3"/>
    <p:sldLayoutId id="2147483872" r:id="rId4"/>
    <p:sldLayoutId id="2147483873" r:id="rId5"/>
    <p:sldLayoutId id="2147483874" r:id="rId6"/>
    <p:sldLayoutId id="2147483875" r:id="rId7"/>
    <p:sldLayoutId id="2147483876" r:id="rId8"/>
    <p:sldLayoutId id="2147483877" r:id="rId9"/>
    <p:sldLayoutId id="2147483878" r:id="rId10"/>
    <p:sldLayoutId id="2147483879" r:id="rId11"/>
    <p:sldLayoutId id="2147483880" r:id="rId12"/>
    <p:sldLayoutId id="2147483881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VY_32_INOVACE_CH_6E_BAR_31_CHEMILUMINISCENCE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Reakce efektním způsobem ukazuje luminiscenci. S tímto jevem se lze setkat i u některých živočichů.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714875"/>
          </a:xfrm>
        </p:spPr>
        <p:txBody>
          <a:bodyPr/>
          <a:lstStyle/>
          <a:p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pt-BR" sz="1800" b="1" smtClean="0"/>
              <a:t> Chemikálie: fluorescein, luminol, H2O2 (30%), Na2CO3, (NH4)2CO3 .H2O, CuSO4·5 H2O</a:t>
            </a:r>
            <a:br>
              <a:rPr lang="pt-BR" sz="1800" b="1" smtClean="0"/>
            </a:br>
            <a:r>
              <a:rPr lang="cs-CZ" sz="1800" b="1" smtClean="0"/>
              <a:t>Pomůcky: skleněná spirála se skleněnou nálevkou, zastavovací kohout v dolní části spirály (viz</a:t>
            </a:r>
            <a:br>
              <a:rPr lang="cs-CZ" sz="1800" b="1" smtClean="0"/>
            </a:br>
            <a:r>
              <a:rPr lang="cs-CZ" sz="1800" smtClean="0"/>
              <a:t>obrázek), 2 dělicí nálevky, 4 Erlenmayerovy baňky (200 cm3), odměrná baňka (100 cm3), 2 kádinky</a:t>
            </a:r>
            <a:br>
              <a:rPr lang="cs-CZ" sz="1800" smtClean="0"/>
            </a:br>
            <a:r>
              <a:rPr lang="cs-CZ" sz="1800" smtClean="0"/>
              <a:t>(200 cm3)</a:t>
            </a:r>
            <a:br>
              <a:rPr lang="cs-CZ" sz="1800" smtClean="0"/>
            </a:br>
            <a:r>
              <a:rPr lang="cs-CZ" sz="1800" b="1" smtClean="0"/>
              <a:t>Bezpečnostní upozornění:</a:t>
            </a:r>
            <a:br>
              <a:rPr lang="cs-CZ" sz="1800" b="1" smtClean="0"/>
            </a:br>
            <a:r>
              <a:rPr lang="cs-CZ" sz="1800" smtClean="0"/>
              <a:t>Peroxid vodíku (30%) je toxický, korosivní. Může způsobit vážné popáleniny. Při vstříknutí</a:t>
            </a:r>
            <a:br>
              <a:rPr lang="cs-CZ" sz="1800" smtClean="0"/>
            </a:br>
            <a:r>
              <a:rPr lang="cs-CZ" sz="1800" smtClean="0"/>
              <a:t>do očí může způsobit jejich poranění až slepotu. Nebezpečný při inhalaci, požití a kontaktu</a:t>
            </a:r>
            <a:br>
              <a:rPr lang="cs-CZ" sz="1800" smtClean="0"/>
            </a:br>
            <a:r>
              <a:rPr lang="cs-CZ" sz="1800" smtClean="0"/>
              <a:t>s kůží. </a:t>
            </a: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2000" smtClean="0"/>
              <a:t/>
            </a:r>
            <a:br>
              <a:rPr lang="cs-CZ" sz="20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>: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1400" b="1" i="1" smtClean="0"/>
              <a:t>	</a:t>
            </a:r>
            <a:r>
              <a:rPr lang="cs-CZ" sz="2000" b="1" smtClean="0"/>
              <a:t> Příprava roztoků:</a:t>
            </a:r>
          </a:p>
          <a:p>
            <a:r>
              <a:rPr lang="cs-CZ" sz="2000" smtClean="0"/>
              <a:t>Roztok A – 0,4 g Na2CO3 rozpustíme v 60 cm3 destilované vody , přidáme 0,2 g luminolu. Mícháme do rozpuštění. 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	Potom přidáme 2,4 g NaHCO3, 5 g (NH4)2CO3 · H2O a 0,4 g CuSO4 · 5 H2O. 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	Opět mícháme do rozpuštění. Roztok doplníme do 100 cm3.</a:t>
            </a:r>
          </a:p>
          <a:p>
            <a:pPr>
              <a:buFont typeface="Wingdings" pitchFamily="2" charset="2"/>
              <a:buNone/>
            </a:pPr>
            <a:r>
              <a:rPr lang="cs-CZ" sz="2000" smtClean="0"/>
              <a:t>	</a:t>
            </a:r>
            <a:r>
              <a:rPr lang="pt-BR" sz="2000" smtClean="0"/>
              <a:t>Roztok B: 6 cm3 30% H2O2 smícháme s 95 cm3 destilované vody</a:t>
            </a:r>
            <a:endParaRPr lang="cs-CZ" sz="2000" smtClean="0"/>
          </a:p>
          <a:p>
            <a:pPr>
              <a:buFont typeface="Wingdings" pitchFamily="2" charset="2"/>
              <a:buNone/>
            </a:pPr>
            <a:endParaRPr lang="pt-BR" sz="2000" smtClean="0"/>
          </a:p>
          <a:p>
            <a:pPr>
              <a:buFont typeface="Wingdings" pitchFamily="2" charset="2"/>
              <a:buNone/>
            </a:pPr>
            <a:r>
              <a:rPr lang="cs-CZ" sz="2000" smtClean="0"/>
              <a:t>	Roztok C: 0,1 g fluoresceinu přidáme k 100 cm3 destilované vody a promícháme.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b="1" smtClean="0"/>
              <a:t>Postup:</a:t>
            </a:r>
          </a:p>
          <a:p>
            <a:r>
              <a:rPr lang="cs-CZ" sz="1600" b="1" i="1" smtClean="0"/>
              <a:t>Modrý roztok</a:t>
            </a:r>
          </a:p>
          <a:p>
            <a:r>
              <a:rPr lang="cs-CZ" sz="1600" smtClean="0"/>
              <a:t>Skleněnou spirálu umístíme na stojan do vertikální polohy. Dvě dělící nálevky s roztoky A a B</a:t>
            </a:r>
          </a:p>
          <a:p>
            <a:r>
              <a:rPr lang="cs-CZ" sz="1600" smtClean="0"/>
              <a:t>umístíme u ústí chladiče.</a:t>
            </a:r>
          </a:p>
          <a:p>
            <a:r>
              <a:rPr lang="cs-CZ" sz="1600" smtClean="0"/>
              <a:t>Zatemníme místnost. Otevřeme kohouty dělících nálevek a roztoky necháme stékat ve spirále chladiče.</a:t>
            </a:r>
          </a:p>
          <a:p>
            <a:r>
              <a:rPr lang="cs-CZ" sz="1600" smtClean="0"/>
              <a:t>Pod spirálou umístíme Erlenmayerovu baňku na zachytávání roztoků procházejících spirálou.</a:t>
            </a:r>
          </a:p>
          <a:p>
            <a:r>
              <a:rPr lang="cs-CZ" sz="1600" b="1" i="1" smtClean="0"/>
              <a:t>Zelený roztok</a:t>
            </a:r>
          </a:p>
          <a:p>
            <a:r>
              <a:rPr lang="cs-CZ" sz="1600" smtClean="0"/>
              <a:t>Smícháme roztok A s roztokem C v objemovém poměru 1 : 1 a postupujeme stejně jako</a:t>
            </a:r>
          </a:p>
          <a:p>
            <a:r>
              <a:rPr lang="cs-CZ" sz="1600" smtClean="0"/>
              <a:t>v předcházejícím případě.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171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b="1" smtClean="0"/>
              <a:t>Diskuse a vysvětlení: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 Chemiluminiscence je vyzařování světla během chemické reakce. Světlo z reakce se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nazývá “studené” světlo, protože vzniká bez zahřívání. Luminol (5-amino-2,3-dihydro-1,4-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phthalazinedion) produkuje excitované molekuly, které emitují světlo.</a:t>
            </a:r>
          </a:p>
          <a:p>
            <a:pPr>
              <a:buFont typeface="Wingdings" pitchFamily="2" charset="2"/>
              <a:buNone/>
            </a:pPr>
            <a:endParaRPr lang="cs-CZ" sz="1600" smtClean="0"/>
          </a:p>
          <a:p>
            <a:pPr>
              <a:buFont typeface="Wingdings" pitchFamily="2" charset="2"/>
              <a:buNone/>
            </a:pPr>
            <a:r>
              <a:rPr lang="cs-CZ" sz="1600" smtClean="0"/>
              <a:t>Luminol v zásaditém prostředí (NH4)2CO3, NaHCO3) umožňuje oxidaci diazoniové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skupiny peroxidem vodíku. Oxidace je katalyzovaná měďnatými ionty. 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Rozklad peroxidu vodíku způsobuje excitaci iontů za vzniku stabilního stavu. </a:t>
            </a:r>
          </a:p>
          <a:p>
            <a:pPr>
              <a:buFont typeface="Wingdings" pitchFamily="2" charset="2"/>
              <a:buNone/>
            </a:pPr>
            <a:r>
              <a:rPr lang="cs-CZ" sz="1600" smtClean="0"/>
              <a:t>Fluorescein je využíván jako přenašeč energie pro zvýšení efektu luminiscence.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14480" y="4214818"/>
            <a:ext cx="5486400" cy="285750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pic>
        <p:nvPicPr>
          <p:cNvPr id="8195" name="Picture 6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 t="25275" b="25275"/>
          <a:stretch>
            <a:fillRect/>
          </a:stretch>
        </p:blipFill>
        <p:spPr>
          <a:xfrm>
            <a:off x="1792288" y="612775"/>
            <a:ext cx="4779962" cy="3584575"/>
          </a:xfr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2143108" y="4286256"/>
            <a:ext cx="5486400" cy="285758"/>
          </a:xfrm>
        </p:spPr>
        <p:txBody>
          <a:bodyPr/>
          <a:lstStyle/>
          <a:p>
            <a:r>
              <a:rPr lang="cs-CZ" sz="1200" smtClean="0"/>
              <a:t>Obr. 2</a:t>
            </a:r>
          </a:p>
        </p:txBody>
      </p:sp>
      <p:pic>
        <p:nvPicPr>
          <p:cNvPr id="9219" name="Zástupný symbol pro obrázek 11" descr="luminiscence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30072" b="30072"/>
          <a:stretch>
            <a:fillRect/>
          </a:stretch>
        </p:blipFill>
        <p:spPr>
          <a:xfrm>
            <a:off x="2214563" y="642938"/>
            <a:ext cx="3786187" cy="3636962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24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I.</a:t>
            </a:r>
            <a:r>
              <a:rPr lang="cs-CZ" sz="1200" dirty="0" smtClean="0"/>
              <a:t>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  <a:endParaRPr lang="cs-CZ" sz="1200" dirty="0" smtClean="0"/>
          </a:p>
          <a:p>
            <a:pPr>
              <a:buNone/>
            </a:pP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SOLÁROVÁ, M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Chemické pokusy pro základní a střední školu. Brno: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Paido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1999.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837</TotalTime>
  <Words>297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                Chemikálie: fluorescein, luminol, H2O2 (30%), Na2CO3, (NH4)2CO3 .H2O, CuSO4·5 H2O Pomůcky: skleněná spirála se skleněnou nálevkou, zastavovací kohout v dolní části spirály (viz obrázek), 2 dělicí nálevky, 4 Erlenmayerovy baňky (200 cm3), odměrná baňka (100 cm3), 2 kádinky (200 cm3) Bezpečnostní upozornění: Peroxid vodíku (30%) je toxický, korosivní. Může způsobit vážné popáleniny. Při vstříknutí do očí může způsobit jejich poranění až slepotu. Nebezpečný při inhalaci, požití a kontaktu s kůží.                :  </vt:lpstr>
      <vt:lpstr>Snímek 3</vt:lpstr>
      <vt:lpstr>Snímek 4</vt:lpstr>
      <vt:lpstr>Snímek 5</vt:lpstr>
      <vt:lpstr>Obr. 1</vt:lpstr>
      <vt:lpstr>Obr. 2</vt:lpstr>
      <vt:lpstr>Snímek 8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67</cp:revision>
  <dcterms:created xsi:type="dcterms:W3CDTF">2012-07-13T11:26:26Z</dcterms:created>
  <dcterms:modified xsi:type="dcterms:W3CDTF">2014-02-16T08:52:57Z</dcterms:modified>
</cp:coreProperties>
</file>