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FFCF21-CAF2-4B7F-99C5-6592D42AB18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B2081C-D297-4E9D-9D1A-7F5496B898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24340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052736"/>
          <a:ext cx="6697662" cy="547260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Genové</a:t>
                      </a:r>
                      <a:r>
                        <a:rPr lang="cs-CZ" sz="1200" baseline="0" dirty="0" smtClean="0"/>
                        <a:t> interakce. Dominantní </a:t>
                      </a:r>
                      <a:r>
                        <a:rPr lang="cs-CZ" sz="1200" baseline="0" dirty="0" err="1" smtClean="0"/>
                        <a:t>epistáze</a:t>
                      </a:r>
                      <a:r>
                        <a:rPr lang="cs-CZ" sz="1200" dirty="0" smtClean="0"/>
                        <a:t>. Řešení příkladu</a:t>
                      </a:r>
                      <a:r>
                        <a:rPr lang="cs-CZ" sz="1200" smtClean="0"/>
                        <a:t>.</a:t>
                      </a:r>
                      <a:r>
                        <a:rPr lang="cs-CZ" sz="12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(VY_32_INOVACE_05.02.13)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RNDr. Helena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gymnázia. Řeší konkrétní příklad s dominantní </a:t>
                      </a:r>
                      <a:r>
                        <a:rPr lang="cs-CZ" sz="11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epistází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vysvětluje pojmy genová interakce a dominantní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epistáze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Použití pojmů pro genetickou analýzu ukazuje na konkrétním příkladu. Časová dotace 20 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Genové interakce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Dominantní </a:t>
            </a:r>
            <a:r>
              <a:rPr lang="cs-CZ" dirty="0" err="1" smtClean="0"/>
              <a:t>epistáze</a:t>
            </a:r>
            <a:r>
              <a:rPr lang="cs-CZ" dirty="0" smtClean="0"/>
              <a:t>, řešení příkladů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740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</a:t>
            </a:r>
            <a:r>
              <a:rPr lang="cs-CZ" dirty="0" err="1" smtClean="0"/>
              <a:t>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Velmi častým druhem genové interakce je </a:t>
            </a:r>
            <a:r>
              <a:rPr lang="cs-CZ" dirty="0" err="1" smtClean="0"/>
              <a:t>epistáze</a:t>
            </a:r>
            <a:endParaRPr lang="cs-CZ" dirty="0" smtClean="0"/>
          </a:p>
          <a:p>
            <a:r>
              <a:rPr lang="cs-CZ" dirty="0" smtClean="0"/>
              <a:t>Jedna z alel </a:t>
            </a:r>
            <a:r>
              <a:rPr lang="cs-CZ" dirty="0" err="1" smtClean="0"/>
              <a:t>epistatického</a:t>
            </a:r>
            <a:r>
              <a:rPr lang="cs-CZ" dirty="0" smtClean="0"/>
              <a:t> genu potlačuje fenotypový projev hypostatického genu</a:t>
            </a:r>
          </a:p>
          <a:p>
            <a:r>
              <a:rPr lang="cs-CZ" dirty="0" smtClean="0"/>
              <a:t>Jde tedy o jednostranný vztah mezi alelami dvou různých alelových párů</a:t>
            </a:r>
          </a:p>
          <a:p>
            <a:r>
              <a:rPr lang="cs-CZ" dirty="0" smtClean="0"/>
              <a:t>M</a:t>
            </a:r>
            <a:r>
              <a:rPr lang="cs-CZ" dirty="0" smtClean="0">
                <a:sym typeface="Symbol"/>
              </a:rPr>
              <a:t>N nebo </a:t>
            </a:r>
            <a:r>
              <a:rPr lang="cs-CZ" dirty="0" err="1" smtClean="0">
                <a:sym typeface="Symbol"/>
              </a:rPr>
              <a:t>oo</a:t>
            </a: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P</a:t>
            </a:r>
          </a:p>
          <a:p>
            <a:r>
              <a:rPr lang="cs-CZ" dirty="0" smtClean="0">
                <a:sym typeface="Symbol"/>
              </a:rPr>
              <a:t>Podstata </a:t>
            </a:r>
            <a:r>
              <a:rPr lang="cs-CZ" dirty="0" err="1" smtClean="0">
                <a:sym typeface="Symbol"/>
              </a:rPr>
              <a:t>epistatického</a:t>
            </a:r>
            <a:r>
              <a:rPr lang="cs-CZ" dirty="0" smtClean="0">
                <a:sym typeface="Symbol"/>
              </a:rPr>
              <a:t> působení se dá v takovém případě demonstrovat dihybridním křížením</a:t>
            </a:r>
          </a:p>
          <a:p>
            <a:r>
              <a:rPr lang="cs-CZ" sz="1600" dirty="0" smtClean="0">
                <a:sym typeface="Symbol"/>
              </a:rPr>
              <a:t>Jsou i složitější případy, těmi se nebudeme </a:t>
            </a:r>
            <a:r>
              <a:rPr lang="cs-CZ" sz="1600" dirty="0" smtClean="0">
                <a:sym typeface="Symbol"/>
              </a:rPr>
              <a:t>zabývat</a:t>
            </a:r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xmlns="" val="366466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Dominantní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Epistatický</a:t>
            </a:r>
            <a:r>
              <a:rPr lang="cs-CZ" dirty="0" smtClean="0"/>
              <a:t> účinek nad hypostatickou dominantní alelou má dominantní alela jiného genu, např. M nad N</a:t>
            </a:r>
          </a:p>
          <a:p>
            <a:r>
              <a:rPr lang="cs-CZ" dirty="0" smtClean="0"/>
              <a:t>Za přítomnosti alely M (je jedno, jestli v dominantně homozygotním nebo heterozygotním stavu) se alela N </a:t>
            </a:r>
            <a:r>
              <a:rPr lang="cs-CZ" dirty="0" smtClean="0"/>
              <a:t>neuplatní</a:t>
            </a:r>
            <a:r>
              <a:rPr lang="cs-CZ" dirty="0" smtClean="0"/>
              <a:t> </a:t>
            </a:r>
            <a:r>
              <a:rPr lang="cs-CZ" dirty="0" smtClean="0"/>
              <a:t>(zase </a:t>
            </a:r>
            <a:r>
              <a:rPr lang="cs-CZ" dirty="0" smtClean="0"/>
              <a:t>je jedno, jestli je NN nebo </a:t>
            </a:r>
            <a:r>
              <a:rPr lang="cs-CZ" dirty="0" err="1" smtClean="0"/>
              <a:t>Nn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Dominantní hypostatická alela se uplatní pouze tehdy, je-li v prvním páru genů sestava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mm – tj. recesivně homozygotní.</a:t>
            </a:r>
          </a:p>
          <a:p>
            <a:r>
              <a:rPr lang="cs-CZ" dirty="0" smtClean="0"/>
              <a:t>V důsledku toho jsou možné pouze tři fenotypy</a:t>
            </a:r>
          </a:p>
          <a:p>
            <a:pPr marL="68580" indent="0">
              <a:buNone/>
            </a:pPr>
            <a:r>
              <a:rPr lang="cs-CZ" i="1" dirty="0" smtClean="0"/>
              <a:t>Které?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4716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Dominantní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fenotyp 	M-N- nebo M-</a:t>
            </a:r>
            <a:r>
              <a:rPr lang="cs-CZ" dirty="0" err="1" smtClean="0"/>
              <a:t>nn</a:t>
            </a:r>
            <a:endParaRPr lang="cs-CZ" dirty="0" smtClean="0"/>
          </a:p>
          <a:p>
            <a:r>
              <a:rPr lang="cs-CZ" dirty="0" smtClean="0"/>
              <a:t>Druhý fenotyp 	</a:t>
            </a:r>
            <a:r>
              <a:rPr lang="cs-CZ" dirty="0" err="1" smtClean="0"/>
              <a:t>mmN</a:t>
            </a:r>
            <a:r>
              <a:rPr lang="cs-CZ" dirty="0" smtClean="0"/>
              <a:t>-</a:t>
            </a:r>
          </a:p>
          <a:p>
            <a:r>
              <a:rPr lang="cs-CZ" dirty="0" smtClean="0"/>
              <a:t>Třetí fenotyp	 </a:t>
            </a:r>
            <a:r>
              <a:rPr lang="cs-CZ" dirty="0" err="1" smtClean="0"/>
              <a:t>mmnn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024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Dominantní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i="1" dirty="0" smtClean="0"/>
              <a:t>Jakým způsobem můžeme získat </a:t>
            </a:r>
            <a:r>
              <a:rPr lang="cs-CZ" i="1" dirty="0" err="1" smtClean="0"/>
              <a:t>dihybrida</a:t>
            </a:r>
            <a:r>
              <a:rPr lang="cs-CZ" i="1" dirty="0" smtClean="0"/>
              <a:t> </a:t>
            </a:r>
            <a:r>
              <a:rPr lang="cs-CZ" i="1" dirty="0" err="1" smtClean="0"/>
              <a:t>MmNn</a:t>
            </a:r>
            <a:r>
              <a:rPr lang="cs-CZ" i="1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Buď  	MMNN  x  </a:t>
            </a:r>
            <a:r>
              <a:rPr lang="cs-CZ" dirty="0" err="1" smtClean="0"/>
              <a:t>mmnn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ebo	</a:t>
            </a:r>
            <a:r>
              <a:rPr lang="cs-CZ" dirty="0" err="1" smtClean="0"/>
              <a:t>MMnn</a:t>
            </a:r>
            <a:r>
              <a:rPr lang="cs-CZ" dirty="0" smtClean="0"/>
              <a:t>  x   </a:t>
            </a:r>
            <a:r>
              <a:rPr lang="cs-CZ" dirty="0" err="1" smtClean="0"/>
              <a:t>mmNN</a:t>
            </a:r>
            <a:endParaRPr lang="cs-CZ" dirty="0" smtClean="0"/>
          </a:p>
          <a:p>
            <a:r>
              <a:rPr lang="cs-CZ" dirty="0" smtClean="0"/>
              <a:t>Přitom bude fenotyp hybrida F1 vždy stejný s fenotypem jednoho z rodičů</a:t>
            </a:r>
          </a:p>
          <a:p>
            <a:r>
              <a:rPr lang="cs-CZ" dirty="0" err="1" smtClean="0"/>
              <a:t>Nerodičovský</a:t>
            </a:r>
            <a:r>
              <a:rPr lang="cs-CZ" dirty="0" smtClean="0"/>
              <a:t> fenotyp se objeví teprve v F2 nebo ve zpětném křížení</a:t>
            </a:r>
          </a:p>
          <a:p>
            <a:endParaRPr lang="cs-CZ" dirty="0" smtClean="0"/>
          </a:p>
          <a:p>
            <a:r>
              <a:rPr lang="cs-CZ" i="1" dirty="0" smtClean="0"/>
              <a:t>Jaký bude poměr fenotypů v F2 a v B1?</a:t>
            </a:r>
          </a:p>
          <a:p>
            <a:r>
              <a:rPr lang="cs-CZ" i="1" dirty="0" smtClean="0"/>
              <a:t>(12:3:1, 2:1:1)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419787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U jiřiny (</a:t>
            </a:r>
            <a:r>
              <a:rPr lang="cs-CZ" dirty="0" err="1" smtClean="0"/>
              <a:t>Dahlia</a:t>
            </a:r>
            <a:r>
              <a:rPr lang="cs-CZ" dirty="0" smtClean="0"/>
              <a:t> </a:t>
            </a:r>
            <a:r>
              <a:rPr lang="cs-CZ" dirty="0" err="1" smtClean="0"/>
              <a:t>variabilis</a:t>
            </a:r>
            <a:r>
              <a:rPr lang="cs-CZ" dirty="0" smtClean="0"/>
              <a:t>) podmiňuje dominantní alela </a:t>
            </a:r>
            <a:r>
              <a:rPr lang="cs-CZ" b="1" dirty="0" smtClean="0"/>
              <a:t>Y</a:t>
            </a:r>
            <a:r>
              <a:rPr lang="cs-CZ" dirty="0" smtClean="0"/>
              <a:t> žluté zbarvení květenství , recesivní alela </a:t>
            </a:r>
            <a:r>
              <a:rPr lang="cs-CZ" b="1" dirty="0" smtClean="0"/>
              <a:t>y</a:t>
            </a:r>
            <a:r>
              <a:rPr lang="cs-CZ" dirty="0" smtClean="0"/>
              <a:t> tento účinek nemá. Dominantní alela</a:t>
            </a:r>
            <a:r>
              <a:rPr lang="cs-CZ" b="1" dirty="0" smtClean="0"/>
              <a:t> I </a:t>
            </a:r>
            <a:r>
              <a:rPr lang="cs-CZ" dirty="0" smtClean="0"/>
              <a:t>vyvolává slonovinově bílé zabarvení, </a:t>
            </a:r>
            <a:r>
              <a:rPr lang="cs-CZ" dirty="0" err="1" smtClean="0"/>
              <a:t>recesivni</a:t>
            </a:r>
            <a:r>
              <a:rPr lang="cs-CZ" b="1" dirty="0" smtClean="0"/>
              <a:t> i </a:t>
            </a:r>
            <a:r>
              <a:rPr lang="cs-CZ" dirty="0" smtClean="0"/>
              <a:t>tvorbu pigmentu nepodmiňuje. Bíle zabarvené květenství vzniká pouze za nepřítomnosti kterékoli z dominantních alel. Alela </a:t>
            </a:r>
            <a:r>
              <a:rPr lang="cs-CZ" b="1" dirty="0" smtClean="0"/>
              <a:t>Y</a:t>
            </a:r>
            <a:r>
              <a:rPr lang="cs-CZ" dirty="0" smtClean="0"/>
              <a:t> je dominantně </a:t>
            </a:r>
            <a:r>
              <a:rPr lang="cs-CZ" dirty="0" err="1" smtClean="0"/>
              <a:t>epistatická</a:t>
            </a:r>
            <a:r>
              <a:rPr lang="cs-CZ" dirty="0" smtClean="0"/>
              <a:t> nad alelou</a:t>
            </a:r>
            <a:r>
              <a:rPr lang="cs-CZ" b="1" dirty="0" smtClean="0"/>
              <a:t> I </a:t>
            </a:r>
            <a:r>
              <a:rPr lang="cs-CZ" dirty="0" smtClean="0"/>
              <a:t>(Y</a:t>
            </a: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</a:t>
            </a: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I). Odvoďte štěpné poměry v F2, příp. B1 po zkřížení čisté linie žluté a bílé.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9577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/>
          <a:lstStyle/>
          <a:p>
            <a:r>
              <a:rPr lang="cs-CZ" dirty="0"/>
              <a:t>Dominantní </a:t>
            </a:r>
            <a:r>
              <a:rPr lang="cs-CZ" dirty="0" err="1"/>
              <a:t>epistáze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68642186"/>
              </p:ext>
            </p:extLst>
          </p:nvPr>
        </p:nvGraphicFramePr>
        <p:xfrm>
          <a:off x="1033344" y="1916832"/>
          <a:ext cx="6777035" cy="1854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5407"/>
                <a:gridCol w="1355407"/>
                <a:gridCol w="1355407"/>
                <a:gridCol w="1355407"/>
                <a:gridCol w="135540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yyii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aoblený obdélník 5"/>
          <p:cNvSpPr/>
          <p:nvPr/>
        </p:nvSpPr>
        <p:spPr>
          <a:xfrm flipH="1">
            <a:off x="971600" y="4005064"/>
            <a:ext cx="7166560" cy="10629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Vybarvěte si příslušná políčka. Kolik barev budete potřebovat? Pak spočítejte příslušný štěpný poměr.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71600" y="5301208"/>
            <a:ext cx="7416824" cy="10081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Štěpný poměr pro F2 je 12 : 3 : 1, 12/16 jiřin je žlutých, 3/16 slonovinově zbarvené a 1/16 bílá. Slonovinové zbarvení je šlechtitelská novinka 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189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Dominantní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Podobným způsobem spočítejte fenotypický štěpný poměr pro B1</a:t>
            </a:r>
          </a:p>
          <a:p>
            <a:r>
              <a:rPr lang="cs-CZ" dirty="0" smtClean="0"/>
              <a:t>Zkřižte jednoho z rodičů s hybridem, </a:t>
            </a:r>
            <a:r>
              <a:rPr lang="cs-CZ" dirty="0" err="1" smtClean="0"/>
              <a:t>tj</a:t>
            </a:r>
            <a:endParaRPr lang="cs-CZ" dirty="0" smtClean="0"/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err="1" smtClean="0"/>
              <a:t>yyii</a:t>
            </a:r>
            <a:r>
              <a:rPr lang="cs-CZ" dirty="0" smtClean="0"/>
              <a:t>  x  </a:t>
            </a:r>
            <a:r>
              <a:rPr lang="cs-CZ" dirty="0" err="1" smtClean="0"/>
              <a:t>YyIi</a:t>
            </a:r>
            <a:endParaRPr lang="cs-CZ" dirty="0" smtClean="0"/>
          </a:p>
          <a:p>
            <a:pPr marL="68580" indent="0">
              <a:buNone/>
            </a:pPr>
            <a:endParaRPr lang="cs-CZ" dirty="0"/>
          </a:p>
          <a:p>
            <a:pPr marL="68580" indent="0">
              <a:buNone/>
            </a:pPr>
            <a:r>
              <a:rPr lang="cs-CZ" dirty="0" smtClean="0"/>
              <a:t>(Dostanete štěpný poměr 2  :  1  :  1)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139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Nečásek</a:t>
            </a:r>
            <a:r>
              <a:rPr lang="cs-CZ" dirty="0" smtClean="0"/>
              <a:t>, J., </a:t>
            </a:r>
            <a:r>
              <a:rPr lang="cs-CZ" dirty="0" err="1" smtClean="0"/>
              <a:t>Cetl</a:t>
            </a:r>
            <a:r>
              <a:rPr lang="cs-CZ" dirty="0" smtClean="0"/>
              <a:t>, I.: Obecná genetika. SPN, Praha 1984</a:t>
            </a:r>
          </a:p>
          <a:p>
            <a:r>
              <a:rPr lang="cs-CZ" dirty="0" smtClean="0"/>
              <a:t>Hendrychová, J. </a:t>
            </a:r>
            <a:r>
              <a:rPr lang="cs-CZ" smtClean="0"/>
              <a:t>a kol.: </a:t>
            </a:r>
            <a:r>
              <a:rPr lang="cs-CZ" dirty="0" smtClean="0"/>
              <a:t>Cvičení z genetiky. UK Praha 1982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984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132</TotalTime>
  <Words>456</Words>
  <Application>Microsoft Office PowerPoint</Application>
  <PresentationFormat>Předvádění na obrazovce (4:3)</PresentationFormat>
  <Paragraphs>87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Snímek 1</vt:lpstr>
      <vt:lpstr>Genové interakce</vt:lpstr>
      <vt:lpstr>Epistáze</vt:lpstr>
      <vt:lpstr>Dominantní epistáze</vt:lpstr>
      <vt:lpstr>Dominantní epistáze</vt:lpstr>
      <vt:lpstr>Dominantní epistáze</vt:lpstr>
      <vt:lpstr>Příklad 1</vt:lpstr>
      <vt:lpstr>Dominantní epistáze</vt:lpstr>
      <vt:lpstr>Dominantní epistáze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Genové interakce</dc:title>
  <dc:creator>VPCEC3M1</dc:creator>
  <cp:lastModifiedBy>Dum</cp:lastModifiedBy>
  <cp:revision>16</cp:revision>
  <dcterms:created xsi:type="dcterms:W3CDTF">2013-07-08T14:51:31Z</dcterms:created>
  <dcterms:modified xsi:type="dcterms:W3CDTF">2014-02-16T17:45:00Z</dcterms:modified>
</cp:coreProperties>
</file>