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D7AC86-6292-4478-95B2-A8B334963DF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C173CC-C6D4-4307-9A40-5785F2F815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8294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885B2EF-903C-42C3-93CC-DCEB06E9781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C173CC-C6D4-4307-9A40-5785F2F815A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9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-24340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052736"/>
          <a:ext cx="6697662" cy="544152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7158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4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Extrapolace numerických vztahů při </a:t>
                      </a:r>
                      <a:r>
                        <a:rPr lang="cs-CZ" sz="1200" dirty="0" err="1" smtClean="0"/>
                        <a:t>dihybridismu</a:t>
                      </a:r>
                      <a:r>
                        <a:rPr lang="cs-CZ" sz="1200" dirty="0" smtClean="0"/>
                        <a:t> a </a:t>
                      </a:r>
                      <a:r>
                        <a:rPr lang="cs-CZ" sz="1200" dirty="0" err="1" smtClean="0"/>
                        <a:t>trihybridismu</a:t>
                      </a:r>
                      <a:r>
                        <a:rPr lang="cs-CZ" sz="1200" dirty="0" smtClean="0"/>
                        <a:t> na vyšší stupně </a:t>
                      </a:r>
                      <a:r>
                        <a:rPr lang="cs-CZ" sz="1200" dirty="0" err="1" smtClean="0"/>
                        <a:t>hybridismu</a:t>
                      </a:r>
                      <a:r>
                        <a:rPr lang="cs-CZ" sz="1200" dirty="0" smtClean="0"/>
                        <a:t> (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VY_32_INOVACE_05.02.05)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RNDr. Helena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Trkalová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48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Genetika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6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Čtvrtý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1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Červenec 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14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genetiky v hodinách biologie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 a biologického semináře ve vyšších ročnících gymnázia. 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Předpokládá také určitou úroveň matematických dovedností. Postupně jsou odvozeny vzorce pro provádění alelové analýzy při větším počtu alelových párů.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39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Postupně jsou odvozeny matematické závislosti nutné pro alelovou analýzu při větším počtu alelových párů. Porozumění dané problematice si studenti vyzkouší v krátkém testu. Časová dotace 30 minut.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Extrapolace numerických vztahů při </a:t>
            </a:r>
            <a:r>
              <a:rPr lang="cs-CZ" sz="2000" dirty="0" err="1" smtClean="0"/>
              <a:t>dihybridismu</a:t>
            </a:r>
            <a:r>
              <a:rPr lang="cs-CZ" sz="2000" dirty="0" smtClean="0"/>
              <a:t> a </a:t>
            </a:r>
            <a:r>
              <a:rPr lang="cs-CZ" sz="2000" dirty="0" err="1" smtClean="0"/>
              <a:t>trihybridismu</a:t>
            </a:r>
            <a:r>
              <a:rPr lang="cs-CZ" sz="2000" dirty="0" smtClean="0"/>
              <a:t> na vyšší stupně </a:t>
            </a:r>
            <a:r>
              <a:rPr lang="cs-CZ" sz="2000" dirty="0" err="1" smtClean="0"/>
              <a:t>hybridismu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Fenotypové a genotypové štěpné poměry, počty zygot, gamet.</a:t>
            </a:r>
          </a:p>
          <a:p>
            <a:r>
              <a:rPr lang="cs-CZ" dirty="0" smtClean="0"/>
              <a:t>Řešení příkladů, test.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18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Monohybrid – sledujeme 1 znak, v diploidní buňce jsou dvě různé alely, např. </a:t>
            </a:r>
            <a:r>
              <a:rPr lang="cs-CZ" dirty="0" err="1" smtClean="0"/>
              <a:t>Aa</a:t>
            </a:r>
            <a:endParaRPr lang="cs-CZ" dirty="0" smtClean="0"/>
          </a:p>
          <a:p>
            <a:r>
              <a:rPr lang="cs-CZ" dirty="0" smtClean="0"/>
              <a:t>Dihybrid – jedinec heterozygotní ve dvou různých párech alel</a:t>
            </a:r>
          </a:p>
          <a:p>
            <a:r>
              <a:rPr lang="cs-CZ" dirty="0" smtClean="0"/>
              <a:t>Obdobně trihybrid, </a:t>
            </a:r>
            <a:r>
              <a:rPr lang="cs-CZ" dirty="0" err="1" smtClean="0"/>
              <a:t>tetrahybrid</a:t>
            </a:r>
            <a:r>
              <a:rPr lang="cs-CZ" dirty="0" smtClean="0"/>
              <a:t>,…</a:t>
            </a:r>
          </a:p>
          <a:p>
            <a:r>
              <a:rPr lang="cs-CZ" dirty="0" smtClean="0"/>
              <a:t>Např. </a:t>
            </a:r>
            <a:r>
              <a:rPr lang="cs-CZ" dirty="0" err="1" smtClean="0"/>
              <a:t>trihybridi</a:t>
            </a:r>
            <a:r>
              <a:rPr lang="cs-CZ" dirty="0" smtClean="0"/>
              <a:t> jsou kříženci rodičů, kteří se současně liší ve třech alelových párech, můžeme ho zapsat třeba </a:t>
            </a:r>
            <a:r>
              <a:rPr lang="cs-CZ" dirty="0" err="1" smtClean="0"/>
              <a:t>AaBbEe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3631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Trihybridismus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Trihybridi</a:t>
            </a:r>
            <a:r>
              <a:rPr lang="cs-CZ" dirty="0" smtClean="0"/>
              <a:t> </a:t>
            </a:r>
            <a:r>
              <a:rPr lang="cs-CZ" dirty="0"/>
              <a:t>jsou kříženci rodičů, kteří se současně liší ve třech alelových párech, můžeme ho zapsat třeba </a:t>
            </a:r>
            <a:r>
              <a:rPr lang="cs-CZ" dirty="0" err="1" smtClean="0"/>
              <a:t>AaBbEe</a:t>
            </a:r>
            <a:endParaRPr lang="cs-CZ" dirty="0" smtClean="0"/>
          </a:p>
          <a:p>
            <a:r>
              <a:rPr lang="cs-CZ" dirty="0" smtClean="0"/>
              <a:t>Je víc způsobů, jak může takový kříženec vzniknout. </a:t>
            </a:r>
            <a:r>
              <a:rPr lang="cs-CZ" i="1" dirty="0" smtClean="0"/>
              <a:t>Najdi je !</a:t>
            </a:r>
            <a:endParaRPr lang="cs-CZ" dirty="0" smtClean="0"/>
          </a:p>
          <a:p>
            <a:r>
              <a:rPr lang="cs-CZ" dirty="0" smtClean="0"/>
              <a:t>1. AABBEE x </a:t>
            </a:r>
            <a:r>
              <a:rPr lang="cs-CZ" dirty="0" err="1" smtClean="0"/>
              <a:t>aabbee</a:t>
            </a:r>
            <a:endParaRPr lang="cs-CZ" dirty="0" smtClean="0"/>
          </a:p>
          <a:p>
            <a:r>
              <a:rPr lang="cs-CZ" dirty="0" smtClean="0"/>
              <a:t>2. </a:t>
            </a:r>
            <a:r>
              <a:rPr lang="cs-CZ" dirty="0" err="1" smtClean="0"/>
              <a:t>AABBee</a:t>
            </a:r>
            <a:r>
              <a:rPr lang="cs-CZ" dirty="0" smtClean="0"/>
              <a:t> x </a:t>
            </a:r>
            <a:r>
              <a:rPr lang="cs-CZ" dirty="0" err="1" smtClean="0"/>
              <a:t>aabbEE</a:t>
            </a:r>
            <a:endParaRPr lang="cs-CZ" dirty="0" smtClean="0"/>
          </a:p>
          <a:p>
            <a:r>
              <a:rPr lang="cs-CZ" dirty="0" smtClean="0"/>
              <a:t>3. </a:t>
            </a:r>
            <a:r>
              <a:rPr lang="cs-CZ" dirty="0" err="1" smtClean="0"/>
              <a:t>AAbbee</a:t>
            </a:r>
            <a:r>
              <a:rPr lang="cs-CZ" dirty="0" smtClean="0"/>
              <a:t> x </a:t>
            </a:r>
            <a:r>
              <a:rPr lang="cs-CZ" dirty="0" err="1" smtClean="0"/>
              <a:t>aaBBEE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 err="1" smtClean="0"/>
              <a:t>AAbbEE</a:t>
            </a:r>
            <a:r>
              <a:rPr lang="cs-CZ" dirty="0" smtClean="0"/>
              <a:t> x </a:t>
            </a:r>
            <a:r>
              <a:rPr lang="cs-CZ" dirty="0" err="1" smtClean="0"/>
              <a:t>aaBBee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603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Počet různých gamet u </a:t>
            </a:r>
            <a:r>
              <a:rPr lang="cs-CZ" sz="3200" dirty="0" err="1" smtClean="0"/>
              <a:t>trihybrida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5590"/>
            <a:ext cx="6777317" cy="4057676"/>
          </a:xfrm>
        </p:spPr>
        <p:txBody>
          <a:bodyPr/>
          <a:lstStyle/>
          <a:p>
            <a:r>
              <a:rPr lang="cs-CZ" dirty="0" smtClean="0"/>
              <a:t>Pomocí jednoduchých kombinatorických pravidel spočítej, kolik různých gamet bude produkovat trihybrid.</a:t>
            </a:r>
          </a:p>
          <a:p>
            <a:r>
              <a:rPr lang="cs-CZ" dirty="0" smtClean="0"/>
              <a:t>Nápověda: jeden typ může být ABE</a:t>
            </a:r>
          </a:p>
          <a:p>
            <a:pPr marL="68580" indent="0">
              <a:buNone/>
            </a:pPr>
            <a:r>
              <a:rPr lang="cs-CZ" dirty="0" smtClean="0"/>
              <a:t>				  </a:t>
            </a:r>
            <a:r>
              <a:rPr lang="cs-CZ" sz="1600" dirty="0" smtClean="0"/>
              <a:t>B</a:t>
            </a:r>
          </a:p>
          <a:p>
            <a:r>
              <a:rPr lang="cs-CZ" dirty="0" smtClean="0"/>
              <a:t>Druhá nápověda:   </a:t>
            </a:r>
            <a:r>
              <a:rPr lang="cs-CZ" sz="1600" dirty="0" smtClean="0"/>
              <a:t>A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 	  </a:t>
            </a:r>
            <a:r>
              <a:rPr lang="cs-CZ" sz="1600" dirty="0" smtClean="0"/>
              <a:t> b</a:t>
            </a:r>
          </a:p>
          <a:p>
            <a:pPr marL="68580" indent="0">
              <a:buNone/>
            </a:pPr>
            <a:r>
              <a:rPr lang="cs-CZ" dirty="0" smtClean="0"/>
              <a:t>			       </a:t>
            </a:r>
            <a:r>
              <a:rPr lang="cs-CZ" sz="1600" dirty="0" smtClean="0"/>
              <a:t>a</a:t>
            </a:r>
            <a:endParaRPr lang="cs-CZ" sz="16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4566280" y="3521576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587994" y="4077072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688288" y="4581128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49718" y="4941168"/>
            <a:ext cx="324036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1259632" y="5445224"/>
            <a:ext cx="72008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Trihybrid vytváří celkem 8 typů gamet: </a:t>
            </a:r>
            <a:r>
              <a:rPr lang="cs-CZ" b="1" dirty="0" smtClean="0">
                <a:solidFill>
                  <a:srgbClr val="002060"/>
                </a:solidFill>
              </a:rPr>
              <a:t>ABE,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a </a:t>
            </a:r>
            <a:r>
              <a:rPr lang="cs-CZ" b="1" dirty="0" err="1" smtClean="0">
                <a:solidFill>
                  <a:srgbClr val="002060"/>
                </a:solidFill>
              </a:rPr>
              <a:t>abe</a:t>
            </a:r>
            <a:endParaRPr lang="cs-CZ" b="1" dirty="0">
              <a:solidFill>
                <a:srgbClr val="00206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5148064" y="3284984"/>
            <a:ext cx="43204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148064" y="3521576"/>
            <a:ext cx="432048" cy="3394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5534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43000"/>
          </a:xfrm>
        </p:spPr>
        <p:txBody>
          <a:bodyPr/>
          <a:lstStyle/>
          <a:p>
            <a:r>
              <a:rPr lang="cs-CZ" dirty="0" smtClean="0"/>
              <a:t>Genotypické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064896" cy="4752528"/>
          </a:xfrm>
        </p:spPr>
        <p:txBody>
          <a:bodyPr>
            <a:normAutofit/>
          </a:bodyPr>
          <a:lstStyle/>
          <a:p>
            <a:r>
              <a:rPr lang="cs-CZ" dirty="0" smtClean="0"/>
              <a:t>Typy genotypů  v F</a:t>
            </a:r>
            <a:r>
              <a:rPr lang="cs-CZ" baseline="-25000" dirty="0" smtClean="0"/>
              <a:t>2</a:t>
            </a:r>
            <a:r>
              <a:rPr lang="cs-CZ" dirty="0" smtClean="0"/>
              <a:t> a jejich frekvence lze odvodit podle Mendelova postupu kombinováním rozvojových řad monohybridů:</a:t>
            </a:r>
          </a:p>
          <a:p>
            <a:r>
              <a:rPr lang="cs-CZ" dirty="0" smtClean="0"/>
              <a:t>1AA :  2Aa  : 1aa</a:t>
            </a:r>
          </a:p>
          <a:p>
            <a:r>
              <a:rPr lang="cs-CZ" dirty="0" smtClean="0"/>
              <a:t>1BB  :  2Bb   : 1bb</a:t>
            </a:r>
          </a:p>
          <a:p>
            <a:r>
              <a:rPr lang="cs-CZ" dirty="0" smtClean="0"/>
              <a:t>1EE  :  2Ee   :  1ee </a:t>
            </a:r>
          </a:p>
          <a:p>
            <a:r>
              <a:rPr lang="cs-CZ" dirty="0" smtClean="0"/>
              <a:t>Vznikne kombinační řada o 64 členech, z nichž 27 bude různých, tj. dostáváme 27 genotypických tříd</a:t>
            </a:r>
          </a:p>
          <a:p>
            <a:r>
              <a:rPr lang="cs-CZ" dirty="0" smtClean="0"/>
              <a:t>Genotypický štěpný poměr bude</a:t>
            </a:r>
          </a:p>
          <a:p>
            <a:pPr marL="68580" indent="0">
              <a:buNone/>
            </a:pPr>
            <a:r>
              <a:rPr lang="cs-CZ" dirty="0" smtClean="0"/>
              <a:t>    1 : 2 : 1 : 2 : 4 : 2 : 1 : 2 : 1 : 2 : 4 : 2 : 4 : 8 : 4 : 2 : 4 : 2: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:1 : 2 : 1 : 2 : 4 : 2 : 1 : 2 : 1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293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744" cy="1143000"/>
          </a:xfrm>
        </p:spPr>
        <p:txBody>
          <a:bodyPr/>
          <a:lstStyle/>
          <a:p>
            <a:r>
              <a:rPr lang="cs-CZ" dirty="0" smtClean="0"/>
              <a:t>Fenotypové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7776864" cy="413182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Počet fenotypových tříd  a jejich frekvence jsou závislé na tom, ve kterých ze tří zúčastněných párů alel se uplatňuje úplná dominance a ve kterých neúplná dominance</a:t>
            </a:r>
          </a:p>
          <a:p>
            <a:r>
              <a:rPr lang="cs-CZ" dirty="0" smtClean="0"/>
              <a:t>Pokud se bude u všech párů uplatňovat úplná dominance, dostaneme  8 fenotypických tříd s následujícím štěpným poměrem:</a:t>
            </a:r>
          </a:p>
          <a:p>
            <a:r>
              <a:rPr lang="cs-CZ" dirty="0" smtClean="0"/>
              <a:t>27 ABE : 9 </a:t>
            </a:r>
            <a:r>
              <a:rPr lang="cs-CZ" dirty="0" err="1" smtClean="0"/>
              <a:t>ABe</a:t>
            </a:r>
            <a:r>
              <a:rPr lang="cs-CZ" dirty="0" smtClean="0"/>
              <a:t> : 9AbE : 9 </a:t>
            </a:r>
            <a:r>
              <a:rPr lang="cs-CZ" dirty="0" err="1" smtClean="0"/>
              <a:t>aBE</a:t>
            </a:r>
            <a:r>
              <a:rPr lang="cs-CZ" dirty="0" smtClean="0"/>
              <a:t> : 3 </a:t>
            </a:r>
            <a:r>
              <a:rPr lang="cs-CZ" dirty="0" err="1" smtClean="0"/>
              <a:t>Abe</a:t>
            </a:r>
            <a:r>
              <a:rPr lang="cs-CZ" dirty="0" smtClean="0"/>
              <a:t> : 3 </a:t>
            </a:r>
            <a:r>
              <a:rPr lang="cs-CZ" dirty="0" err="1" smtClean="0"/>
              <a:t>aBe</a:t>
            </a:r>
            <a:r>
              <a:rPr lang="cs-CZ" dirty="0" smtClean="0"/>
              <a:t> :  </a:t>
            </a:r>
          </a:p>
          <a:p>
            <a:pPr marL="68580" indent="0">
              <a:buNone/>
            </a:pPr>
            <a:r>
              <a:rPr lang="cs-CZ" dirty="0" smtClean="0"/>
              <a:t>      : 3abE : 1 </a:t>
            </a:r>
            <a:r>
              <a:rPr lang="cs-CZ" dirty="0" err="1" smtClean="0"/>
              <a:t>abe</a:t>
            </a:r>
            <a:endParaRPr lang="cs-CZ" dirty="0" smtClean="0"/>
          </a:p>
          <a:p>
            <a:r>
              <a:rPr lang="cs-CZ" dirty="0" smtClean="0"/>
              <a:t>Pokud bude neúplná dominance na všech 3 znacích, bude fenotypový štěpný poměr odpovídat genotypovému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84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484784"/>
            <a:ext cx="7024744" cy="529128"/>
          </a:xfrm>
        </p:spPr>
        <p:txBody>
          <a:bodyPr>
            <a:noAutofit/>
          </a:bodyPr>
          <a:lstStyle/>
          <a:p>
            <a:r>
              <a:rPr lang="cs-CZ" sz="2800" dirty="0" smtClean="0"/>
              <a:t>Extrapolace numerických vztahů při </a:t>
            </a:r>
            <a:r>
              <a:rPr lang="cs-CZ" sz="2800" dirty="0" err="1" smtClean="0"/>
              <a:t>dihybridismu</a:t>
            </a:r>
            <a:r>
              <a:rPr lang="cs-CZ" sz="2800" dirty="0" smtClean="0"/>
              <a:t> a </a:t>
            </a:r>
            <a:r>
              <a:rPr lang="cs-CZ" sz="2800" dirty="0" err="1" smtClean="0"/>
              <a:t>trihybridismu</a:t>
            </a:r>
            <a:r>
              <a:rPr lang="cs-CZ" sz="2800" dirty="0" smtClean="0"/>
              <a:t>  na vyšší stupně </a:t>
            </a:r>
            <a:r>
              <a:rPr lang="cs-CZ" sz="2800" dirty="0" err="1" smtClean="0"/>
              <a:t>hybridismu</a:t>
            </a:r>
            <a:endParaRPr lang="cs-CZ" sz="28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95920751"/>
              </p:ext>
            </p:extLst>
          </p:nvPr>
        </p:nvGraphicFramePr>
        <p:xfrm>
          <a:off x="971600" y="692696"/>
          <a:ext cx="6624736" cy="56692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70914"/>
                <a:gridCol w="985457"/>
                <a:gridCol w="1148085"/>
                <a:gridCol w="1195333"/>
                <a:gridCol w="1324947"/>
              </a:tblGrid>
              <a:tr h="3601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=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 = 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r>
                        <a:rPr lang="cs-CZ" baseline="0" dirty="0" smtClean="0"/>
                        <a:t> =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621646">
                <a:tc>
                  <a:txBody>
                    <a:bodyPr/>
                    <a:lstStyle/>
                    <a:p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t</a:t>
                      </a:r>
                      <a:r>
                        <a:rPr lang="cs-CZ" dirty="0" smtClean="0"/>
                        <a:t>ypů gamet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2=2</a:t>
                      </a:r>
                      <a:r>
                        <a:rPr lang="cs-CZ" baseline="30000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= 2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 = 2</a:t>
                      </a:r>
                      <a:r>
                        <a:rPr lang="cs-CZ" baseline="30000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1154486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zygot  v autogamním potomstvu hybrida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r>
                        <a:rPr lang="cs-CZ" baseline="30000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621646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typů zygot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r>
                        <a:rPr lang="cs-CZ" baseline="30000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621646">
                <a:tc>
                  <a:txBody>
                    <a:bodyPr/>
                    <a:lstStyle/>
                    <a:p>
                      <a:r>
                        <a:rPr lang="cs-CZ" dirty="0" smtClean="0"/>
                        <a:t>Homozygotní zygoty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701744">
                <a:tc>
                  <a:txBody>
                    <a:bodyPr/>
                    <a:lstStyle/>
                    <a:p>
                      <a:r>
                        <a:rPr lang="cs-CZ" dirty="0" smtClean="0"/>
                        <a:t>Heterozygotní zygoty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</a:t>
                      </a:r>
                      <a:r>
                        <a:rPr lang="cs-CZ" baseline="30000" dirty="0" smtClean="0"/>
                        <a:t>n </a:t>
                      </a:r>
                      <a:r>
                        <a:rPr lang="cs-CZ" baseline="0" dirty="0" smtClean="0"/>
                        <a:t>- </a:t>
                      </a: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n</a:t>
                      </a: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21646">
                <a:tc>
                  <a:txBody>
                    <a:bodyPr/>
                    <a:lstStyle/>
                    <a:p>
                      <a:r>
                        <a:rPr lang="cs-CZ" dirty="0" smtClean="0"/>
                        <a:t>Genotypový poměr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: 2 :</a:t>
                      </a:r>
                      <a:r>
                        <a:rPr lang="cs-CZ" baseline="0" dirty="0" smtClean="0"/>
                        <a:t>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(1: 2 :</a:t>
                      </a:r>
                      <a:r>
                        <a:rPr lang="cs-CZ" baseline="0" dirty="0" smtClean="0"/>
                        <a:t> 1)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(1 : 2 :</a:t>
                      </a:r>
                      <a:r>
                        <a:rPr lang="cs-CZ" baseline="0" dirty="0" smtClean="0"/>
                        <a:t>1)</a:t>
                      </a:r>
                      <a:r>
                        <a:rPr lang="cs-CZ" baseline="30000" dirty="0" smtClean="0"/>
                        <a:t>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(1 : 2 :</a:t>
                      </a:r>
                      <a:r>
                        <a:rPr lang="cs-CZ" baseline="0" dirty="0" smtClean="0"/>
                        <a:t>1)</a:t>
                      </a:r>
                      <a:r>
                        <a:rPr lang="cs-CZ" baseline="30000" dirty="0" smtClean="0"/>
                        <a:t>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621646">
                <a:tc>
                  <a:txBody>
                    <a:bodyPr/>
                    <a:lstStyle/>
                    <a:p>
                      <a:r>
                        <a:rPr lang="cs-CZ" dirty="0" smtClean="0"/>
                        <a:t>Fenotypový</a:t>
                      </a:r>
                      <a:r>
                        <a:rPr lang="cs-CZ" baseline="0" dirty="0" smtClean="0"/>
                        <a:t> poměr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: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(3 : 1)</a:t>
                      </a:r>
                      <a:r>
                        <a:rPr lang="cs-CZ" baseline="30000" dirty="0" smtClean="0"/>
                        <a:t>2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(3 : 1)</a:t>
                      </a:r>
                      <a:r>
                        <a:rPr lang="cs-CZ" baseline="30000" dirty="0" smtClean="0"/>
                        <a:t>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(3 : 1)</a:t>
                      </a:r>
                      <a:r>
                        <a:rPr lang="cs-CZ" baseline="30000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888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Ověřte si své znalosti v následujícím testu: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1. </a:t>
            </a:r>
            <a:r>
              <a:rPr lang="cs-CZ" dirty="0"/>
              <a:t>Kolik fenotypových tříd </a:t>
            </a:r>
            <a:r>
              <a:rPr lang="cs-CZ" dirty="0" err="1"/>
              <a:t>vyštěpuje</a:t>
            </a:r>
            <a:r>
              <a:rPr lang="cs-CZ" dirty="0"/>
              <a:t> v potomstvu </a:t>
            </a:r>
            <a:r>
              <a:rPr lang="cs-CZ" dirty="0" err="1"/>
              <a:t>dihybrida</a:t>
            </a:r>
            <a:r>
              <a:rPr lang="cs-CZ" dirty="0"/>
              <a:t> při úplné dominanci?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a/4      b</a:t>
            </a:r>
            <a:r>
              <a:rPr lang="cs-CZ" dirty="0"/>
              <a:t>/ </a:t>
            </a:r>
            <a:r>
              <a:rPr lang="cs-CZ" dirty="0" smtClean="0"/>
              <a:t>16</a:t>
            </a:r>
            <a:r>
              <a:rPr lang="cs-CZ" dirty="0"/>
              <a:t> </a:t>
            </a:r>
            <a:r>
              <a:rPr lang="cs-CZ" dirty="0" smtClean="0"/>
              <a:t>        c</a:t>
            </a:r>
            <a:r>
              <a:rPr lang="cs-CZ" dirty="0"/>
              <a:t>/ 9		d/ 2! = </a:t>
            </a:r>
            <a:r>
              <a:rPr lang="cs-CZ" dirty="0" smtClean="0"/>
              <a:t>2</a:t>
            </a:r>
          </a:p>
          <a:p>
            <a:pPr lvl="0"/>
            <a:r>
              <a:rPr lang="cs-CZ" dirty="0" smtClean="0"/>
              <a:t>2. </a:t>
            </a:r>
            <a:r>
              <a:rPr lang="cs-CZ" dirty="0"/>
              <a:t>Kolik fenotypových tříd </a:t>
            </a:r>
            <a:r>
              <a:rPr lang="cs-CZ" dirty="0" err="1"/>
              <a:t>vyštěpuje</a:t>
            </a:r>
            <a:r>
              <a:rPr lang="cs-CZ" dirty="0"/>
              <a:t> v potomstvu </a:t>
            </a:r>
            <a:r>
              <a:rPr lang="cs-CZ" dirty="0" err="1"/>
              <a:t>dihybrida</a:t>
            </a:r>
            <a:r>
              <a:rPr lang="cs-CZ" dirty="0"/>
              <a:t> při neúplné dominanci na obou znacích?</a:t>
            </a:r>
          </a:p>
          <a:p>
            <a:pPr marL="68580" indent="0">
              <a:buNone/>
            </a:pPr>
            <a:r>
              <a:rPr lang="cs-CZ" dirty="0" smtClean="0"/>
              <a:t>   a/ 8     b/ 9	c/ 11		d/ 7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6738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052736"/>
            <a:ext cx="6912884" cy="5256584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dirty="0" smtClean="0"/>
              <a:t>3. Z</a:t>
            </a:r>
            <a:r>
              <a:rPr lang="cs-CZ" dirty="0"/>
              <a:t> kolika polí se skládá </a:t>
            </a:r>
            <a:r>
              <a:rPr lang="cs-CZ" dirty="0" smtClean="0"/>
              <a:t>dihybridní </a:t>
            </a:r>
            <a:r>
              <a:rPr lang="cs-CZ" dirty="0"/>
              <a:t>Mendelův čtverec pro F</a:t>
            </a:r>
            <a:r>
              <a:rPr lang="cs-CZ" baseline="-25000" dirty="0"/>
              <a:t>2</a:t>
            </a:r>
            <a:r>
              <a:rPr lang="cs-CZ" dirty="0"/>
              <a:t> ?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a/ </a:t>
            </a:r>
            <a:r>
              <a:rPr lang="cs-CZ" dirty="0" smtClean="0"/>
              <a:t>8	</a:t>
            </a:r>
            <a:r>
              <a:rPr lang="cs-CZ" dirty="0"/>
              <a:t>	</a:t>
            </a:r>
            <a:r>
              <a:rPr lang="cs-CZ" dirty="0" smtClean="0"/>
              <a:t>b</a:t>
            </a:r>
            <a:r>
              <a:rPr lang="cs-CZ" dirty="0"/>
              <a:t>/ 64		c/ 9		</a:t>
            </a:r>
            <a:r>
              <a:rPr lang="cs-CZ" dirty="0" smtClean="0"/>
              <a:t>d/16</a:t>
            </a:r>
          </a:p>
          <a:p>
            <a:pPr lvl="0"/>
            <a:r>
              <a:rPr lang="cs-CZ" dirty="0" smtClean="0"/>
              <a:t>4. </a:t>
            </a:r>
            <a:r>
              <a:rPr lang="cs-CZ" dirty="0"/>
              <a:t>Z kolika polí se skládá trihybridní Mendelův čtverec pro </a:t>
            </a:r>
            <a:r>
              <a:rPr lang="cs-CZ" dirty="0" smtClean="0"/>
              <a:t>F</a:t>
            </a:r>
            <a:r>
              <a:rPr lang="cs-CZ" baseline="-25000" dirty="0"/>
              <a:t>2</a:t>
            </a:r>
            <a:r>
              <a:rPr lang="cs-CZ" dirty="0" smtClean="0"/>
              <a:t> </a:t>
            </a:r>
            <a:r>
              <a:rPr lang="cs-CZ" dirty="0"/>
              <a:t>?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a/ 8	</a:t>
            </a:r>
            <a:r>
              <a:rPr lang="cs-CZ" dirty="0" smtClean="0"/>
              <a:t>	b</a:t>
            </a:r>
            <a:r>
              <a:rPr lang="cs-CZ" dirty="0"/>
              <a:t>/ 64		c/ 9		</a:t>
            </a:r>
            <a:r>
              <a:rPr lang="cs-CZ" dirty="0" smtClean="0"/>
              <a:t>d/16</a:t>
            </a:r>
          </a:p>
          <a:p>
            <a:pPr marL="68580" indent="0">
              <a:buNone/>
            </a:pPr>
            <a:endParaRPr lang="cs-CZ" dirty="0"/>
          </a:p>
          <a:p>
            <a:pPr lvl="0"/>
            <a:r>
              <a:rPr lang="cs-CZ" dirty="0"/>
              <a:t>5</a:t>
            </a:r>
            <a:r>
              <a:rPr lang="cs-CZ" dirty="0" smtClean="0"/>
              <a:t>. Mendel </a:t>
            </a:r>
            <a:r>
              <a:rPr lang="cs-CZ" dirty="0"/>
              <a:t>sledoval u hrachu 7 znaků, každý byl podmíněn 1 párem alel a vykazoval </a:t>
            </a:r>
            <a:r>
              <a:rPr lang="cs-CZ" dirty="0" smtClean="0"/>
              <a:t>úplnou dominanci</a:t>
            </a:r>
            <a:r>
              <a:rPr lang="cs-CZ" dirty="0"/>
              <a:t>. </a:t>
            </a:r>
            <a:r>
              <a:rPr lang="cs-CZ" dirty="0" err="1"/>
              <a:t>Lokusy</a:t>
            </a:r>
            <a:r>
              <a:rPr lang="cs-CZ" dirty="0"/>
              <a:t> příslušných alel jsou na </a:t>
            </a:r>
            <a:r>
              <a:rPr lang="cs-CZ" dirty="0" smtClean="0"/>
              <a:t>různých chromozomech</a:t>
            </a:r>
            <a:r>
              <a:rPr lang="cs-CZ" dirty="0"/>
              <a:t>. Kolik </a:t>
            </a:r>
            <a:r>
              <a:rPr lang="cs-CZ" dirty="0" smtClean="0"/>
              <a:t> gametických    kombinací by </a:t>
            </a:r>
            <a:r>
              <a:rPr lang="cs-CZ" dirty="0"/>
              <a:t>produkoval hybrid na všech 7 znacích?</a:t>
            </a:r>
          </a:p>
          <a:p>
            <a:pPr marL="68580" indent="0">
              <a:buNone/>
            </a:pPr>
            <a:r>
              <a:rPr lang="cs-CZ" dirty="0" smtClean="0"/>
              <a:t>   a</a:t>
            </a:r>
            <a:r>
              <a:rPr lang="cs-CZ" dirty="0"/>
              <a:t>) 7</a:t>
            </a:r>
            <a:r>
              <a:rPr lang="cs-CZ" baseline="30000" dirty="0"/>
              <a:t>2</a:t>
            </a:r>
            <a:r>
              <a:rPr lang="cs-CZ" dirty="0"/>
              <a:t> = 49		b) 2</a:t>
            </a:r>
            <a:r>
              <a:rPr lang="cs-CZ" baseline="30000" dirty="0"/>
              <a:t>7</a:t>
            </a:r>
            <a:r>
              <a:rPr lang="cs-CZ" dirty="0"/>
              <a:t> = 128	c) </a:t>
            </a:r>
            <a:r>
              <a:rPr lang="cs-CZ" dirty="0" smtClean="0"/>
              <a:t>2.2</a:t>
            </a:r>
            <a:r>
              <a:rPr lang="cs-CZ" baseline="30000" dirty="0" smtClean="0"/>
              <a:t>7</a:t>
            </a:r>
          </a:p>
          <a:p>
            <a:endParaRPr lang="cs-CZ" baseline="30000" dirty="0"/>
          </a:p>
          <a:p>
            <a:pPr lvl="0"/>
            <a:r>
              <a:rPr lang="cs-CZ" dirty="0" smtClean="0"/>
              <a:t>6. Kolik </a:t>
            </a:r>
            <a:r>
              <a:rPr lang="cs-CZ" dirty="0"/>
              <a:t>fenotypických tříd </a:t>
            </a:r>
            <a:r>
              <a:rPr lang="cs-CZ" dirty="0" err="1"/>
              <a:t>vyštěpuje</a:t>
            </a:r>
            <a:r>
              <a:rPr lang="cs-CZ" dirty="0"/>
              <a:t> v potomstvu </a:t>
            </a:r>
            <a:r>
              <a:rPr lang="cs-CZ" dirty="0" err="1"/>
              <a:t>trihybrida</a:t>
            </a:r>
            <a:r>
              <a:rPr lang="cs-CZ" dirty="0"/>
              <a:t> při úplné dominanci na všech znacích?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a</a:t>
            </a:r>
            <a:r>
              <a:rPr lang="cs-CZ" dirty="0"/>
              <a:t>/ 8		b/ 5		c/ 9		d/ 3! = 6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*</a:t>
            </a:r>
            <a:r>
              <a:rPr lang="cs-CZ" dirty="0"/>
              <a:t>napiš tento štěpný poměr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baseline="30000" dirty="0"/>
              <a:t/>
            </a:r>
            <a:br>
              <a:rPr lang="cs-CZ" baseline="30000" dirty="0"/>
            </a:br>
            <a:endParaRPr lang="cs-CZ" dirty="0"/>
          </a:p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2365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379</TotalTime>
  <Words>628</Words>
  <Application>Microsoft Office PowerPoint</Application>
  <PresentationFormat>Předvádění na obrazovce (4:3)</PresentationFormat>
  <Paragraphs>118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Snímek 1</vt:lpstr>
      <vt:lpstr>Extrapolace numerických vztahů při dihybridismu a trihybridismu na vyšší stupně hybridismu</vt:lpstr>
      <vt:lpstr>Základní pojmy</vt:lpstr>
      <vt:lpstr>Trihybridismus </vt:lpstr>
      <vt:lpstr>Počet různých gamet u trihybrida</vt:lpstr>
      <vt:lpstr>Genotypické třídy</vt:lpstr>
      <vt:lpstr>Fenotypové třídy</vt:lpstr>
      <vt:lpstr>Extrapolace numerických vztahů při dihybridismu a trihybridismu  na vyšší stupně hybridismu</vt:lpstr>
      <vt:lpstr>Ověřte si své znalosti v následujícím testu: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Extrapolace numerických vztahů při dihybridismu a trihybridismu na vyšší stupně hybridismu</dc:title>
  <dc:creator>VPCEC3M1</dc:creator>
  <cp:lastModifiedBy>Gymnázium a SOŠ</cp:lastModifiedBy>
  <cp:revision>19</cp:revision>
  <dcterms:created xsi:type="dcterms:W3CDTF">2013-05-15T09:30:13Z</dcterms:created>
  <dcterms:modified xsi:type="dcterms:W3CDTF">2013-09-24T12:02:00Z</dcterms:modified>
</cp:coreProperties>
</file>