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handoutMasterIdLst>
    <p:handoutMasterId r:id="rId20"/>
  </p:handout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6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8C3D07CD-7186-46D8-B242-CFB7E3C5DDA1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9"/>
            <p14:sldId id="270"/>
          </p14:sldIdLst>
        </p14:section>
        <p14:section name="Oddíl bez názvu" id="{EB53E967-EF2A-4384-84D3-4B55B9C6176C}">
          <p14:sldIdLst>
            <p14:sldId id="276"/>
            <p14:sldId id="27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99" autoAdjust="0"/>
    <p:restoredTop sz="86475" autoAdjust="0"/>
  </p:normalViewPr>
  <p:slideViewPr>
    <p:cSldViewPr>
      <p:cViewPr>
        <p:scale>
          <a:sx n="80" d="100"/>
          <a:sy n="80" d="100"/>
        </p:scale>
        <p:origin x="-78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7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408"/>
    </p:cViewPr>
  </p:sorterViewPr>
  <p:notesViewPr>
    <p:cSldViewPr>
      <p:cViewPr varScale="1">
        <p:scale>
          <a:sx n="83" d="100"/>
          <a:sy n="83" d="100"/>
        </p:scale>
        <p:origin x="-1380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F3F07-C90C-4D53-B93F-BE03816B32AD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CD7DF-2841-4E13-8495-EF21DCDFF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0CB3B-4946-49BC-8B2E-0648FCD4827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679C6-36C2-4913-B887-AFF5020E63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0383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9679C6-36C2-4913-B887-AFF5020E630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9679C6-36C2-4913-B887-AFF5020E630C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407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ser.mendelu.cz/urban/vsg1/mendel/images/vazba/vazba1a.gi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7260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aseline="0" dirty="0" smtClean="0"/>
                        <a:t>Genová vazba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(VY_32_INOVACE_05.02.10)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Vysvětluje pojem genová vazba.Objasňuje, jak se hodnotí síla vazby pomocí Morganova a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Batesonova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čísla.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Studenti si zopakují princip meiotického dělení 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crossin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overu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Naučí se hodnotit sílu vazby.  Řešení příkladů je uvedeno v další prezentaci  (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VY_32_INOVACE_05.02.17)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.Časová dotace  30 – 45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Genová vazba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Zpětné křížení, genová vazba, síla vazby, crossing-over, </a:t>
            </a:r>
            <a:r>
              <a:rPr lang="cs-CZ" dirty="0" err="1" smtClean="0"/>
              <a:t>Batesonovo</a:t>
            </a:r>
            <a:r>
              <a:rPr lang="cs-CZ" dirty="0" smtClean="0"/>
              <a:t> a Morganovo číslo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865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Porovnejte počty genů a počty chromozomů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entury Gothic" pitchFamily="34" charset="0"/>
              </a:rPr>
              <a:t>Počet genů </a:t>
            </a:r>
            <a:r>
              <a:rPr lang="cs-CZ" dirty="0" smtClean="0">
                <a:latin typeface="Century Gothic" pitchFamily="34" charset="0"/>
                <a:cs typeface="Times New Roman"/>
              </a:rPr>
              <a:t>›› počet chromozomů (srovnej u člověka)</a:t>
            </a:r>
          </a:p>
          <a:p>
            <a:r>
              <a:rPr lang="cs-CZ" dirty="0" smtClean="0">
                <a:latin typeface="Century Gothic" pitchFamily="34" charset="0"/>
                <a:cs typeface="Times New Roman"/>
              </a:rPr>
              <a:t>Geny lokalizované na 1 chromozomu se z rodičů na potomstvo předávají obvykle společně (pokud nejsou rozděleny crossing-overem)</a:t>
            </a:r>
          </a:p>
          <a:p>
            <a:r>
              <a:rPr lang="cs-CZ" dirty="0" smtClean="0">
                <a:latin typeface="Century Gothic" pitchFamily="34" charset="0"/>
                <a:cs typeface="Times New Roman"/>
              </a:rPr>
              <a:t>Geny nesené 1 chromozomem nejsou volně kombinovatelné, vytvářejí vazebné skupiny</a:t>
            </a:r>
          </a:p>
          <a:p>
            <a:r>
              <a:rPr lang="cs-CZ" dirty="0" smtClean="0">
                <a:latin typeface="Century Gothic" pitchFamily="34" charset="0"/>
                <a:cs typeface="Times New Roman"/>
              </a:rPr>
              <a:t>Geny téže vazebné skupiny jsou navzájem ve vazbě</a:t>
            </a:r>
            <a:endParaRPr lang="cs-CZ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8686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7526"/>
            <a:ext cx="4536503" cy="6048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292080" y="4725144"/>
            <a:ext cx="3168352" cy="14730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 </a:t>
            </a:r>
            <a:r>
              <a:rPr lang="cs-CZ" sz="1400" dirty="0" smtClean="0"/>
              <a:t>Geny </a:t>
            </a:r>
            <a:r>
              <a:rPr lang="cs-CZ" sz="1400" dirty="0"/>
              <a:t>jsou lokalizovány v různých nehomologních chromozomech a při procesu meiózy se náhodně kombinují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1942440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Morganovy zákony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88712867"/>
              </p:ext>
            </p:extLst>
          </p:nvPr>
        </p:nvGraphicFramePr>
        <p:xfrm>
          <a:off x="1042988" y="2996952"/>
          <a:ext cx="6777037" cy="3384376"/>
        </p:xfrm>
        <a:graphic>
          <a:graphicData uri="http://schemas.openxmlformats.org/drawingml/2006/table">
            <a:tbl>
              <a:tblPr/>
              <a:tblGrid>
                <a:gridCol w="6777037"/>
              </a:tblGrid>
              <a:tr h="3384376">
                <a:tc>
                  <a:txBody>
                    <a:bodyPr/>
                    <a:lstStyle/>
                    <a:p>
                      <a:pPr>
                        <a:buFont typeface="+mj-lt"/>
                        <a:buAutoNum type="arabicPeriod"/>
                      </a:pPr>
                      <a:r>
                        <a:rPr lang="cs-CZ" i="1" dirty="0">
                          <a:effectLst/>
                          <a:latin typeface="verdana"/>
                        </a:rPr>
                        <a:t>Geny jsou lokalizovány na chromozomech a jsou na nich uspořádány lineárně.</a:t>
                      </a:r>
                      <a:endParaRPr lang="cs-CZ" dirty="0">
                        <a:effectLst/>
                        <a:latin typeface="verdana"/>
                      </a:endParaRPr>
                    </a:p>
                    <a:p>
                      <a:pPr>
                        <a:buFont typeface="+mj-lt"/>
                        <a:buAutoNum type="arabicPeriod"/>
                      </a:pPr>
                      <a:r>
                        <a:rPr lang="cs-CZ" i="1" dirty="0">
                          <a:effectLst/>
                          <a:latin typeface="verdana"/>
                        </a:rPr>
                        <a:t>Geny jednoho chromozomu tvoří vazbovou skupinu. Organizmus má tolik vazbových skupin, kolik má párů homologních chromozomů.</a:t>
                      </a:r>
                      <a:endParaRPr lang="cs-CZ" dirty="0">
                        <a:effectLst/>
                        <a:latin typeface="verdana"/>
                      </a:endParaRPr>
                    </a:p>
                    <a:p>
                      <a:pPr>
                        <a:buFont typeface="+mj-lt"/>
                        <a:buAutoNum type="arabicPeriod"/>
                      </a:pPr>
                      <a:r>
                        <a:rPr lang="cs-CZ" i="1" dirty="0">
                          <a:effectLst/>
                          <a:latin typeface="verdana"/>
                        </a:rPr>
                        <a:t>Mezi geny homologních párů chromozomů může proběhnout výměna genetického materiálu (crossing-over), jejichž frekvence je přímo úměrná vzdálenosti </a:t>
                      </a:r>
                      <a:r>
                        <a:rPr lang="cs-CZ" i="1" dirty="0" smtClean="0">
                          <a:effectLst/>
                          <a:latin typeface="verdana"/>
                        </a:rPr>
                        <a:t>genů.</a:t>
                      </a:r>
                    </a:p>
                    <a:p>
                      <a:pPr>
                        <a:buFont typeface="+mj-lt"/>
                        <a:buNone/>
                      </a:pPr>
                      <a:r>
                        <a:rPr lang="cs-CZ" i="1" dirty="0" smtClean="0">
                          <a:effectLst/>
                          <a:latin typeface="verdana"/>
                        </a:rPr>
                        <a:t>*</a:t>
                      </a:r>
                      <a:r>
                        <a:rPr lang="cs-CZ" i="1" baseline="0" dirty="0" smtClean="0">
                          <a:effectLst/>
                          <a:latin typeface="verdana"/>
                        </a:rPr>
                        <a:t> Uvažujte, jak se liší počet vazebných skupin u mužů a žen. Proč?</a:t>
                      </a:r>
                      <a:endParaRPr lang="cs-CZ" dirty="0">
                        <a:effectLst/>
                        <a:latin typeface="verdana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42988" y="2348880"/>
            <a:ext cx="575728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T. H. Morgan v roce 1926 na základě svých výzkumů definoval pravidla,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 která jsou označována jako </a:t>
            </a: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Morganovy zákony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: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77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Uložení genů na chromozomu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Geny jsou uloženy na chromozomu za sebou – lineárně</a:t>
            </a:r>
          </a:p>
          <a:p>
            <a:r>
              <a:rPr lang="cs-CZ" dirty="0" smtClean="0"/>
              <a:t>Místo, kde je uložen gen, se označuje jako </a:t>
            </a:r>
            <a:r>
              <a:rPr lang="cs-CZ" dirty="0" err="1" smtClean="0"/>
              <a:t>lokus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2721358" cy="4252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1232"/>
            <a:ext cx="3208759" cy="6082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46268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404664"/>
            <a:ext cx="7024744" cy="1143000"/>
          </a:xfrm>
        </p:spPr>
        <p:txBody>
          <a:bodyPr/>
          <a:lstStyle/>
          <a:p>
            <a:r>
              <a:rPr lang="cs-CZ" dirty="0" err="1" smtClean="0"/>
              <a:t>Crossing</a:t>
            </a:r>
            <a:r>
              <a:rPr lang="cs-CZ" dirty="0" smtClean="0"/>
              <a:t> - </a:t>
            </a:r>
            <a:r>
              <a:rPr lang="cs-CZ" dirty="0" err="1" smtClean="0"/>
              <a:t>over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49088"/>
            <a:ext cx="5472607" cy="4250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572000" y="1700808"/>
            <a:ext cx="3888432" cy="223224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spcBef>
                <a:spcPct val="20000"/>
              </a:spcBef>
            </a:pPr>
            <a:r>
              <a:rPr lang="cs-CZ" dirty="0" smtClean="0"/>
              <a:t>Ke </a:t>
            </a:r>
            <a:r>
              <a:rPr lang="cs-CZ" dirty="0" err="1" smtClean="0"/>
              <a:t>crossing</a:t>
            </a:r>
            <a:r>
              <a:rPr lang="en-US" dirty="0"/>
              <a:t>-</a:t>
            </a:r>
            <a:r>
              <a:rPr lang="cs-CZ" dirty="0" err="1" smtClean="0"/>
              <a:t>overu</a:t>
            </a:r>
            <a:r>
              <a:rPr lang="cs-CZ" dirty="0" smtClean="0"/>
              <a:t> dochází </a:t>
            </a:r>
            <a:r>
              <a:rPr lang="cs-CZ" dirty="0"/>
              <a:t>mezi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dirty="0" smtClean="0"/>
              <a:t>homologickými </a:t>
            </a:r>
            <a:r>
              <a:rPr lang="cs-CZ" dirty="0"/>
              <a:t>částmi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dirty="0" smtClean="0"/>
              <a:t>chromosomu </a:t>
            </a:r>
            <a:r>
              <a:rPr lang="cs-CZ" dirty="0"/>
              <a:t>během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dirty="0"/>
              <a:t>meiózy</a:t>
            </a:r>
            <a:r>
              <a:rPr lang="cs-CZ" dirty="0" smtClean="0">
                <a:cs typeface="Times New Roman" pitchFamily="18" charset="0"/>
              </a:rPr>
              <a:t>;</a:t>
            </a:r>
          </a:p>
          <a:p>
            <a:pPr marL="342900" indent="-342900">
              <a:spcBef>
                <a:spcPct val="20000"/>
              </a:spcBef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6600"/>
                </a:solidFill>
              </a:rPr>
              <a:t>frekvence rekombinací je závislá na vzdálenosti jednotlivých </a:t>
            </a:r>
            <a:r>
              <a:rPr lang="cs-CZ" dirty="0" err="1" smtClean="0">
                <a:solidFill>
                  <a:srgbClr val="FF6600"/>
                </a:solidFill>
              </a:rPr>
              <a:t>lokusů</a:t>
            </a:r>
            <a:endParaRPr lang="en-GB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281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4371" y="620688"/>
            <a:ext cx="7024744" cy="1143000"/>
          </a:xfrm>
        </p:spPr>
        <p:txBody>
          <a:bodyPr/>
          <a:lstStyle/>
          <a:p>
            <a:r>
              <a:rPr lang="cs-CZ" dirty="0" smtClean="0"/>
              <a:t>Síla vazby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755576" y="4077071"/>
            <a:ext cx="7309432" cy="2232249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Vzdálenost mezi geny na jednom chromozomu je úměrná počtu </a:t>
            </a:r>
            <a:r>
              <a:rPr lang="cs-CZ" dirty="0" smtClean="0">
                <a:solidFill>
                  <a:srgbClr val="C00000"/>
                </a:solidFill>
              </a:rPr>
              <a:t>rekombinací</a:t>
            </a:r>
            <a:r>
              <a:rPr lang="cs-CZ" dirty="0">
                <a:solidFill>
                  <a:srgbClr val="C00000"/>
                </a:solidFill>
              </a:rPr>
              <a:t> (crossing-overů) mezi těmito geny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Pokud bude vzdálenost větší, je větší pravděpodobnost vzniku zlomu a crossing-overu než při jejich menší vzdálenosti.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Sílou </a:t>
            </a:r>
            <a:r>
              <a:rPr lang="cs-CZ" b="1" dirty="0">
                <a:solidFill>
                  <a:srgbClr val="C00000"/>
                </a:solidFill>
              </a:rPr>
              <a:t>vazby</a:t>
            </a:r>
            <a:r>
              <a:rPr lang="cs-CZ" dirty="0">
                <a:solidFill>
                  <a:srgbClr val="C00000"/>
                </a:solidFill>
              </a:rPr>
              <a:t> mezi dvěma geny rozumíme pravděpodobnost vzniku crossing-overu v oblasti, která je vymezena těmito geny.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Čím </a:t>
            </a:r>
            <a:r>
              <a:rPr lang="cs-CZ" dirty="0">
                <a:solidFill>
                  <a:srgbClr val="C00000"/>
                </a:solidFill>
              </a:rPr>
              <a:t>jsou geny umístěny k sobě blíže, tím je vazba silnější, protože pravděpodobnost vzniku crossing-overu v dané oblasti klesá se zmenšováním </a:t>
            </a:r>
            <a:r>
              <a:rPr lang="cs-CZ" dirty="0" smtClean="0">
                <a:solidFill>
                  <a:srgbClr val="C00000"/>
                </a:solidFill>
              </a:rPr>
              <a:t>délky této oblasti.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916832"/>
            <a:ext cx="4657153" cy="1979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1283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Vazbové fáze</a:t>
            </a:r>
            <a:br>
              <a:rPr lang="cs-CZ" b="1" dirty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187624" y="1628800"/>
            <a:ext cx="3057148" cy="639762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a) Vazbová fáze </a:t>
            </a:r>
            <a:r>
              <a:rPr lang="cs-CZ" i="1" dirty="0"/>
              <a:t>cis</a:t>
            </a:r>
            <a:r>
              <a:rPr lang="cs-CZ" dirty="0"/>
              <a:t> (starší označení </a:t>
            </a:r>
            <a:r>
              <a:rPr lang="cs-CZ" i="1" dirty="0" err="1"/>
              <a:t>coupling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1043608" y="2060848"/>
            <a:ext cx="3419856" cy="410445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Při </a:t>
            </a:r>
            <a:r>
              <a:rPr lang="cs-CZ" dirty="0"/>
              <a:t>křížení rodičů o genotypech </a:t>
            </a:r>
            <a:r>
              <a:rPr lang="cs-CZ" i="1" dirty="0"/>
              <a:t>AABB</a:t>
            </a:r>
            <a:r>
              <a:rPr lang="cs-CZ" dirty="0"/>
              <a:t> a </a:t>
            </a:r>
            <a:r>
              <a:rPr lang="cs-CZ" i="1" dirty="0" err="1"/>
              <a:t>aabb</a:t>
            </a:r>
            <a:r>
              <a:rPr lang="cs-CZ" dirty="0"/>
              <a:t>, kde páry alel </a:t>
            </a:r>
            <a:r>
              <a:rPr lang="cs-CZ" i="1" dirty="0"/>
              <a:t>A/a</a:t>
            </a:r>
            <a:r>
              <a:rPr lang="cs-CZ" dirty="0"/>
              <a:t> </a:t>
            </a:r>
            <a:r>
              <a:rPr lang="cs-CZ" dirty="0" err="1"/>
              <a:t>a</a:t>
            </a:r>
            <a:r>
              <a:rPr lang="cs-CZ" dirty="0"/>
              <a:t> </a:t>
            </a:r>
            <a:r>
              <a:rPr lang="cs-CZ" i="1" dirty="0"/>
              <a:t>B/b</a:t>
            </a:r>
            <a:r>
              <a:rPr lang="cs-CZ" dirty="0"/>
              <a:t> jsou vázány, označujeme za křížení ve vazbové fázi </a:t>
            </a:r>
            <a:r>
              <a:rPr lang="cs-CZ" i="1" dirty="0"/>
              <a:t>cis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této vazbové fázi je jeden z rodičů homozygotně dominantní v obou párech alel a druhý z rodičů v obou párech alel homozygotně </a:t>
            </a:r>
            <a:r>
              <a:rPr lang="cs-CZ" dirty="0" smtClean="0"/>
              <a:t>recesivní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="" xmlns:p14="http://schemas.microsoft.com/office/powerpoint/2010/main" val="3061332525"/>
              </p:ext>
            </p:extLst>
          </p:nvPr>
        </p:nvGraphicFramePr>
        <p:xfrm>
          <a:off x="4645025" y="4092717"/>
          <a:ext cx="3419475" cy="599790"/>
        </p:xfrm>
        <a:graphic>
          <a:graphicData uri="http://schemas.openxmlformats.org/drawingml/2006/table">
            <a:tbl>
              <a:tblPr/>
              <a:tblGrid>
                <a:gridCol w="3419475"/>
              </a:tblGrid>
              <a:tr h="599790">
                <a:tc>
                  <a:txBody>
                    <a:bodyPr/>
                    <a:lstStyle/>
                    <a:p>
                      <a:pPr algn="ctr"/>
                      <a:endParaRPr lang="cs-CZ" sz="900" dirty="0"/>
                    </a:p>
                  </a:txBody>
                  <a:tcPr marL="46138" marR="46138" marT="23069" marB="230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865" y="1124744"/>
            <a:ext cx="3953772" cy="3494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4496658" y="4761148"/>
            <a:ext cx="4028979" cy="154817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Dihybrid bude ve větším počtu produkovat gamety s rodičovskou sestavou alel, tj. AB a ab, v menším % gamety rekombinovanou sestavou (Ab, </a:t>
            </a:r>
            <a:r>
              <a:rPr lang="cs-CZ" dirty="0" err="1" smtClean="0"/>
              <a:t>aB</a:t>
            </a:r>
            <a:r>
              <a:rPr lang="cs-CZ" dirty="0" smtClean="0"/>
              <a:t>)</a:t>
            </a:r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86692702"/>
              </p:ext>
            </p:extLst>
          </p:nvPr>
        </p:nvGraphicFramePr>
        <p:xfrm>
          <a:off x="7611745" y="3483927"/>
          <a:ext cx="920695" cy="365760"/>
        </p:xfrm>
        <a:graphic>
          <a:graphicData uri="http://schemas.openxmlformats.org/drawingml/2006/table">
            <a:tbl>
              <a:tblPr/>
              <a:tblGrid>
                <a:gridCol w="920695"/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7546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/>
          <a:lstStyle/>
          <a:p>
            <a:r>
              <a:rPr lang="cs-CZ" b="1" dirty="0"/>
              <a:t>Vazbové fáze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1628800"/>
            <a:ext cx="3057148" cy="639762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 b) Vazbová fáze </a:t>
            </a:r>
            <a:r>
              <a:rPr lang="cs-CZ" i="1" dirty="0"/>
              <a:t>trans</a:t>
            </a:r>
            <a:r>
              <a:rPr lang="cs-CZ" dirty="0"/>
              <a:t> </a:t>
            </a:r>
            <a:r>
              <a:rPr lang="cs-CZ" b="0" dirty="0"/>
              <a:t>(starší označení </a:t>
            </a:r>
            <a:r>
              <a:rPr lang="cs-CZ" b="0" i="1" dirty="0" err="1" smtClean="0"/>
              <a:t>repulsion</a:t>
            </a:r>
            <a:r>
              <a:rPr lang="cs-CZ" b="0" i="1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41721" y="2348880"/>
            <a:ext cx="3419856" cy="3461611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Vazbou fází </a:t>
            </a:r>
            <a:r>
              <a:rPr lang="cs-CZ" i="1" dirty="0"/>
              <a:t>trans</a:t>
            </a:r>
            <a:r>
              <a:rPr lang="cs-CZ" dirty="0"/>
              <a:t> rozumíme situaci, kdy jen  z rodičů je v jednom páru alel homozygotně dominantní a v druhém homozygotně recesivní (</a:t>
            </a:r>
            <a:r>
              <a:rPr lang="cs-CZ" i="1" dirty="0" err="1"/>
              <a:t>AAbb</a:t>
            </a:r>
            <a:r>
              <a:rPr lang="cs-CZ" dirty="0"/>
              <a:t>), přičemž druhý je svým genotypem vůči prvému reciproký (</a:t>
            </a:r>
            <a:r>
              <a:rPr lang="cs-CZ" i="1" dirty="0" err="1"/>
              <a:t>aaBB</a:t>
            </a:r>
            <a:r>
              <a:rPr lang="cs-CZ" dirty="0"/>
              <a:t>):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="" xmlns:p14="http://schemas.microsoft.com/office/powerpoint/2010/main" val="3049999920"/>
              </p:ext>
            </p:extLst>
          </p:nvPr>
        </p:nvGraphicFramePr>
        <p:xfrm>
          <a:off x="4645025" y="4161924"/>
          <a:ext cx="3419475" cy="461377"/>
        </p:xfrm>
        <a:graphic>
          <a:graphicData uri="http://schemas.openxmlformats.org/drawingml/2006/table">
            <a:tbl>
              <a:tblPr/>
              <a:tblGrid>
                <a:gridCol w="3419475"/>
              </a:tblGrid>
              <a:tr h="461377">
                <a:tc>
                  <a:txBody>
                    <a:bodyPr/>
                    <a:lstStyle/>
                    <a:p>
                      <a:pPr algn="ctr"/>
                      <a:endParaRPr lang="cs-CZ" sz="900" dirty="0">
                        <a:effectLst/>
                      </a:endParaRPr>
                    </a:p>
                  </a:txBody>
                  <a:tcPr marL="46138" marR="46138" marT="23069" marB="2306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08720"/>
            <a:ext cx="37719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4572000" y="4565036"/>
            <a:ext cx="3960440" cy="1656184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Dihybrid bude produkovat více gamet s rodičovskou sestavou tj. Ab, </a:t>
            </a:r>
            <a:r>
              <a:rPr lang="cs-CZ" dirty="0" err="1" smtClean="0"/>
              <a:t>aB</a:t>
            </a:r>
            <a:r>
              <a:rPr lang="cs-CZ" dirty="0" smtClean="0"/>
              <a:t> než rekombinovaných AB, ab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808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Úplná vazba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Ke crossing-overu mezi dvěma geny na jednom chromozomu vůbec nemusí dojít</a:t>
            </a:r>
          </a:p>
          <a:p>
            <a:r>
              <a:rPr lang="cs-CZ" dirty="0"/>
              <a:t>vznikají pouze rodičovské nerekombinované (</a:t>
            </a:r>
            <a:r>
              <a:rPr lang="cs-CZ" dirty="0" err="1"/>
              <a:t>necrosované</a:t>
            </a:r>
            <a:r>
              <a:rPr lang="cs-CZ" dirty="0"/>
              <a:t>) gamety. Oba typy gamet jsou tvořeny ve stejném poměru 1:1.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848" y="1124744"/>
            <a:ext cx="3834658" cy="5080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5376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1426433" y="3559425"/>
            <a:ext cx="5040560" cy="288032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Hodnocení síly vazby genů</a:t>
            </a:r>
            <a:br>
              <a:rPr lang="cs-CZ" b="1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15616" y="1556792"/>
            <a:ext cx="6777317" cy="4203829"/>
          </a:xfrm>
        </p:spPr>
        <p:txBody>
          <a:bodyPr/>
          <a:lstStyle/>
          <a:p>
            <a:r>
              <a:rPr lang="cs-CZ" dirty="0"/>
              <a:t>Pravděpodobnost, že dva geny v dané kombinaci se nepřenesou do další generace se rovná pravděpodobnosti </a:t>
            </a:r>
            <a:r>
              <a:rPr lang="cs-CZ" dirty="0" smtClean="0"/>
              <a:t>vzniku crossing-overu</a:t>
            </a:r>
            <a:r>
              <a:rPr lang="cs-CZ" dirty="0"/>
              <a:t>. Tato pravděpodobnost se označuje </a:t>
            </a:r>
            <a:r>
              <a:rPr lang="el-GR" dirty="0" smtClean="0">
                <a:latin typeface="Times New Roman"/>
                <a:cs typeface="Times New Roman"/>
              </a:rPr>
              <a:t>θ</a:t>
            </a:r>
            <a:r>
              <a:rPr lang="cs-CZ" dirty="0" smtClean="0"/>
              <a:t>(</a:t>
            </a:r>
            <a:r>
              <a:rPr lang="cs-CZ" i="1" dirty="0" err="1" smtClean="0"/>
              <a:t>theta</a:t>
            </a:r>
            <a:r>
              <a:rPr lang="cs-CZ" dirty="0" smtClean="0"/>
              <a:t>):</a:t>
            </a:r>
          </a:p>
          <a:p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1451142"/>
              </p:ext>
            </p:extLst>
          </p:nvPr>
        </p:nvGraphicFramePr>
        <p:xfrm>
          <a:off x="1484194" y="3645024"/>
          <a:ext cx="4879467" cy="2377440"/>
        </p:xfrm>
        <a:graphic>
          <a:graphicData uri="http://schemas.openxmlformats.org/drawingml/2006/table">
            <a:tbl>
              <a:tblPr/>
              <a:tblGrid>
                <a:gridCol w="2244555"/>
                <a:gridCol w="2634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- úplná vazba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dirty="0" smtClean="0">
                          <a:latin typeface="Times New Roman"/>
                          <a:cs typeface="Times New Roman"/>
                        </a:rPr>
                        <a:t>θ</a:t>
                      </a:r>
                      <a:r>
                        <a:rPr lang="cs-CZ" dirty="0"/>
                        <a:t> = 0,00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- těsná vazba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dirty="0" smtClean="0">
                          <a:latin typeface="Times New Roman"/>
                          <a:cs typeface="Times New Roman"/>
                        </a:rPr>
                        <a:t>θ</a:t>
                      </a:r>
                      <a:r>
                        <a:rPr lang="cs-CZ" dirty="0"/>
                        <a:t> = 0,01 - 0,20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středně těsná            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     vazba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  <a:r>
                        <a:rPr lang="el-GR" dirty="0" smtClean="0">
                          <a:latin typeface="Times New Roman"/>
                          <a:cs typeface="Times New Roman"/>
                        </a:rPr>
                        <a:t>θ</a:t>
                      </a:r>
                      <a:r>
                        <a:rPr lang="cs-CZ" dirty="0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cs-CZ" dirty="0" smtClean="0"/>
                        <a:t>= </a:t>
                      </a:r>
                      <a:r>
                        <a:rPr lang="cs-CZ" dirty="0"/>
                        <a:t>0,21 - 0,35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- volná vazba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i="1" dirty="0"/>
                        <a:t> </a:t>
                      </a:r>
                      <a:r>
                        <a:rPr lang="el-GR" dirty="0" smtClean="0">
                          <a:latin typeface="Times New Roman"/>
                          <a:cs typeface="Times New Roman"/>
                        </a:rPr>
                        <a:t>θ</a:t>
                      </a:r>
                      <a:r>
                        <a:rPr lang="cs-CZ" dirty="0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cs-CZ" dirty="0" smtClean="0"/>
                        <a:t>= </a:t>
                      </a:r>
                      <a:r>
                        <a:rPr lang="cs-CZ" dirty="0"/>
                        <a:t>0,36 - 0,49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volná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 kombinovatelnost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i="1" dirty="0"/>
                        <a:t> </a:t>
                      </a:r>
                      <a:r>
                        <a:rPr lang="el-GR" dirty="0" smtClean="0">
                          <a:latin typeface="Times New Roman"/>
                          <a:cs typeface="Times New Roman"/>
                        </a:rPr>
                        <a:t>θ</a:t>
                      </a:r>
                      <a:r>
                        <a:rPr lang="cs-CZ" dirty="0" smtClean="0"/>
                        <a:t>= </a:t>
                      </a:r>
                      <a:r>
                        <a:rPr lang="cs-CZ" dirty="0"/>
                        <a:t>0,50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227" name="Picture 11" descr="the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8519839" y="6374432"/>
            <a:ext cx="45719" cy="653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6588224" y="3429000"/>
            <a:ext cx="2088232" cy="3305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Vzdálenost mezi geny se vyjadřuje v </a:t>
            </a:r>
            <a:r>
              <a:rPr lang="cs-CZ" sz="1400" b="1" dirty="0"/>
              <a:t>centimorganech</a:t>
            </a:r>
            <a:r>
              <a:rPr lang="cs-CZ" sz="1400" dirty="0"/>
              <a:t> (</a:t>
            </a:r>
            <a:r>
              <a:rPr lang="cs-CZ" sz="1400" dirty="0" err="1"/>
              <a:t>cM</a:t>
            </a:r>
            <a:r>
              <a:rPr lang="cs-CZ" sz="1400" dirty="0"/>
              <a:t>), které vycházejí z rekombinačních frekvencí: 1 </a:t>
            </a:r>
            <a:r>
              <a:rPr lang="cs-CZ" sz="1400" dirty="0" err="1"/>
              <a:t>cM</a:t>
            </a:r>
            <a:r>
              <a:rPr lang="cs-CZ" sz="1400" dirty="0"/>
              <a:t> = </a:t>
            </a:r>
            <a:r>
              <a:rPr lang="cs-CZ" sz="1400" dirty="0" smtClean="0"/>
              <a:t>1% </a:t>
            </a:r>
            <a:r>
              <a:rPr lang="cs-CZ" sz="1400" dirty="0"/>
              <a:t>pravděpodobnosti vzniku </a:t>
            </a:r>
            <a:r>
              <a:rPr lang="cs-CZ" sz="1400" dirty="0" smtClean="0"/>
              <a:t>crossing-overu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52194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Poměrnou četnost gamet rozdílných genotypů zjišťujeme </a:t>
            </a:r>
            <a:r>
              <a:rPr lang="cs-CZ" sz="2400" dirty="0" err="1"/>
              <a:t>hybridologickou</a:t>
            </a:r>
            <a:r>
              <a:rPr lang="cs-CZ" sz="2400" dirty="0"/>
              <a:t> analýzou za pomocí zpětného křížení </a:t>
            </a:r>
            <a:r>
              <a:rPr lang="cs-CZ" sz="2400" dirty="0" err="1"/>
              <a:t>dihybrida</a:t>
            </a:r>
            <a:r>
              <a:rPr lang="cs-CZ" sz="2400" dirty="0"/>
              <a:t> s recesivně homozygotním rodičem</a:t>
            </a:r>
            <a:r>
              <a:rPr lang="cs-CZ" sz="2400" dirty="0" smtClean="0"/>
              <a:t>: 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x P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pic>
        <p:nvPicPr>
          <p:cNvPr id="10242" name="Picture 2" descr="http://user.mendelu.cz/urban/vsg1/mendel/images/vazba/klas_v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525344"/>
            <a:ext cx="600075" cy="152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rgbClr val="C00000"/>
                </a:solidFill>
              </a:rPr>
              <a:t>AaBb</a:t>
            </a:r>
            <a:r>
              <a:rPr lang="cs-CZ" dirty="0" smtClean="0">
                <a:solidFill>
                  <a:schemeClr val="accent1"/>
                </a:solidFill>
              </a:rPr>
              <a:t> x </a:t>
            </a:r>
            <a:r>
              <a:rPr lang="cs-CZ" dirty="0" err="1" smtClean="0">
                <a:solidFill>
                  <a:schemeClr val="accent2"/>
                </a:solidFill>
              </a:rPr>
              <a:t>aabb</a:t>
            </a:r>
            <a:endParaRPr lang="cs-CZ" dirty="0" smtClean="0">
              <a:solidFill>
                <a:schemeClr val="accent2"/>
              </a:solidFill>
            </a:endParaRPr>
          </a:p>
          <a:p>
            <a:pPr marL="68580" indent="0">
              <a:buNone/>
            </a:pPr>
            <a:endParaRPr lang="cs-CZ" dirty="0" smtClean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41835311"/>
              </p:ext>
            </p:extLst>
          </p:nvPr>
        </p:nvGraphicFramePr>
        <p:xfrm>
          <a:off x="1115614" y="2852936"/>
          <a:ext cx="6721705" cy="866257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344341"/>
                <a:gridCol w="1344341"/>
                <a:gridCol w="1344341"/>
                <a:gridCol w="1344341"/>
                <a:gridCol w="1344341"/>
              </a:tblGrid>
              <a:tr h="5004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aB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73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/>
                          </a:solidFill>
                        </a:rPr>
                        <a:t>ab</a:t>
                      </a:r>
                      <a:endParaRPr lang="cs-CZ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AaBb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Zaoblený obdélník 8"/>
          <p:cNvSpPr/>
          <p:nvPr/>
        </p:nvSpPr>
        <p:spPr>
          <a:xfrm>
            <a:off x="1115616" y="3861048"/>
            <a:ext cx="6984776" cy="2592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Fenotypické třídy: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AB	:	Ab	:	</a:t>
            </a:r>
            <a:r>
              <a:rPr lang="cs-CZ" b="1" dirty="0" err="1" smtClean="0">
                <a:solidFill>
                  <a:srgbClr val="C00000"/>
                </a:solidFill>
              </a:rPr>
              <a:t>aB</a:t>
            </a:r>
            <a:r>
              <a:rPr lang="cs-CZ" b="1" dirty="0" smtClean="0">
                <a:solidFill>
                  <a:srgbClr val="C00000"/>
                </a:solidFill>
              </a:rPr>
              <a:t>	:	ab</a:t>
            </a:r>
          </a:p>
          <a:p>
            <a:r>
              <a:rPr lang="cs-CZ" dirty="0" smtClean="0"/>
              <a:t>Ideální četnosti:</a:t>
            </a:r>
          </a:p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baseline="-25000" dirty="0" smtClean="0">
                <a:solidFill>
                  <a:srgbClr val="C00000"/>
                </a:solidFill>
              </a:rPr>
              <a:t>1		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r>
              <a:rPr lang="cs-CZ" b="1" baseline="-25000" dirty="0" smtClean="0">
                <a:solidFill>
                  <a:srgbClr val="C00000"/>
                </a:solidFill>
              </a:rPr>
              <a:t>2		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r>
              <a:rPr lang="cs-CZ" b="1" baseline="-25000" dirty="0" smtClean="0">
                <a:solidFill>
                  <a:srgbClr val="C00000"/>
                </a:solidFill>
              </a:rPr>
              <a:t>3		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r>
              <a:rPr lang="cs-CZ" b="1" baseline="-25000" dirty="0" smtClean="0">
                <a:solidFill>
                  <a:srgbClr val="C00000"/>
                </a:solidFill>
              </a:rPr>
              <a:t>4</a:t>
            </a:r>
          </a:p>
          <a:p>
            <a:r>
              <a:rPr lang="cs-CZ" dirty="0" smtClean="0"/>
              <a:t>Štěpný poměr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1	:	1	:	1	:	1</a:t>
            </a:r>
          </a:p>
          <a:p>
            <a:r>
              <a:rPr lang="cs-CZ" dirty="0" smtClean="0"/>
              <a:t>Pokud jsou geny ve vazbě, mění se štěpný poměr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0408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 síly vazby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1321371"/>
          </a:xfrm>
        </p:spPr>
        <p:txBody>
          <a:bodyPr/>
          <a:lstStyle/>
          <a:p>
            <a:r>
              <a:rPr lang="cs-CZ" dirty="0" err="1" smtClean="0"/>
              <a:t>Batesonovo</a:t>
            </a:r>
            <a:r>
              <a:rPr lang="cs-CZ" dirty="0" smtClean="0"/>
              <a:t> číslo – poměr četnosti nerekombinovaných a rekombinovaných frekvencí tříd</a:t>
            </a:r>
            <a:endParaRPr lang="cs-CZ" dirty="0"/>
          </a:p>
        </p:txBody>
      </p:sp>
      <p:pic>
        <p:nvPicPr>
          <p:cNvPr id="5" name="Obrázek 4" descr="morge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3501008"/>
            <a:ext cx="4924425" cy="22669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1810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744" cy="792088"/>
          </a:xfrm>
        </p:spPr>
        <p:txBody>
          <a:bodyPr/>
          <a:lstStyle/>
          <a:p>
            <a:r>
              <a:rPr lang="cs-CZ" dirty="0" smtClean="0"/>
              <a:t>Morganovo číslo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1772816"/>
            <a:ext cx="6777317" cy="961332"/>
          </a:xfrm>
        </p:spPr>
        <p:txBody>
          <a:bodyPr/>
          <a:lstStyle/>
          <a:p>
            <a:r>
              <a:rPr lang="cs-CZ" dirty="0" smtClean="0"/>
              <a:t>Podíl frekvencí  rekombinovaných fenotypových tříd ku všem</a:t>
            </a:r>
            <a:endParaRPr lang="cs-CZ" dirty="0"/>
          </a:p>
        </p:txBody>
      </p:sp>
      <p:pic>
        <p:nvPicPr>
          <p:cNvPr id="6" name="Obrázek 5" descr="morgen-n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564904"/>
            <a:ext cx="3852267" cy="17361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043608" y="4221088"/>
            <a:ext cx="7056784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27432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/>
            </a:pPr>
            <a:r>
              <a:rPr lang="cs-CZ" sz="2400" dirty="0" smtClean="0">
                <a:solidFill>
                  <a:schemeClr val="tx2"/>
                </a:solidFill>
              </a:rPr>
              <a:t>Vyjadřuje se v procentech (%)</a:t>
            </a:r>
          </a:p>
          <a:p>
            <a:pPr marL="342900" indent="-27432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chemeClr val="tx2"/>
                </a:solidFill>
              </a:rPr>
              <a:t>1 % </a:t>
            </a:r>
            <a:r>
              <a:rPr lang="cs-CZ" sz="2400" dirty="0" err="1" smtClean="0">
                <a:solidFill>
                  <a:schemeClr val="tx2"/>
                </a:solidFill>
              </a:rPr>
              <a:t>rekombinant</a:t>
            </a:r>
            <a:r>
              <a:rPr lang="cs-CZ" sz="2400" dirty="0" smtClean="0">
                <a:solidFill>
                  <a:schemeClr val="tx2"/>
                </a:solidFill>
              </a:rPr>
              <a:t> ~ 1 centimorgan (1 </a:t>
            </a:r>
            <a:r>
              <a:rPr lang="cs-CZ" sz="2400" dirty="0" err="1" smtClean="0">
                <a:solidFill>
                  <a:schemeClr val="tx2"/>
                </a:solidFill>
              </a:rPr>
              <a:t>cM</a:t>
            </a:r>
            <a:r>
              <a:rPr lang="cs-CZ" sz="2400" dirty="0" smtClean="0">
                <a:solidFill>
                  <a:schemeClr val="tx2"/>
                </a:solidFill>
              </a:rPr>
              <a:t>)</a:t>
            </a:r>
          </a:p>
          <a:p>
            <a:pPr marL="342900" indent="-27432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chemeClr val="tx2"/>
                </a:solidFill>
              </a:rPr>
              <a:t>p nabývá hodnot od 0 % do 50 %</a:t>
            </a:r>
          </a:p>
          <a:p>
            <a:pPr marL="342900" indent="-27432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chemeClr val="tx2"/>
                </a:solidFill>
              </a:rPr>
              <a:t>čím je vyšší podíl </a:t>
            </a:r>
            <a:r>
              <a:rPr lang="cs-CZ" sz="2400" dirty="0" err="1" smtClean="0">
                <a:solidFill>
                  <a:schemeClr val="tx2"/>
                </a:solidFill>
              </a:rPr>
              <a:t>rekombinantních</a:t>
            </a:r>
            <a:r>
              <a:rPr lang="cs-CZ" sz="2400" dirty="0" smtClean="0">
                <a:solidFill>
                  <a:schemeClr val="tx2"/>
                </a:solidFill>
              </a:rPr>
              <a:t> alel, tím je slabší vazba </a:t>
            </a:r>
          </a:p>
        </p:txBody>
      </p:sp>
    </p:spTree>
    <p:extLst>
      <p:ext uri="{BB962C8B-B14F-4D97-AF65-F5344CB8AC3E}">
        <p14:creationId xmlns="" xmlns:p14="http://schemas.microsoft.com/office/powerpoint/2010/main" val="113110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interpretujeme </a:t>
            </a:r>
            <a:r>
              <a:rPr lang="cs-CZ" sz="3200" dirty="0" err="1" smtClean="0"/>
              <a:t>Batesonovo</a:t>
            </a:r>
            <a:r>
              <a:rPr lang="cs-CZ" sz="3200" dirty="0" smtClean="0"/>
              <a:t> a Morganovo číslo?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Prohlédněte si ještě jednou vzorce, podle kterých počítáme </a:t>
            </a:r>
            <a:r>
              <a:rPr lang="cs-CZ" dirty="0" err="1" smtClean="0"/>
              <a:t>Batesonovo</a:t>
            </a:r>
            <a:r>
              <a:rPr lang="cs-CZ" dirty="0" smtClean="0"/>
              <a:t> a Morganovo číslo</a:t>
            </a:r>
          </a:p>
          <a:p>
            <a:r>
              <a:rPr lang="cs-CZ" dirty="0" smtClean="0"/>
              <a:t>Přemýšlejte, kdy budeme používat při hodnocení vazby genů </a:t>
            </a:r>
            <a:r>
              <a:rPr lang="cs-CZ" dirty="0" err="1" smtClean="0"/>
              <a:t>Batesonovo</a:t>
            </a:r>
            <a:r>
              <a:rPr lang="cs-CZ" dirty="0" smtClean="0"/>
              <a:t> číslo, kdy Morganovo</a:t>
            </a:r>
          </a:p>
          <a:p>
            <a:r>
              <a:rPr lang="cs-CZ" dirty="0" smtClean="0"/>
              <a:t>Vzorce vhodně využijete při počítání příkladů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82904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/>
          <a:lstStyle/>
          <a:p>
            <a:r>
              <a:rPr lang="cs-CZ" dirty="0" err="1" smtClean="0"/>
              <a:t>Sokolovskaja</a:t>
            </a:r>
            <a:r>
              <a:rPr lang="cs-CZ" dirty="0" smtClean="0"/>
              <a:t>, </a:t>
            </a:r>
            <a:r>
              <a:rPr lang="cs-CZ" dirty="0" err="1" smtClean="0"/>
              <a:t>B.Ch</a:t>
            </a:r>
            <a:r>
              <a:rPr lang="cs-CZ" dirty="0" smtClean="0"/>
              <a:t>., </a:t>
            </a:r>
            <a:r>
              <a:rPr lang="cs-CZ" dirty="0" err="1" smtClean="0"/>
              <a:t>Pikálek,P</a:t>
            </a:r>
            <a:r>
              <a:rPr lang="cs-CZ" dirty="0" smtClean="0"/>
              <a:t>.: Genetika v příkladech, SPN Praha 1974</a:t>
            </a:r>
          </a:p>
          <a:p>
            <a:r>
              <a:rPr lang="cs-CZ" dirty="0" err="1" smtClean="0"/>
              <a:t>Kočárek,E</a:t>
            </a:r>
            <a:r>
              <a:rPr lang="cs-CZ" dirty="0" smtClean="0"/>
              <a:t>.: Genetika, </a:t>
            </a:r>
            <a:r>
              <a:rPr lang="cs-CZ" dirty="0" err="1" smtClean="0"/>
              <a:t>Scientia</a:t>
            </a:r>
            <a:r>
              <a:rPr lang="cs-CZ" dirty="0" smtClean="0"/>
              <a:t> Praha 2004</a:t>
            </a:r>
          </a:p>
          <a:p>
            <a:r>
              <a:rPr lang="cs-CZ" dirty="0" smtClean="0"/>
              <a:t>Materiály Mendelovy univerzity- vazba genů a </a:t>
            </a:r>
            <a:r>
              <a:rPr lang="cs-CZ" dirty="0"/>
              <a:t>rekombinace, 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user.mendelu.cz/urban/vsg1/mendel/images/vazba/vazba1a.gif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66528" y="52292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tx2"/>
                </a:solidFill>
              </a:rPr>
              <a:t>http://upload.wikimedia.org/wikipedia/commons/thumb/a/a8/HLA-cs.svg/240px-HLA-cs.svg.png</a:t>
            </a:r>
          </a:p>
        </p:txBody>
      </p:sp>
    </p:spTree>
    <p:extLst>
      <p:ext uri="{BB962C8B-B14F-4D97-AF65-F5344CB8AC3E}">
        <p14:creationId xmlns="" xmlns:p14="http://schemas.microsoft.com/office/powerpoint/2010/main" val="347289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431</TotalTime>
  <Words>640</Words>
  <Application>Microsoft Office PowerPoint</Application>
  <PresentationFormat>Předvádění na obrazovce (4:3)</PresentationFormat>
  <Paragraphs>114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Snímek 1</vt:lpstr>
      <vt:lpstr>Genová vazba</vt:lpstr>
      <vt:lpstr>Porovnejte počty genů a počty chromozomů</vt:lpstr>
      <vt:lpstr>Snímek 4</vt:lpstr>
      <vt:lpstr>Morganovy zákony</vt:lpstr>
      <vt:lpstr>Uložení genů na chromozomu</vt:lpstr>
      <vt:lpstr>Crossing - over</vt:lpstr>
      <vt:lpstr>Síla vazby</vt:lpstr>
      <vt:lpstr>Vazbové fáze </vt:lpstr>
      <vt:lpstr>Vazbové fáze</vt:lpstr>
      <vt:lpstr>Úplná vazba</vt:lpstr>
      <vt:lpstr>Hodnocení síly vazby genů </vt:lpstr>
      <vt:lpstr>Poměrnou četnost gamet rozdílných genotypů zjišťujeme hybridologickou analýzou za pomocí zpětného křížení dihybrida s recesivně homozygotním rodičem: F1 x P2</vt:lpstr>
      <vt:lpstr>Hodnocení síly vazby</vt:lpstr>
      <vt:lpstr>Morganovo číslo</vt:lpstr>
      <vt:lpstr>Jak interpretujeme Batesonovo a Morganovo číslo?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Genová vazba</dc:title>
  <dc:creator>VPCEC3M1</dc:creator>
  <cp:lastModifiedBy>Gymnázium a SOŠ</cp:lastModifiedBy>
  <cp:revision>42</cp:revision>
  <dcterms:created xsi:type="dcterms:W3CDTF">2013-01-22T16:09:33Z</dcterms:created>
  <dcterms:modified xsi:type="dcterms:W3CDTF">2013-09-26T13:40:01Z</dcterms:modified>
</cp:coreProperties>
</file>