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79" r:id="rId2"/>
    <p:sldId id="256" r:id="rId3"/>
    <p:sldId id="271" r:id="rId4"/>
    <p:sldId id="272" r:id="rId5"/>
    <p:sldId id="273" r:id="rId6"/>
    <p:sldId id="274" r:id="rId7"/>
    <p:sldId id="276" r:id="rId8"/>
    <p:sldId id="277" r:id="rId9"/>
    <p:sldId id="278" r:id="rId10"/>
    <p:sldId id="27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472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8" autoAdjust="0"/>
    <p:restoredTop sz="94676" autoAdjust="0"/>
  </p:normalViewPr>
  <p:slideViewPr>
    <p:cSldViewPr>
      <p:cViewPr varScale="1">
        <p:scale>
          <a:sx n="88" d="100"/>
          <a:sy n="88" d="100"/>
        </p:scale>
        <p:origin x="-114" y="-4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44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993347-6AB5-4C06-82DE-3F2DEC7F214F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A1B412-FAF3-457B-AFF3-D02D1D4B0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628804"/>
          <a:ext cx="6697662" cy="487742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21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09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89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Genová vazba – řešení příkladů. (VY_32_INOVACE_05.02.17)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09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RNDr. Helena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09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09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09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59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Navazuje na šablonu s názvem Genová vazba.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09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Je důležité ukázat, kdy je při řešení příkladu vhodné použít Morganovo, kdy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Batesonovo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číslo. Časová dotace 30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2348880"/>
            <a:ext cx="3313355" cy="17021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Genová vazba – řešení příkladů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Využití Morganova a </a:t>
            </a:r>
            <a:r>
              <a:rPr lang="cs-CZ" dirty="0" err="1" smtClean="0"/>
              <a:t>Batesonova</a:t>
            </a:r>
            <a:r>
              <a:rPr lang="cs-CZ" dirty="0" smtClean="0"/>
              <a:t> čísla, hodnocení síly vazby, štěpné poměry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865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Příklad 1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84784"/>
            <a:ext cx="6777317" cy="453650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U rajčete je </a:t>
            </a:r>
            <a:r>
              <a:rPr lang="cs-CZ" b="1" dirty="0" smtClean="0"/>
              <a:t>kulatý tvar plodu dominantní </a:t>
            </a:r>
            <a:r>
              <a:rPr lang="cs-CZ" dirty="0" smtClean="0"/>
              <a:t>nad </a:t>
            </a:r>
            <a:r>
              <a:rPr lang="cs-CZ" b="1" dirty="0" smtClean="0"/>
              <a:t>podlouhlým</a:t>
            </a:r>
            <a:r>
              <a:rPr lang="cs-CZ" dirty="0" smtClean="0"/>
              <a:t>, přítomnost </a:t>
            </a:r>
            <a:r>
              <a:rPr lang="cs-CZ" b="1" dirty="0" smtClean="0"/>
              <a:t>lesklé slupky je dominantní </a:t>
            </a:r>
            <a:r>
              <a:rPr lang="cs-CZ" dirty="0" smtClean="0"/>
              <a:t>nad </a:t>
            </a:r>
            <a:r>
              <a:rPr lang="cs-CZ" b="1" dirty="0" smtClean="0"/>
              <a:t>matnou slupkou</a:t>
            </a:r>
            <a:r>
              <a:rPr lang="cs-CZ" dirty="0" smtClean="0"/>
              <a:t>. Alelické páry řídící dědičnost těchto znaků </a:t>
            </a:r>
            <a:r>
              <a:rPr lang="cs-CZ" b="1" dirty="0" smtClean="0"/>
              <a:t>leží v témže páru homologických chromozomů. </a:t>
            </a:r>
          </a:p>
          <a:p>
            <a:r>
              <a:rPr lang="cs-CZ" dirty="0" smtClean="0"/>
              <a:t>Jaká je </a:t>
            </a:r>
            <a:r>
              <a:rPr lang="cs-CZ" b="1" dirty="0" smtClean="0"/>
              <a:t>relativní vzdálenost </a:t>
            </a:r>
            <a:r>
              <a:rPr lang="cs-CZ" dirty="0" smtClean="0"/>
              <a:t>mezi uvedenými geny, jestliže ve </a:t>
            </a:r>
            <a:r>
              <a:rPr lang="cs-CZ" b="1" dirty="0" smtClean="0"/>
              <a:t>zpětném</a:t>
            </a:r>
            <a:r>
              <a:rPr lang="cs-CZ" dirty="0" smtClean="0"/>
              <a:t> křížení </a:t>
            </a:r>
            <a:r>
              <a:rPr lang="cs-CZ" dirty="0" err="1" smtClean="0"/>
              <a:t>dihybrida</a:t>
            </a:r>
            <a:r>
              <a:rPr lang="cs-CZ" dirty="0" smtClean="0"/>
              <a:t> s homozygotně recesivní rostlinou vzniklo potomstvo o fenotypovém složení: </a:t>
            </a:r>
            <a:r>
              <a:rPr lang="cs-CZ" b="1" dirty="0" smtClean="0"/>
              <a:t>108 rostlin s kulatými plody s lesklou slupkou, 13 s kulatými plody s matnou slupkou, 12 s podlouhlými plody s lesklou slupkou a 117 rostlinami s podlouhlými plody s matnou slupkou. </a:t>
            </a:r>
          </a:p>
          <a:p>
            <a:r>
              <a:rPr lang="cs-CZ" dirty="0" smtClean="0"/>
              <a:t>Jaké bylo </a:t>
            </a:r>
            <a:r>
              <a:rPr lang="cs-CZ" b="1" dirty="0" smtClean="0"/>
              <a:t>původní uspořádání genů na chromozomech hybridní rostliny?</a:t>
            </a:r>
          </a:p>
          <a:p>
            <a:r>
              <a:rPr lang="cs-CZ" dirty="0" smtClean="0"/>
              <a:t>Jaký </a:t>
            </a:r>
            <a:r>
              <a:rPr lang="cs-CZ" b="1" dirty="0" smtClean="0"/>
              <a:t>fenotypový štěpný poměr </a:t>
            </a:r>
            <a:r>
              <a:rPr lang="cs-CZ" dirty="0" smtClean="0"/>
              <a:t>můžeme očekávat v </a:t>
            </a:r>
            <a:r>
              <a:rPr lang="cs-CZ" b="1" dirty="0" smtClean="0"/>
              <a:t>F</a:t>
            </a:r>
            <a:r>
              <a:rPr lang="cs-CZ" b="1" baseline="-25000" dirty="0" smtClean="0"/>
              <a:t>2</a:t>
            </a:r>
            <a:r>
              <a:rPr lang="cs-CZ" dirty="0" smtClean="0"/>
              <a:t> generaci po zkřížení dvou hybridních rostlin mezi sebou, víme-li, že soubor potomstva bude obsahovat </a:t>
            </a:r>
            <a:r>
              <a:rPr lang="cs-CZ" b="1" dirty="0" smtClean="0"/>
              <a:t>800 rostlin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45625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 příkladu 1: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1412776"/>
            <a:ext cx="6777317" cy="350897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Označíme si nejprve alelické páry symboly:</a:t>
            </a:r>
          </a:p>
          <a:p>
            <a:pPr lvl="2">
              <a:buNone/>
            </a:pPr>
            <a:r>
              <a:rPr lang="cs-CZ" dirty="0" smtClean="0"/>
              <a:t>A/a	kulaté/podlouhlé</a:t>
            </a:r>
          </a:p>
          <a:p>
            <a:pPr lvl="2">
              <a:buNone/>
            </a:pPr>
            <a:r>
              <a:rPr lang="cs-CZ" dirty="0" smtClean="0"/>
              <a:t>B/b	lesklé/matné</a:t>
            </a:r>
          </a:p>
          <a:p>
            <a:r>
              <a:rPr lang="cs-CZ" dirty="0" smtClean="0"/>
              <a:t>Genotypové složení gamet </a:t>
            </a:r>
            <a:r>
              <a:rPr lang="cs-CZ" dirty="0" err="1" smtClean="0"/>
              <a:t>dihybrida</a:t>
            </a:r>
            <a:r>
              <a:rPr lang="cs-CZ" dirty="0" smtClean="0"/>
              <a:t> odpovídá fenotypovému složení </a:t>
            </a:r>
          </a:p>
          <a:p>
            <a:pPr>
              <a:buNone/>
            </a:pPr>
            <a:r>
              <a:rPr lang="cs-CZ" dirty="0" smtClean="0"/>
              <a:t>	B – generace tj. 108AB, 13Ab, 12aB, 117ab</a:t>
            </a:r>
          </a:p>
          <a:p>
            <a:r>
              <a:rPr lang="cs-CZ" dirty="0" smtClean="0"/>
              <a:t>Jedná se o uspořádání cis</a:t>
            </a:r>
          </a:p>
          <a:p>
            <a:r>
              <a:rPr lang="cs-CZ" dirty="0" smtClean="0"/>
              <a:t>Spočítáme Morganovo číslo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5" name="Obrázek 4" descr="priklad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869160"/>
            <a:ext cx="6336704" cy="1056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98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24744"/>
            <a:ext cx="7024744" cy="541864"/>
          </a:xfrm>
        </p:spPr>
        <p:txBody>
          <a:bodyPr>
            <a:normAutofit/>
          </a:bodyPr>
          <a:lstStyle/>
          <a:p>
            <a:r>
              <a:rPr lang="cs-CZ" sz="2800" dirty="0"/>
              <a:t>Řešení příkladu </a:t>
            </a:r>
            <a:r>
              <a:rPr lang="cs-CZ" sz="2800" dirty="0" smtClean="0"/>
              <a:t>1: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988840"/>
            <a:ext cx="5619750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725144"/>
            <a:ext cx="28575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66010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0525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/>
              <a:t>Řešení příkladu </a:t>
            </a:r>
            <a:r>
              <a:rPr lang="cs-CZ" sz="2800" dirty="0" smtClean="0"/>
              <a:t>1: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86361913"/>
              </p:ext>
            </p:extLst>
          </p:nvPr>
        </p:nvGraphicFramePr>
        <p:xfrm>
          <a:off x="1115616" y="1916832"/>
          <a:ext cx="6777035" cy="18542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355407"/>
                <a:gridCol w="1355407"/>
                <a:gridCol w="1355407"/>
                <a:gridCol w="1355407"/>
                <a:gridCol w="13554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9AB</a:t>
                      </a:r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1Ab</a:t>
                      </a:r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1aB</a:t>
                      </a:r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9ab</a:t>
                      </a:r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9AB</a:t>
                      </a:r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1Ab</a:t>
                      </a:r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1aB</a:t>
                      </a:r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9ab</a:t>
                      </a:r>
                      <a:endParaRPr lang="cs-CZ" dirty="0"/>
                    </a:p>
                  </a:txBody>
                  <a:tcPr>
                    <a:solidFill>
                      <a:srgbClr val="EF472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083026" y="4005064"/>
            <a:ext cx="7161382" cy="194421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Sečteme hodnoty pravděpodobnosti vzniku fenotypově si odpovídajících zygotických kombinací a získáme tzv. ideální štěpný poměr pro geny o dané síle vazby: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281AB : 19Ab : 19aB : 81ab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Tento štěpný poměr odpovídá souboru s rozsahem 400 jedinců, pro soubor o dvojnásobném rozsahu musíme samozřejmě každou hodnotu vynásobit 2 (tj. 562, 38, 38, 162).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475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Příklad 2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96752"/>
            <a:ext cx="6777317" cy="463587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U kukuřice podmiňuje </a:t>
            </a:r>
            <a:r>
              <a:rPr lang="cs-CZ" b="1" dirty="0" smtClean="0"/>
              <a:t>dominantní alela P tvorbu fialového barviva antokyanu</a:t>
            </a:r>
            <a:r>
              <a:rPr lang="cs-CZ" dirty="0" smtClean="0"/>
              <a:t> v buňkách, zatímco při </a:t>
            </a:r>
            <a:r>
              <a:rPr lang="cs-CZ" b="1" dirty="0" smtClean="0"/>
              <a:t>homozygotně recesivní sestavě pp se antokyan v buňkách nevytváří. </a:t>
            </a:r>
          </a:p>
          <a:p>
            <a:r>
              <a:rPr lang="cs-CZ" b="1" dirty="0" smtClean="0"/>
              <a:t>Ve vazbě s tímto genem </a:t>
            </a:r>
            <a:r>
              <a:rPr lang="cs-CZ" dirty="0" smtClean="0"/>
              <a:t>leží další gen, jehož </a:t>
            </a:r>
            <a:r>
              <a:rPr lang="cs-CZ" b="1" dirty="0" smtClean="0"/>
              <a:t>dominantní alela D odpovídá za standardní vysoký vzrůst </a:t>
            </a:r>
            <a:r>
              <a:rPr lang="cs-CZ" dirty="0" smtClean="0"/>
              <a:t>rostliny, genotyp </a:t>
            </a:r>
            <a:r>
              <a:rPr lang="cs-CZ" b="1" dirty="0" err="1" smtClean="0"/>
              <a:t>dd</a:t>
            </a:r>
            <a:r>
              <a:rPr lang="cs-CZ" b="1" dirty="0" smtClean="0"/>
              <a:t> podmiňuje zakrslost. </a:t>
            </a:r>
          </a:p>
          <a:p>
            <a:r>
              <a:rPr lang="cs-CZ" dirty="0" smtClean="0"/>
              <a:t>Ze zpětného křížení hybridní rostliny se zelenou zakrslou rostlinou bylo zjištěno</a:t>
            </a:r>
            <a:r>
              <a:rPr lang="cs-CZ" dirty="0"/>
              <a:t>, </a:t>
            </a:r>
            <a:r>
              <a:rPr lang="cs-CZ" b="1" dirty="0" smtClean="0"/>
              <a:t>že </a:t>
            </a:r>
            <a:r>
              <a:rPr lang="cs-CZ" b="1" dirty="0"/>
              <a:t>síla </a:t>
            </a:r>
            <a:r>
              <a:rPr lang="cs-CZ" b="1" dirty="0" smtClean="0"/>
              <a:t>vazby </a:t>
            </a:r>
            <a:r>
              <a:rPr lang="cs-CZ" dirty="0"/>
              <a:t>mezi uvedenými geny </a:t>
            </a:r>
            <a:r>
              <a:rPr lang="cs-CZ" b="1" dirty="0"/>
              <a:t>je </a:t>
            </a:r>
            <a:r>
              <a:rPr lang="cs-CZ" b="1" dirty="0" smtClean="0"/>
              <a:t>20% rekombinací </a:t>
            </a:r>
            <a:r>
              <a:rPr lang="cs-CZ" dirty="0" smtClean="0"/>
              <a:t>a že na příslušném páru homologických chromozomů hybridní rostliny jsou alely v uspořádání </a:t>
            </a:r>
            <a:r>
              <a:rPr lang="cs-CZ" b="1" dirty="0" smtClean="0"/>
              <a:t>trans.</a:t>
            </a:r>
          </a:p>
          <a:p>
            <a:r>
              <a:rPr lang="cs-CZ" b="1" dirty="0" smtClean="0"/>
              <a:t>Jaký fenotypový  štěpný poměr můžeme očekávat v F</a:t>
            </a:r>
            <a:r>
              <a:rPr lang="cs-CZ" b="1" baseline="-25000" dirty="0" smtClean="0"/>
              <a:t>2</a:t>
            </a:r>
            <a:r>
              <a:rPr lang="cs-CZ" b="1" dirty="0" smtClean="0"/>
              <a:t> generaci </a:t>
            </a:r>
            <a:r>
              <a:rPr lang="cs-CZ" dirty="0" smtClean="0"/>
              <a:t>po vzájemném zkřížení hybridních rostlin mezi sebou, jestliže </a:t>
            </a:r>
            <a:r>
              <a:rPr lang="cs-CZ" b="1" dirty="0" smtClean="0"/>
              <a:t>soubor potomstva bude obsahovat 400 rostlin?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430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Výsledky příkladu 2: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68052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 souboru gamet hybrida bude zastoupeno 20% gamet s rekombinovaným genotypem a 80% gamet s nerekombinovaným uspořádáním alel. Nerekombinované gamety se tedy uplatňují 4 x častěji, </a:t>
            </a:r>
            <a:r>
              <a:rPr lang="cs-CZ" dirty="0" err="1" smtClean="0"/>
              <a:t>Batesonovo</a:t>
            </a:r>
            <a:r>
              <a:rPr lang="cs-CZ" dirty="0" smtClean="0"/>
              <a:t> číslo = 4</a:t>
            </a:r>
          </a:p>
          <a:p>
            <a:r>
              <a:rPr lang="cs-CZ" dirty="0" smtClean="0"/>
              <a:t>Jedná se o uspořádání trans, takže např. sestava PD je rekombinovaná, </a:t>
            </a:r>
            <a:r>
              <a:rPr lang="cs-CZ" dirty="0" err="1" smtClean="0"/>
              <a:t>Pd</a:t>
            </a:r>
            <a:r>
              <a:rPr lang="cs-CZ" dirty="0" smtClean="0"/>
              <a:t> nerekombinovaná</a:t>
            </a:r>
          </a:p>
          <a:p>
            <a:r>
              <a:rPr lang="cs-CZ" dirty="0" smtClean="0"/>
              <a:t>Hodnotu </a:t>
            </a:r>
            <a:r>
              <a:rPr lang="cs-CZ" dirty="0" err="1" smtClean="0"/>
              <a:t>Batesonova</a:t>
            </a:r>
            <a:r>
              <a:rPr lang="cs-CZ" dirty="0" smtClean="0"/>
              <a:t> čísla dosadíme do záhlaví Mendelova čtverce</a:t>
            </a:r>
          </a:p>
          <a:p>
            <a:r>
              <a:rPr lang="cs-CZ" dirty="0" smtClean="0"/>
              <a:t>Ideální štěpný poměr je 51 PD : 24 </a:t>
            </a:r>
            <a:r>
              <a:rPr lang="cs-CZ" dirty="0" err="1" smtClean="0"/>
              <a:t>Pd</a:t>
            </a:r>
            <a:r>
              <a:rPr lang="cs-CZ" dirty="0" smtClean="0"/>
              <a:t> : 24 </a:t>
            </a:r>
            <a:r>
              <a:rPr lang="cs-CZ" dirty="0" err="1" smtClean="0"/>
              <a:t>pD</a:t>
            </a:r>
            <a:r>
              <a:rPr lang="cs-CZ" dirty="0" smtClean="0"/>
              <a:t> : 1 </a:t>
            </a:r>
            <a:r>
              <a:rPr lang="cs-CZ" dirty="0" err="1" smtClean="0"/>
              <a:t>pd</a:t>
            </a:r>
            <a:endParaRPr lang="cs-CZ" dirty="0" smtClean="0"/>
          </a:p>
          <a:p>
            <a:r>
              <a:rPr lang="cs-CZ" dirty="0" smtClean="0"/>
              <a:t>Náš soubor je 4 x rozsáhlejší (proč?)</a:t>
            </a:r>
          </a:p>
          <a:p>
            <a:r>
              <a:rPr lang="cs-CZ" dirty="0" smtClean="0"/>
              <a:t>V souboru, který obsahuje 400 rostlin, bude teoreticky 204 rostlin fialových vysokých, 96 fialových </a:t>
            </a:r>
            <a:r>
              <a:rPr lang="cs-CZ" dirty="0"/>
              <a:t> </a:t>
            </a:r>
            <a:r>
              <a:rPr lang="cs-CZ" dirty="0" smtClean="0"/>
              <a:t>zakrslých, 96 zelených vysokých a 4 zelené zakrslé.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6459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Příklad 3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7"/>
            <a:ext cx="6777317" cy="2088232"/>
          </a:xfrm>
        </p:spPr>
        <p:txBody>
          <a:bodyPr/>
          <a:lstStyle/>
          <a:p>
            <a:r>
              <a:rPr lang="cs-CZ" dirty="0"/>
              <a:t>Frekvence </a:t>
            </a:r>
            <a:r>
              <a:rPr lang="cs-CZ" b="1" dirty="0"/>
              <a:t>rekombinace </a:t>
            </a:r>
            <a:r>
              <a:rPr lang="cs-CZ" dirty="0"/>
              <a:t>mezi genem </a:t>
            </a:r>
            <a:r>
              <a:rPr lang="cs-CZ" i="1" dirty="0"/>
              <a:t>A </a:t>
            </a:r>
            <a:r>
              <a:rPr lang="cs-CZ" dirty="0" err="1"/>
              <a:t>a</a:t>
            </a:r>
            <a:r>
              <a:rPr lang="cs-CZ" dirty="0"/>
              <a:t> genem</a:t>
            </a:r>
            <a:r>
              <a:rPr lang="cs-CZ" i="1" dirty="0"/>
              <a:t> B </a:t>
            </a:r>
            <a:r>
              <a:rPr lang="cs-CZ" dirty="0"/>
              <a:t>je 8%, mezi genem </a:t>
            </a:r>
            <a:r>
              <a:rPr lang="cs-CZ" i="1" dirty="0"/>
              <a:t>B</a:t>
            </a:r>
            <a:r>
              <a:rPr lang="cs-CZ" dirty="0"/>
              <a:t> a genem </a:t>
            </a:r>
            <a:r>
              <a:rPr lang="cs-CZ" i="1" dirty="0"/>
              <a:t>C</a:t>
            </a:r>
            <a:r>
              <a:rPr lang="cs-CZ" dirty="0"/>
              <a:t> je 12% a mezi genem </a:t>
            </a:r>
            <a:r>
              <a:rPr lang="cs-CZ" i="1" dirty="0"/>
              <a:t>A</a:t>
            </a:r>
            <a:r>
              <a:rPr lang="cs-CZ" dirty="0"/>
              <a:t> </a:t>
            </a:r>
            <a:r>
              <a:rPr lang="cs-CZ" dirty="0" err="1"/>
              <a:t>a</a:t>
            </a:r>
            <a:r>
              <a:rPr lang="cs-CZ" dirty="0"/>
              <a:t> genem </a:t>
            </a:r>
            <a:r>
              <a:rPr lang="cs-CZ" i="1" dirty="0"/>
              <a:t>C</a:t>
            </a:r>
            <a:r>
              <a:rPr lang="cs-CZ" dirty="0"/>
              <a:t> je 4%. Odvoď pořadí genů v </a:t>
            </a:r>
            <a:r>
              <a:rPr lang="cs-CZ" b="1" dirty="0"/>
              <a:t>genové mapě</a:t>
            </a:r>
            <a:r>
              <a:rPr lang="cs-CZ" b="1" dirty="0" smtClean="0"/>
              <a:t>. </a:t>
            </a:r>
            <a:r>
              <a:rPr lang="cs-CZ" i="1" dirty="0" smtClean="0"/>
              <a:t>Nakresli si obrázek.</a:t>
            </a:r>
          </a:p>
          <a:p>
            <a:endParaRPr lang="cs-CZ" i="1" dirty="0"/>
          </a:p>
          <a:p>
            <a:endParaRPr lang="cs-CZ" i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259632" y="3789040"/>
            <a:ext cx="6984776" cy="208823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Řešení:</a:t>
            </a:r>
          </a:p>
          <a:p>
            <a:r>
              <a:rPr lang="cs-CZ" sz="2400" b="1" dirty="0" smtClean="0">
                <a:solidFill>
                  <a:srgbClr val="FF6600"/>
                </a:solidFill>
              </a:rPr>
              <a:t>	4 </a:t>
            </a:r>
            <a:r>
              <a:rPr lang="cs-CZ" sz="2400" b="1" dirty="0" err="1">
                <a:solidFill>
                  <a:srgbClr val="FF6600"/>
                </a:solidFill>
              </a:rPr>
              <a:t>cM</a:t>
            </a:r>
            <a:r>
              <a:rPr lang="cs-CZ" sz="2400" b="1" dirty="0">
                <a:solidFill>
                  <a:srgbClr val="FF6600"/>
                </a:solidFill>
              </a:rPr>
              <a:t>		     </a:t>
            </a:r>
            <a:r>
              <a:rPr lang="cs-CZ" sz="2400" b="1" dirty="0" smtClean="0">
                <a:solidFill>
                  <a:srgbClr val="FF6600"/>
                </a:solidFill>
              </a:rPr>
              <a:t>    8 </a:t>
            </a:r>
            <a:r>
              <a:rPr lang="cs-CZ" sz="2400" b="1" dirty="0" err="1">
                <a:solidFill>
                  <a:srgbClr val="FF6600"/>
                </a:solidFill>
              </a:rPr>
              <a:t>cM</a:t>
            </a:r>
            <a:endParaRPr lang="cs-CZ" sz="2400" b="1" dirty="0">
              <a:solidFill>
                <a:srgbClr val="FF6600"/>
              </a:solidFill>
            </a:endParaRPr>
          </a:p>
          <a:p>
            <a:pPr algn="ctr"/>
            <a:r>
              <a:rPr lang="cs-CZ" sz="2400" b="1" dirty="0">
                <a:solidFill>
                  <a:srgbClr val="FF6600"/>
                </a:solidFill>
              </a:rPr>
              <a:t>C			A				B</a:t>
            </a:r>
          </a:p>
          <a:p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763688" y="5013176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72000" y="5013176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0580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Sokolovskaja</a:t>
            </a:r>
            <a:r>
              <a:rPr lang="cs-CZ" dirty="0" smtClean="0"/>
              <a:t>, </a:t>
            </a:r>
            <a:r>
              <a:rPr lang="cs-CZ" dirty="0" err="1" smtClean="0"/>
              <a:t>B.Ch</a:t>
            </a:r>
            <a:r>
              <a:rPr lang="cs-CZ" dirty="0" smtClean="0"/>
              <a:t>., </a:t>
            </a:r>
            <a:r>
              <a:rPr lang="cs-CZ" dirty="0" err="1" smtClean="0"/>
              <a:t>Pikálek,P</a:t>
            </a:r>
            <a:r>
              <a:rPr lang="cs-CZ" dirty="0" smtClean="0"/>
              <a:t>.: Genetika v příkladech, SPN Praha 1974</a:t>
            </a:r>
          </a:p>
          <a:p>
            <a:r>
              <a:rPr lang="cs-CZ" dirty="0" err="1" smtClean="0"/>
              <a:t>Kočárek,E</a:t>
            </a:r>
            <a:r>
              <a:rPr lang="cs-CZ" dirty="0" smtClean="0"/>
              <a:t>.: Genetika, </a:t>
            </a:r>
            <a:r>
              <a:rPr lang="cs-CZ" dirty="0" err="1" smtClean="0"/>
              <a:t>Scientia</a:t>
            </a:r>
            <a:r>
              <a:rPr lang="cs-CZ" dirty="0" smtClean="0"/>
              <a:t> </a:t>
            </a:r>
            <a:r>
              <a:rPr lang="cs-CZ" smtClean="0"/>
              <a:t>Praha 2004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7289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2111</TotalTime>
  <Words>640</Words>
  <Application>Microsoft Office PowerPoint</Application>
  <PresentationFormat>Předvádění na obrazovce (4:3)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Genová vazba – řešení příkladů</vt:lpstr>
      <vt:lpstr>Příklad 1</vt:lpstr>
      <vt:lpstr>Řešení příkladu 1:</vt:lpstr>
      <vt:lpstr>Řešení příkladu 1:</vt:lpstr>
      <vt:lpstr>Řešení příkladu 1:</vt:lpstr>
      <vt:lpstr>Příklad 2</vt:lpstr>
      <vt:lpstr>Výsledky příkladu 2:</vt:lpstr>
      <vt:lpstr>Příklad 3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Genová vazba</dc:title>
  <dc:creator>VPCEC3M1</dc:creator>
  <cp:lastModifiedBy>Gymnázium a SOŠ</cp:lastModifiedBy>
  <cp:revision>43</cp:revision>
  <dcterms:created xsi:type="dcterms:W3CDTF">2013-01-22T16:09:33Z</dcterms:created>
  <dcterms:modified xsi:type="dcterms:W3CDTF">2013-09-26T13:52:23Z</dcterms:modified>
</cp:coreProperties>
</file>