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959FAB-A559-4AF7-9B1C-9569B421C734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61FECF-32DD-4C98-901B-87A07AAE05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24340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052736"/>
          <a:ext cx="6697662" cy="5472609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158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4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Genové</a:t>
                      </a:r>
                      <a:r>
                        <a:rPr lang="cs-CZ" sz="1200" baseline="0" dirty="0" smtClean="0"/>
                        <a:t> interakce. Inhibice., ř</a:t>
                      </a:r>
                      <a:r>
                        <a:rPr lang="cs-CZ" sz="1200" dirty="0" smtClean="0"/>
                        <a:t>ešení příkladu</a:t>
                      </a:r>
                      <a:r>
                        <a:rPr lang="cs-CZ" sz="1200" smtClean="0"/>
                        <a:t>.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(VY_32_INOVACE_05.02.11)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RNDr. Helena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Řeší konkrétní příklad s inhibicí jako jednou z  </a:t>
                      </a:r>
                      <a:r>
                        <a:rPr lang="cs-CZ" sz="1100" kern="1200" baseline="0" dirty="0" err="1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nealelických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interakcí.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39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vysvětluje pojmy genová interakce a inhibice. Využití pojmů pro genetickou analýzu ukazuje na konkrétním příkladu. Časová dotace 20 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Genové interakce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Inhibice, řešení příkladu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35442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1143000"/>
          </a:xfrm>
        </p:spPr>
        <p:txBody>
          <a:bodyPr/>
          <a:lstStyle/>
          <a:p>
            <a:r>
              <a:rPr lang="cs-CZ" dirty="0" smtClean="0"/>
              <a:t>Inhibice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6777317" cy="453650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Je určitou obdobou dominantní </a:t>
            </a:r>
            <a:r>
              <a:rPr lang="cs-CZ" dirty="0" err="1" smtClean="0"/>
              <a:t>epistáze</a:t>
            </a:r>
            <a:endParaRPr lang="cs-CZ" dirty="0" smtClean="0"/>
          </a:p>
          <a:p>
            <a:r>
              <a:rPr lang="cs-CZ" dirty="0" smtClean="0"/>
              <a:t>Dominantní alela jednoho typu potlačuje fenotypový projev dominantní alely jiného typu</a:t>
            </a:r>
          </a:p>
          <a:p>
            <a:r>
              <a:rPr lang="cs-CZ" dirty="0" smtClean="0"/>
              <a:t>N rozdíl od dominantní </a:t>
            </a:r>
            <a:r>
              <a:rPr lang="cs-CZ" dirty="0" err="1" smtClean="0"/>
              <a:t>epistáze</a:t>
            </a:r>
            <a:r>
              <a:rPr lang="cs-CZ" dirty="0" smtClean="0"/>
              <a:t> však nemá inhibující alela žádný jiný fenotypový  účinek než potlačovat </a:t>
            </a:r>
          </a:p>
          <a:p>
            <a:r>
              <a:rPr lang="cs-CZ" dirty="0" smtClean="0"/>
              <a:t>Např. alela </a:t>
            </a:r>
            <a:r>
              <a:rPr lang="cs-CZ" b="1" dirty="0" smtClean="0"/>
              <a:t>I </a:t>
            </a:r>
            <a:r>
              <a:rPr lang="cs-CZ" dirty="0" smtClean="0"/>
              <a:t>potlačuje účinek alely </a:t>
            </a:r>
            <a:r>
              <a:rPr lang="cs-CZ" b="1" dirty="0" smtClean="0"/>
              <a:t>A</a:t>
            </a:r>
          </a:p>
          <a:p>
            <a:r>
              <a:rPr lang="cs-CZ" dirty="0" smtClean="0"/>
              <a:t>Recesivní forma této alely (</a:t>
            </a:r>
            <a:r>
              <a:rPr lang="cs-CZ" b="1" dirty="0" smtClean="0"/>
              <a:t>i</a:t>
            </a:r>
            <a:r>
              <a:rPr lang="cs-CZ" dirty="0" smtClean="0"/>
              <a:t>) inhibiční účinek nemá</a:t>
            </a:r>
          </a:p>
          <a:p>
            <a:r>
              <a:rPr lang="cs-CZ" dirty="0" smtClean="0"/>
              <a:t>Inhibovaná dominantní alela </a:t>
            </a:r>
            <a:r>
              <a:rPr lang="cs-CZ" b="1" dirty="0" smtClean="0"/>
              <a:t>A</a:t>
            </a:r>
            <a:r>
              <a:rPr lang="cs-CZ" dirty="0" smtClean="0"/>
              <a:t> se uplatní fenotypově pouze tehdy, bude –</a:t>
            </a:r>
            <a:r>
              <a:rPr lang="cs-CZ" dirty="0" err="1" smtClean="0"/>
              <a:t>li</a:t>
            </a:r>
            <a:r>
              <a:rPr lang="cs-CZ" dirty="0" smtClean="0"/>
              <a:t> alelový pár I/i v sestavě</a:t>
            </a:r>
            <a:r>
              <a:rPr lang="cs-CZ" b="1" dirty="0" smtClean="0"/>
              <a:t> </a:t>
            </a:r>
            <a:r>
              <a:rPr lang="cs-CZ" b="1" dirty="0" err="1" smtClean="0"/>
              <a:t>ii</a:t>
            </a:r>
            <a:endParaRPr lang="cs-CZ" b="1" dirty="0" smtClean="0"/>
          </a:p>
          <a:p>
            <a:r>
              <a:rPr lang="cs-CZ" dirty="0" smtClean="0"/>
              <a:t>Proto některé znaky, jež existují zpravidla jako recesivní, mohou vystupovat v některých případech v důsledku přítomnosti inhibitoru</a:t>
            </a:r>
            <a:r>
              <a:rPr lang="cs-CZ" b="1" dirty="0" smtClean="0"/>
              <a:t> I </a:t>
            </a:r>
            <a:r>
              <a:rPr lang="cs-CZ" dirty="0" smtClean="0"/>
              <a:t>jako dominantní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964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/>
          <a:lstStyle/>
          <a:p>
            <a:r>
              <a:rPr lang="cs-CZ" dirty="0"/>
              <a:t>Inhibice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680520"/>
          </a:xfrm>
        </p:spPr>
        <p:txBody>
          <a:bodyPr/>
          <a:lstStyle/>
          <a:p>
            <a:r>
              <a:rPr lang="cs-CZ" dirty="0" smtClean="0"/>
              <a:t>Předpokládejme, že alela </a:t>
            </a:r>
            <a:r>
              <a:rPr lang="cs-CZ" b="1" dirty="0" smtClean="0"/>
              <a:t>A</a:t>
            </a:r>
            <a:r>
              <a:rPr lang="cs-CZ" dirty="0" smtClean="0"/>
              <a:t> podmiňuje přítomnost určitého pigmentu a alela </a:t>
            </a:r>
            <a:r>
              <a:rPr lang="cs-CZ" b="1" dirty="0" smtClean="0"/>
              <a:t>a </a:t>
            </a:r>
            <a:r>
              <a:rPr lang="cs-CZ" dirty="0" smtClean="0"/>
              <a:t>jeho nepřítomnost</a:t>
            </a:r>
          </a:p>
          <a:p>
            <a:r>
              <a:rPr lang="cs-CZ" dirty="0" smtClean="0"/>
              <a:t>Zároveň je alela </a:t>
            </a:r>
            <a:r>
              <a:rPr lang="cs-CZ" b="1" dirty="0" smtClean="0"/>
              <a:t>I</a:t>
            </a:r>
            <a:r>
              <a:rPr lang="cs-CZ" dirty="0" smtClean="0"/>
              <a:t> inhibitorem alely</a:t>
            </a:r>
            <a:r>
              <a:rPr lang="cs-CZ" b="1" dirty="0" smtClean="0"/>
              <a:t> A</a:t>
            </a:r>
            <a:r>
              <a:rPr lang="cs-CZ" dirty="0" smtClean="0"/>
              <a:t>, kdežto alela </a:t>
            </a:r>
            <a:r>
              <a:rPr lang="cs-CZ" b="1" dirty="0" smtClean="0"/>
              <a:t>i</a:t>
            </a:r>
            <a:r>
              <a:rPr lang="cs-CZ" dirty="0" smtClean="0"/>
              <a:t> tento účinek nemá</a:t>
            </a:r>
          </a:p>
          <a:p>
            <a:r>
              <a:rPr lang="cs-CZ" dirty="0" smtClean="0"/>
              <a:t>Rozdíl mezi recesivní a dominantní bezbarvostí se projeví již v monohybridních kříženích mezi rozmanitými barevnými a bezbarvými čistými liniemi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99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7024744" cy="1143000"/>
          </a:xfrm>
        </p:spPr>
        <p:txBody>
          <a:bodyPr/>
          <a:lstStyle/>
          <a:p>
            <a:r>
              <a:rPr lang="cs-CZ" dirty="0"/>
              <a:t>Inhibice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/>
          <a:lstStyle/>
          <a:p>
            <a:r>
              <a:rPr lang="cs-CZ" dirty="0" smtClean="0"/>
              <a:t>Tato křížení mohou být dvojího druhu:</a:t>
            </a:r>
          </a:p>
          <a:p>
            <a:r>
              <a:rPr lang="cs-CZ" dirty="0" smtClean="0"/>
              <a:t>P	</a:t>
            </a:r>
            <a:r>
              <a:rPr lang="cs-CZ" dirty="0" err="1" smtClean="0">
                <a:solidFill>
                  <a:srgbClr val="C00000"/>
                </a:solidFill>
              </a:rPr>
              <a:t>AAii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smtClean="0"/>
              <a:t> x  </a:t>
            </a:r>
            <a:r>
              <a:rPr lang="cs-CZ" dirty="0" err="1" smtClean="0"/>
              <a:t>aaii</a:t>
            </a:r>
            <a:r>
              <a:rPr lang="cs-CZ" dirty="0" smtClean="0"/>
              <a:t>		</a:t>
            </a:r>
            <a:r>
              <a:rPr lang="cs-CZ" dirty="0" err="1" smtClean="0">
                <a:solidFill>
                  <a:srgbClr val="C00000"/>
                </a:solidFill>
              </a:rPr>
              <a:t>AAii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 x  AAII</a:t>
            </a:r>
          </a:p>
          <a:p>
            <a:r>
              <a:rPr lang="cs-CZ" dirty="0" smtClean="0"/>
              <a:t>F1	       </a:t>
            </a:r>
            <a:r>
              <a:rPr lang="cs-CZ" dirty="0" err="1" smtClean="0">
                <a:solidFill>
                  <a:srgbClr val="C00000"/>
                </a:solidFill>
              </a:rPr>
              <a:t>Aaii</a:t>
            </a:r>
            <a:r>
              <a:rPr lang="cs-CZ" dirty="0" smtClean="0">
                <a:solidFill>
                  <a:srgbClr val="C00000"/>
                </a:solidFill>
              </a:rPr>
              <a:t>		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   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AAIi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F2  </a:t>
            </a:r>
            <a:r>
              <a:rPr lang="cs-CZ" dirty="0" smtClean="0">
                <a:solidFill>
                  <a:srgbClr val="C00000"/>
                </a:solidFill>
              </a:rPr>
              <a:t>3A-ii :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1aaii		3AAi- : </a:t>
            </a:r>
            <a:r>
              <a:rPr lang="cs-CZ" dirty="0" smtClean="0">
                <a:solidFill>
                  <a:srgbClr val="C00000"/>
                </a:solidFill>
              </a:rPr>
              <a:t>1AAii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800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1143000"/>
          </a:xfrm>
        </p:spPr>
        <p:txBody>
          <a:bodyPr/>
          <a:lstStyle/>
          <a:p>
            <a:r>
              <a:rPr lang="cs-CZ" dirty="0"/>
              <a:t>Inhibice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628800"/>
            <a:ext cx="6777317" cy="4203829"/>
          </a:xfrm>
        </p:spPr>
        <p:txBody>
          <a:bodyPr/>
          <a:lstStyle/>
          <a:p>
            <a:r>
              <a:rPr lang="cs-CZ" dirty="0" smtClean="0"/>
              <a:t>Povaha interakce s inhibicí se projeví ovšem teprve tehdy, když budeme místo segregace v jednom nebo druhém alelovém páru uvažovat kombinaci obou párů.</a:t>
            </a:r>
          </a:p>
          <a:p>
            <a:r>
              <a:rPr lang="cs-CZ" dirty="0" smtClean="0"/>
              <a:t>Je zřejmé, že i pak jsou možné pouze dva fenotypy</a:t>
            </a:r>
          </a:p>
          <a:p>
            <a:r>
              <a:rPr lang="cs-CZ" i="1" dirty="0" smtClean="0"/>
              <a:t>Které?</a:t>
            </a:r>
          </a:p>
          <a:p>
            <a:r>
              <a:rPr lang="cs-CZ" dirty="0" smtClean="0"/>
              <a:t>A-I-, </a:t>
            </a:r>
            <a:r>
              <a:rPr lang="cs-CZ" dirty="0" err="1" smtClean="0"/>
              <a:t>aaI</a:t>
            </a:r>
            <a:r>
              <a:rPr lang="cs-CZ" dirty="0" smtClean="0"/>
              <a:t>-, </a:t>
            </a:r>
            <a:r>
              <a:rPr lang="cs-CZ" dirty="0" err="1" smtClean="0"/>
              <a:t>aaii</a:t>
            </a:r>
            <a:r>
              <a:rPr lang="cs-CZ" dirty="0" smtClean="0"/>
              <a:t>   1. fenotyp (bezbarvý)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A-</a:t>
            </a:r>
            <a:r>
              <a:rPr lang="cs-CZ" dirty="0" err="1" smtClean="0">
                <a:solidFill>
                  <a:srgbClr val="C00000"/>
                </a:solidFill>
              </a:rPr>
              <a:t>ii</a:t>
            </a:r>
            <a:r>
              <a:rPr lang="cs-CZ" dirty="0" smtClean="0">
                <a:solidFill>
                  <a:srgbClr val="C00000"/>
                </a:solidFill>
              </a:rPr>
              <a:t>	</a:t>
            </a:r>
            <a:r>
              <a:rPr lang="cs-CZ" dirty="0" smtClean="0"/>
              <a:t>	         2. fenotyp (barevný)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5331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1143000"/>
          </a:xfrm>
        </p:spPr>
        <p:txBody>
          <a:bodyPr/>
          <a:lstStyle/>
          <a:p>
            <a:r>
              <a:rPr lang="cs-CZ" dirty="0"/>
              <a:t>Inhibice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85000" lnSpcReduction="20000"/>
          </a:bodyPr>
          <a:lstStyle/>
          <a:p>
            <a:r>
              <a:rPr lang="cs-CZ" i="1" dirty="0" smtClean="0"/>
              <a:t>Jak může vzniknout dihybrid </a:t>
            </a:r>
            <a:r>
              <a:rPr lang="cs-CZ" i="1" dirty="0" err="1" smtClean="0"/>
              <a:t>AaIi</a:t>
            </a:r>
            <a:r>
              <a:rPr lang="cs-CZ" i="1" dirty="0" smtClean="0"/>
              <a:t>?</a:t>
            </a:r>
          </a:p>
          <a:p>
            <a:endParaRPr lang="cs-CZ" i="1" dirty="0"/>
          </a:p>
          <a:p>
            <a:r>
              <a:rPr lang="cs-CZ" dirty="0" smtClean="0"/>
              <a:t>AAII  x  </a:t>
            </a:r>
            <a:r>
              <a:rPr lang="cs-CZ" dirty="0" err="1" smtClean="0"/>
              <a:t>aaii</a:t>
            </a:r>
            <a:endParaRPr lang="cs-CZ" dirty="0" smtClean="0"/>
          </a:p>
          <a:p>
            <a:r>
              <a:rPr lang="cs-CZ" dirty="0" err="1" smtClean="0">
                <a:solidFill>
                  <a:srgbClr val="C00000"/>
                </a:solidFill>
              </a:rPr>
              <a:t>AAii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x  </a:t>
            </a:r>
            <a:r>
              <a:rPr lang="cs-CZ" dirty="0" err="1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aaII</a:t>
            </a: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Hybridi budou samozřejmě bezbarví, což můžeme považovat při 2. typu křížení za důsledek jednoduché dominantní dědičnosti</a:t>
            </a: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 F2 se však objeví oba fenotypy v poměru  13 :3</a:t>
            </a: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 analytickém zpětném křížení B1 v poměru </a:t>
            </a:r>
          </a:p>
          <a:p>
            <a:pPr marL="68580" indent="0">
              <a:buNone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3 : 1</a:t>
            </a:r>
          </a:p>
          <a:p>
            <a:r>
              <a:rPr lang="cs-CZ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Odvoďte, jak vznikly tyto štěpné poměry ze štěpného poměru 9 : 3 : 3 :1, příp. 1 : 1 : 1 :1, které známe z normálního dihybridního křížení</a:t>
            </a:r>
            <a:endParaRPr lang="cs-CZ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811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Inhibice -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/>
              <a:t>U kura domácího podmiňuje dominantní alela C červené zbarvení peří, dominantní alela I tento účinek inhibuje, takže v její přítomnosti je peří bílé. Recesivní alely c a i na tvorbu pigmentu nepůsobí. </a:t>
            </a:r>
          </a:p>
          <a:p>
            <a:r>
              <a:rPr lang="cs-CZ" dirty="0" smtClean="0"/>
              <a:t>1. Které čisté linie můžeme křížit,     </a:t>
            </a:r>
            <a:r>
              <a:rPr lang="cs-CZ" dirty="0" smtClean="0"/>
              <a:t>chceme-li  </a:t>
            </a:r>
            <a:r>
              <a:rPr lang="cs-CZ" dirty="0" smtClean="0"/>
              <a:t>dostat hybridní slepice </a:t>
            </a:r>
            <a:r>
              <a:rPr lang="cs-CZ" dirty="0" err="1" smtClean="0"/>
              <a:t>CcIi</a:t>
            </a:r>
            <a:r>
              <a:rPr lang="cs-CZ" dirty="0" smtClean="0"/>
              <a:t> ?</a:t>
            </a:r>
          </a:p>
          <a:p>
            <a:r>
              <a:rPr lang="cs-CZ" dirty="0" smtClean="0"/>
              <a:t>2. Zjisti, jaký bude fenotypový štěpný poměr v F2.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2838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024744" cy="1143000"/>
          </a:xfrm>
        </p:spPr>
        <p:txBody>
          <a:bodyPr/>
          <a:lstStyle/>
          <a:p>
            <a:r>
              <a:rPr lang="cs-CZ" dirty="0" smtClean="0"/>
              <a:t>Inhibice – řešení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060848"/>
            <a:ext cx="6777317" cy="3771781"/>
          </a:xfrm>
        </p:spPr>
        <p:txBody>
          <a:bodyPr/>
          <a:lstStyle/>
          <a:p>
            <a:r>
              <a:rPr lang="cs-CZ" dirty="0" smtClean="0"/>
              <a:t>1. Buď můžeme křížit bílé slepice CCII a </a:t>
            </a:r>
            <a:r>
              <a:rPr lang="cs-CZ" dirty="0" err="1" smtClean="0"/>
              <a:t>ccii</a:t>
            </a:r>
            <a:r>
              <a:rPr lang="cs-CZ" dirty="0" smtClean="0"/>
              <a:t> nebo červenou </a:t>
            </a:r>
            <a:r>
              <a:rPr lang="cs-CZ" dirty="0" err="1" smtClean="0"/>
              <a:t>Ccii</a:t>
            </a:r>
            <a:r>
              <a:rPr lang="cs-CZ" dirty="0" smtClean="0"/>
              <a:t> a bílou </a:t>
            </a:r>
            <a:r>
              <a:rPr lang="cs-CZ" dirty="0" err="1" smtClean="0"/>
              <a:t>ccII</a:t>
            </a:r>
            <a:r>
              <a:rPr lang="cs-CZ" dirty="0" smtClean="0"/>
              <a:t>, v obou případech budou mít hybridi sestavu </a:t>
            </a:r>
            <a:r>
              <a:rPr lang="cs-CZ" dirty="0" err="1" smtClean="0"/>
              <a:t>CcIi</a:t>
            </a:r>
            <a:r>
              <a:rPr lang="cs-CZ" dirty="0" smtClean="0"/>
              <a:t> a budou bílí</a:t>
            </a:r>
          </a:p>
          <a:p>
            <a:r>
              <a:rPr lang="cs-CZ" dirty="0" smtClean="0"/>
              <a:t>2. Bílé slepice mohou mít genotypy C-I- (9) + </a:t>
            </a:r>
            <a:r>
              <a:rPr lang="cs-CZ" dirty="0" err="1" smtClean="0"/>
              <a:t>ccI</a:t>
            </a:r>
            <a:r>
              <a:rPr lang="cs-CZ" dirty="0" smtClean="0"/>
              <a:t>- (3) + </a:t>
            </a:r>
            <a:r>
              <a:rPr lang="cs-CZ" dirty="0" err="1" smtClean="0"/>
              <a:t>ccii</a:t>
            </a:r>
            <a:r>
              <a:rPr lang="cs-CZ" dirty="0" smtClean="0"/>
              <a:t> (1), červené pouze C-</a:t>
            </a:r>
            <a:r>
              <a:rPr lang="cs-CZ" dirty="0" err="1" smtClean="0"/>
              <a:t>ii</a:t>
            </a:r>
            <a:r>
              <a:rPr lang="cs-CZ" dirty="0" smtClean="0"/>
              <a:t>(3)</a:t>
            </a:r>
          </a:p>
          <a:p>
            <a:r>
              <a:rPr lang="cs-CZ" dirty="0" smtClean="0"/>
              <a:t>Fenotypový štěpný poměr pro F2 je tedy 9+3+1=13 :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390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Inhibice, zpětné křížení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CcIi</a:t>
            </a:r>
            <a:r>
              <a:rPr lang="cs-CZ" dirty="0" smtClean="0"/>
              <a:t>  x  </a:t>
            </a:r>
            <a:r>
              <a:rPr lang="cs-CZ" dirty="0" err="1" smtClean="0"/>
              <a:t>ccii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38080660"/>
              </p:ext>
            </p:extLst>
          </p:nvPr>
        </p:nvGraphicFramePr>
        <p:xfrm>
          <a:off x="1403648" y="3212976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Ccii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ccii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1259632" y="4437112"/>
            <a:ext cx="6408712" cy="720080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¾ slepic budou bílé, ¼ červená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473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Nečásek</a:t>
            </a:r>
            <a:r>
              <a:rPr lang="cs-CZ" dirty="0" smtClean="0"/>
              <a:t>, J., </a:t>
            </a:r>
            <a:r>
              <a:rPr lang="cs-CZ" dirty="0" err="1" smtClean="0"/>
              <a:t>Cetl</a:t>
            </a:r>
            <a:r>
              <a:rPr lang="cs-CZ" dirty="0" smtClean="0"/>
              <a:t>, I.: Obecná genetika. SPN, Praha 1984</a:t>
            </a:r>
          </a:p>
          <a:p>
            <a:r>
              <a:rPr lang="cs-CZ" dirty="0" smtClean="0"/>
              <a:t>Hendrychová, J. a kol.: Cvičení z genetiky. UK Praha 1982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721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143</TotalTime>
  <Words>581</Words>
  <Application>Microsoft Office PowerPoint</Application>
  <PresentationFormat>Předvádění na obrazovce (4:3)</PresentationFormat>
  <Paragraphs>79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Snímek 1</vt:lpstr>
      <vt:lpstr>Genové interakce</vt:lpstr>
      <vt:lpstr>Inhibice</vt:lpstr>
      <vt:lpstr>Inhibice</vt:lpstr>
      <vt:lpstr>Inhibice</vt:lpstr>
      <vt:lpstr>Inhibice</vt:lpstr>
      <vt:lpstr>Inhibice</vt:lpstr>
      <vt:lpstr>Inhibice - příklad</vt:lpstr>
      <vt:lpstr>Inhibice – řešení příkladu</vt:lpstr>
      <vt:lpstr>Inhibice, zpětné křížení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Genové interakce</dc:title>
  <dc:creator>VPCEC3M1</dc:creator>
  <cp:lastModifiedBy>Dum</cp:lastModifiedBy>
  <cp:revision>15</cp:revision>
  <dcterms:created xsi:type="dcterms:W3CDTF">2013-07-08T16:45:09Z</dcterms:created>
  <dcterms:modified xsi:type="dcterms:W3CDTF">2014-02-16T22:35:01Z</dcterms:modified>
</cp:coreProperties>
</file>