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6"/>
  </p:notesMasterIdLst>
  <p:sldIdLst>
    <p:sldId id="269" r:id="rId2"/>
    <p:sldId id="256" r:id="rId3"/>
    <p:sldId id="257" r:id="rId4"/>
    <p:sldId id="263" r:id="rId5"/>
    <p:sldId id="262" r:id="rId6"/>
    <p:sldId id="258" r:id="rId7"/>
    <p:sldId id="259" r:id="rId8"/>
    <p:sldId id="264" r:id="rId9"/>
    <p:sldId id="265" r:id="rId10"/>
    <p:sldId id="260" r:id="rId11"/>
    <p:sldId id="261" r:id="rId12"/>
    <p:sldId id="266" r:id="rId13"/>
    <p:sldId id="267" r:id="rId14"/>
    <p:sldId id="268"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4" d="100"/>
          <a:sy n="104" d="100"/>
        </p:scale>
        <p:origin x="-180" y="-9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BF9D5B6-C6FC-4D45-804D-6ADCC61B5D2F}" type="datetimeFigureOut">
              <a:rPr lang="cs-CZ" smtClean="0"/>
              <a:t>24.9.2013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DB5C58A-836E-481B-8CB1-2DF750069757}" type="slidenum">
              <a:rPr lang="cs-CZ" smtClean="0"/>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512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7172"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885B2EF-903C-42C3-93CC-DCEB06E9781A}" type="slidenum">
              <a:rPr lang="cs-CZ" smtClean="0"/>
              <a:pPr fontAlgn="base">
                <a:spcBef>
                  <a:spcPct val="0"/>
                </a:spcBef>
                <a:spcAft>
                  <a:spcPct val="0"/>
                </a:spcAft>
                <a:defRPr/>
              </a:pPr>
              <a:t>1</a:t>
            </a:fld>
            <a:endParaRPr lang="cs-CZ"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cs-CZ" smtClean="0"/>
              <a:t>Kliknutím lze upravit styl.</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95EC1D4A-A796-47C3-A63E-CE236FB377E2}" type="datetimeFigureOut">
              <a:rPr lang="cs-CZ" smtClean="0"/>
              <a:pPr/>
              <a:t>24.9.2013</a:t>
            </a:fld>
            <a:endParaRPr lang="cs-CZ"/>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cs-CZ"/>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AC57A5DF-1266-40EA-9282-1E66B9DE06C0}" type="slidenum">
              <a:rPr lang="cs-CZ" smtClean="0"/>
              <a:pPr/>
              <a:t>‹#›</a:t>
            </a:fld>
            <a:endParaRPr lang="cs-CZ"/>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95EC1D4A-A796-47C3-A63E-CE236FB377E2}" type="datetimeFigureOut">
              <a:rPr lang="cs-CZ" smtClean="0"/>
              <a:pPr/>
              <a:t>24.9.2013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95EC1D4A-A796-47C3-A63E-CE236FB377E2}" type="datetimeFigureOut">
              <a:rPr lang="cs-CZ" smtClean="0"/>
              <a:pPr/>
              <a:t>24.9.2013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fld id="{95EC1D4A-A796-47C3-A63E-CE236FB377E2}" type="datetimeFigureOut">
              <a:rPr lang="cs-CZ" smtClean="0"/>
              <a:pPr/>
              <a:t>24.9.2013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AC57A5DF-1266-40EA-9282-1E66B9DE06C0}" type="slidenum">
              <a:rPr lang="cs-CZ" smtClean="0"/>
              <a:pPr/>
              <a:t>‹#›</a:t>
            </a:fld>
            <a:endParaRPr lang="cs-CZ"/>
          </a:p>
        </p:txBody>
      </p:sp>
      <p:sp>
        <p:nvSpPr>
          <p:cNvPr id="9" name="Content Placeholder 8"/>
          <p:cNvSpPr>
            <a:spLocks noGrp="1"/>
          </p:cNvSpPr>
          <p:nvPr>
            <p:ph sz="quarter" idx="13"/>
          </p:nvPr>
        </p:nvSpPr>
        <p:spPr>
          <a:xfrm>
            <a:off x="1042416" y="2313432"/>
            <a:ext cx="3419856" cy="349300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95EC1D4A-A796-47C3-A63E-CE236FB377E2}" type="datetimeFigureOut">
              <a:rPr lang="cs-CZ" smtClean="0"/>
              <a:pPr/>
              <a:t>24.9.2013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95EC1D4A-A796-47C3-A63E-CE236FB377E2}" type="datetimeFigureOut">
              <a:rPr lang="cs-CZ" smtClean="0"/>
              <a:pPr/>
              <a:t>24.9.2013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EC1D4A-A796-47C3-A63E-CE236FB377E2}" type="datetimeFigureOut">
              <a:rPr lang="cs-CZ" smtClean="0"/>
              <a:pPr/>
              <a:t>24.9.2013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95EC1D4A-A796-47C3-A63E-CE236FB377E2}" type="datetimeFigureOut">
              <a:rPr lang="cs-CZ" smtClean="0"/>
              <a:pPr/>
              <a:t>24.9.2013</a:t>
            </a:fld>
            <a:endParaRPr lang="cs-CZ"/>
          </a:p>
        </p:txBody>
      </p:sp>
      <p:sp>
        <p:nvSpPr>
          <p:cNvPr id="7" name="Slide Number Placeholder 6"/>
          <p:cNvSpPr>
            <a:spLocks noGrp="1"/>
          </p:cNvSpPr>
          <p:nvPr>
            <p:ph type="sldNum" sz="quarter" idx="12"/>
          </p:nvPr>
        </p:nvSpPr>
        <p:spPr/>
        <p:txBody>
          <a:bodyPr/>
          <a:lstStyle/>
          <a:p>
            <a:fld id="{AC57A5DF-1266-40EA-9282-1E66B9DE06C0}" type="slidenum">
              <a:rPr lang="cs-CZ" smtClean="0"/>
              <a:pPr/>
              <a:t>‹#›</a:t>
            </a:fld>
            <a:endParaRPr lang="cs-CZ"/>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cs-CZ"/>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cs-CZ" smtClean="0"/>
              <a:t>Kliknutím lze upravit styl.</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cs-CZ" smtClean="0"/>
              <a:t>Kliknutím lze upravit styl.</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95EC1D4A-A796-47C3-A63E-CE236FB377E2}" type="datetimeFigureOut">
              <a:rPr lang="cs-CZ" smtClean="0"/>
              <a:pPr/>
              <a:t>24.9.2013</a:t>
            </a:fld>
            <a:endParaRPr lang="cs-CZ"/>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cs-CZ"/>
          </a:p>
        </p:txBody>
      </p:sp>
      <p:sp>
        <p:nvSpPr>
          <p:cNvPr id="7" name="Slide Number Placeholder 6"/>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95EC1D4A-A796-47C3-A63E-CE236FB377E2}" type="datetimeFigureOut">
              <a:rPr lang="cs-CZ" smtClean="0"/>
              <a:pPr/>
              <a:t>24.9.2013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cs-CZ" smtClean="0"/>
              <a:t>Kliknutím lze upravit styl.</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95EC1D4A-A796-47C3-A63E-CE236FB377E2}" type="datetimeFigureOut">
              <a:rPr lang="cs-CZ" smtClean="0"/>
              <a:pPr/>
              <a:t>24.9.2013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cs-CZ" smtClean="0"/>
              <a:t>Kliknutím lze upravit styl.</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95EC1D4A-A796-47C3-A63E-CE236FB377E2}" type="datetimeFigureOut">
              <a:rPr lang="cs-CZ" smtClean="0"/>
              <a:pPr/>
              <a:t>24.9.2013</a:t>
            </a:fld>
            <a:endParaRPr lang="cs-CZ"/>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cs-CZ"/>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AC57A5DF-1266-40EA-9282-1E66B9DE06C0}"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Nadpis 1"/>
          <p:cNvSpPr>
            <a:spLocks noGrp="1"/>
          </p:cNvSpPr>
          <p:nvPr>
            <p:ph type="title"/>
          </p:nvPr>
        </p:nvSpPr>
        <p:spPr>
          <a:xfrm>
            <a:off x="457200" y="274638"/>
            <a:ext cx="8229600" cy="1511300"/>
          </a:xfrm>
          <a:ln>
            <a:solidFill>
              <a:schemeClr val="bg1"/>
            </a:solidFill>
          </a:ln>
        </p:spPr>
        <p:txBody>
          <a:bodyPr/>
          <a:lstStyle/>
          <a:p>
            <a:pPr eaLnBrk="1" hangingPunct="1"/>
            <a:endParaRPr lang="cs-CZ" smtClean="0"/>
          </a:p>
        </p:txBody>
      </p:sp>
      <p:pic>
        <p:nvPicPr>
          <p:cNvPr id="2051" name="Picture 2"/>
          <p:cNvPicPr>
            <a:picLocks noChangeAspect="1" noChangeArrowheads="1"/>
          </p:cNvPicPr>
          <p:nvPr/>
        </p:nvPicPr>
        <p:blipFill>
          <a:blip r:embed="rId3" cstate="print"/>
          <a:srcRect/>
          <a:stretch>
            <a:fillRect/>
          </a:stretch>
        </p:blipFill>
        <p:spPr bwMode="auto">
          <a:xfrm>
            <a:off x="1547664" y="-243408"/>
            <a:ext cx="6081712" cy="1485900"/>
          </a:xfrm>
          <a:prstGeom prst="rect">
            <a:avLst/>
          </a:prstGeom>
          <a:solidFill>
            <a:srgbClr val="FFFFFF"/>
          </a:solidFill>
          <a:ln w="9525">
            <a:noFill/>
            <a:miter lim="800000"/>
            <a:headEnd/>
            <a:tailEnd/>
          </a:ln>
        </p:spPr>
      </p:pic>
      <p:graphicFrame>
        <p:nvGraphicFramePr>
          <p:cNvPr id="10" name="Tabulka 9"/>
          <p:cNvGraphicFramePr>
            <a:graphicFrameLocks noGrp="1"/>
          </p:cNvGraphicFramePr>
          <p:nvPr/>
        </p:nvGraphicFramePr>
        <p:xfrm>
          <a:off x="1259632" y="1052736"/>
          <a:ext cx="6697662" cy="5253941"/>
        </p:xfrm>
        <a:graphic>
          <a:graphicData uri="http://schemas.openxmlformats.org/drawingml/2006/table">
            <a:tbl>
              <a:tblPr/>
              <a:tblGrid>
                <a:gridCol w="2462212"/>
                <a:gridCol w="4235450"/>
              </a:tblGrid>
              <a:tr h="715887">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Název školy</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Gymnázium, střední odborná škola, střední odborné učiliště a vyšší odborná škola, Hořice</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7748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Číslo projektu</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lang="cs-CZ" sz="1400" kern="1200" smtClean="0">
                          <a:solidFill>
                            <a:schemeClr val="tx1"/>
                          </a:solidFill>
                          <a:latin typeface="Arial" pitchFamily="34" charset="0"/>
                          <a:ea typeface="+mn-ea"/>
                          <a:cs typeface="Arial" pitchFamily="34" charset="0"/>
                        </a:rPr>
                        <a:t>CZ.1.07/1.5.00/34.0873</a:t>
                      </a:r>
                      <a:endParaRPr kumimoji="0" lang="cs-CZ" sz="1100" b="0" i="0" u="none" strike="noStrike" cap="none" normalizeH="0" baseline="0" dirty="0" smtClean="0">
                        <a:ln>
                          <a:noFill/>
                        </a:ln>
                        <a:solidFill>
                          <a:schemeClr val="tx1"/>
                        </a:solidFill>
                        <a:effectLst/>
                        <a:latin typeface="Calibri"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34825">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Název materiálu</a:t>
                      </a: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lang="cs-CZ" sz="1200" dirty="0" smtClean="0"/>
                        <a:t>Genetické jevy v malých populacích. (</a:t>
                      </a:r>
                      <a:r>
                        <a:rPr lang="cs-CZ" sz="1200" kern="1200" dirty="0" smtClean="0">
                          <a:solidFill>
                            <a:schemeClr val="tx1"/>
                          </a:solidFill>
                          <a:latin typeface="+mn-lt"/>
                          <a:ea typeface="+mn-ea"/>
                          <a:cs typeface="+mn-cs"/>
                        </a:rPr>
                        <a:t>VY_32_INOVACE_05.02.09)</a:t>
                      </a:r>
                      <a:endParaRPr kumimoji="0" lang="cs-CZ" sz="1200" b="0" i="0" u="none" strike="noStrike" cap="none" normalizeH="0" baseline="0" dirty="0" smtClean="0">
                        <a:ln>
                          <a:noFill/>
                        </a:ln>
                        <a:solidFill>
                          <a:schemeClr val="tx1"/>
                        </a:solidFill>
                        <a:effectLst/>
                        <a:latin typeface="Calibri"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7748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Autor</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Calibri" pitchFamily="34" charset="0"/>
                          <a:cs typeface="Times New Roman" pitchFamily="18" charset="0"/>
                        </a:rPr>
                        <a:t>RNDr. Helena </a:t>
                      </a:r>
                      <a:r>
                        <a:rPr kumimoji="0" lang="cs-CZ" sz="1200" b="0" i="0" u="none" strike="noStrike" cap="none" normalizeH="0" baseline="0" dirty="0" err="1" smtClean="0">
                          <a:ln>
                            <a:noFill/>
                          </a:ln>
                          <a:solidFill>
                            <a:schemeClr val="tx1"/>
                          </a:solidFill>
                          <a:effectLst/>
                          <a:latin typeface="Calibri" pitchFamily="34" charset="0"/>
                          <a:cs typeface="Times New Roman" pitchFamily="18" charset="0"/>
                        </a:rPr>
                        <a:t>Trkalova</a:t>
                      </a:r>
                      <a:endParaRPr kumimoji="0" lang="cs-CZ" sz="1200" b="0" i="0" u="none" strike="noStrike" cap="none" normalizeH="0" baseline="0" dirty="0" smtClean="0">
                        <a:ln>
                          <a:noFill/>
                        </a:ln>
                        <a:solidFill>
                          <a:schemeClr val="tx1"/>
                        </a:solidFill>
                        <a:effectLst/>
                        <a:latin typeface="Calibri"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43047">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Tematická oblast</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cs-CZ" sz="1200" b="0" i="0" u="none" strike="noStrike" cap="none" normalizeH="0" baseline="0" dirty="0" smtClean="0">
                          <a:ln>
                            <a:noFill/>
                          </a:ln>
                          <a:solidFill>
                            <a:schemeClr val="tx1"/>
                          </a:solidFill>
                          <a:effectLst/>
                          <a:latin typeface="Calibri" pitchFamily="34" charset="0"/>
                          <a:cs typeface="Times New Roman" pitchFamily="18" charset="0"/>
                        </a:rPr>
                        <a:t>Genetika</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100" b="0" i="0" u="none" strike="noStrike" cap="none" normalizeH="0" baseline="0" dirty="0" smtClean="0">
                        <a:ln>
                          <a:noFill/>
                        </a:ln>
                        <a:solidFill>
                          <a:schemeClr val="tx1"/>
                        </a:solidFill>
                        <a:effectLst/>
                        <a:latin typeface="Calibri"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33135">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Ročník</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Calibri" pitchFamily="34" charset="0"/>
                          <a:cs typeface="Times New Roman" pitchFamily="18" charset="0"/>
                        </a:rPr>
                        <a:t>Čtvrtý</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96199">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Datum tvorby</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Calibri" pitchFamily="34" charset="0"/>
                          <a:cs typeface="Times New Roman" pitchFamily="18" charset="0"/>
                        </a:rPr>
                        <a:t>Listopad 2012</a:t>
                      </a:r>
                      <a:endParaRPr kumimoji="0" lang="cs-CZ" sz="1100" b="0" i="0" u="none" strike="noStrike" cap="none" normalizeH="0" baseline="0" dirty="0" smtClean="0">
                        <a:ln>
                          <a:noFill/>
                        </a:ln>
                        <a:solidFill>
                          <a:schemeClr val="tx1"/>
                        </a:solidFill>
                        <a:effectLst/>
                        <a:latin typeface="Calibri"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114975">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Anotace</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lang="cs-CZ" sz="1100" kern="1200" dirty="0" smtClean="0">
                          <a:solidFill>
                            <a:schemeClr val="tx1"/>
                          </a:solidFill>
                          <a:latin typeface="+mn-lt"/>
                          <a:ea typeface="Times New Roman"/>
                          <a:cs typeface="Arial" pitchFamily="34" charset="0"/>
                        </a:rPr>
                        <a:t>Prezentace je určena pro výuku genetiky v hodinách biologie</a:t>
                      </a:r>
                      <a:r>
                        <a:rPr lang="cs-CZ" sz="1100" kern="1200" baseline="0" dirty="0" smtClean="0">
                          <a:solidFill>
                            <a:schemeClr val="tx1"/>
                          </a:solidFill>
                          <a:latin typeface="+mn-lt"/>
                          <a:ea typeface="Times New Roman"/>
                          <a:cs typeface="Arial" pitchFamily="34" charset="0"/>
                        </a:rPr>
                        <a:t> a biologického semináře ve vyšších ročnících gymnázia. </a:t>
                      </a:r>
                      <a:r>
                        <a:rPr lang="cs-CZ" sz="1100" kern="1200" baseline="0" dirty="0" smtClean="0">
                          <a:solidFill>
                            <a:schemeClr val="tx1"/>
                          </a:solidFill>
                          <a:latin typeface="+mn-lt"/>
                          <a:ea typeface="Times New Roman"/>
                          <a:cs typeface="Arial" pitchFamily="34" charset="0"/>
                        </a:rPr>
                        <a:t>Vysvětluje jevy, které nastávají v malých populacích, konkrétně genetický drift, efekt zakladatele a efekt hrdla lahve. Objasňuje dopad </a:t>
                      </a:r>
                      <a:r>
                        <a:rPr lang="cs-CZ" sz="1100" kern="1200" baseline="0" dirty="0" err="1" smtClean="0">
                          <a:solidFill>
                            <a:schemeClr val="tx1"/>
                          </a:solidFill>
                          <a:latin typeface="+mn-lt"/>
                          <a:ea typeface="Times New Roman"/>
                          <a:cs typeface="Arial" pitchFamily="34" charset="0"/>
                        </a:rPr>
                        <a:t>inbreedingu</a:t>
                      </a:r>
                      <a:r>
                        <a:rPr lang="cs-CZ" sz="1100" kern="1200" baseline="0" dirty="0" smtClean="0">
                          <a:solidFill>
                            <a:schemeClr val="tx1"/>
                          </a:solidFill>
                          <a:latin typeface="+mn-lt"/>
                          <a:ea typeface="Times New Roman"/>
                          <a:cs typeface="Arial" pitchFamily="34" charset="0"/>
                        </a:rPr>
                        <a:t> na variabilitu populace.</a:t>
                      </a:r>
                      <a:endParaRPr kumimoji="0" lang="cs-CZ" sz="1100" b="0" i="0" u="none" strike="noStrike" cap="none" normalizeH="0" baseline="0" dirty="0" smtClean="0">
                        <a:ln>
                          <a:noFill/>
                        </a:ln>
                        <a:solidFill>
                          <a:schemeClr val="tx1"/>
                        </a:solidFill>
                        <a:effectLst/>
                        <a:latin typeface="Calibri"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03945">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Metodický pokyn</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Calibri" pitchFamily="34" charset="0"/>
                          <a:cs typeface="Times New Roman" pitchFamily="18" charset="0"/>
                        </a:rPr>
                        <a:t>Tuto šablonu je vhodné zařadit až po probrání základních pojmů z populační genetiky. Studenti by si měli uvědomit, které evoluční </a:t>
                      </a:r>
                      <a:r>
                        <a:rPr kumimoji="0" lang="cs-CZ" sz="1100" b="0" i="0" u="none" strike="noStrike" cap="none" normalizeH="0" baseline="0" smtClean="0">
                          <a:ln>
                            <a:noFill/>
                          </a:ln>
                          <a:solidFill>
                            <a:schemeClr val="tx1"/>
                          </a:solidFill>
                          <a:effectLst/>
                          <a:latin typeface="Calibri" pitchFamily="34" charset="0"/>
                          <a:cs typeface="Times New Roman" pitchFamily="18" charset="0"/>
                        </a:rPr>
                        <a:t>jevy nastávají v </a:t>
                      </a:r>
                      <a:r>
                        <a:rPr kumimoji="0" lang="cs-CZ" sz="1100" b="0" i="0" u="none" strike="noStrike" cap="none" normalizeH="0" baseline="0" dirty="0" smtClean="0">
                          <a:ln>
                            <a:noFill/>
                          </a:ln>
                          <a:solidFill>
                            <a:schemeClr val="tx1"/>
                          </a:solidFill>
                          <a:effectLst/>
                          <a:latin typeface="Calibri" pitchFamily="34" charset="0"/>
                          <a:cs typeface="Times New Roman" pitchFamily="18" charset="0"/>
                        </a:rPr>
                        <a:t>malých populacích. Rovněž je důležité vyzdvihnout  dopad na malé populace např. v ochranářské praxi.  Časová dotace 20 minut.</a:t>
                      </a:r>
                      <a:endParaRPr kumimoji="0" lang="cs-CZ" sz="1100" b="0" i="0" u="none" strike="noStrike" cap="none" normalizeH="0" baseline="0" dirty="0" smtClean="0">
                        <a:ln>
                          <a:noFill/>
                        </a:ln>
                        <a:solidFill>
                          <a:schemeClr val="tx1"/>
                        </a:solidFill>
                        <a:effectLst/>
                        <a:latin typeface="Calibri"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fontScale="90000"/>
          </a:bodyPr>
          <a:lstStyle/>
          <a:p>
            <a:r>
              <a:rPr lang="cs-CZ" dirty="0" smtClean="0"/>
              <a:t>Genetické jevy v malých populacích</a:t>
            </a:r>
            <a:endParaRPr lang="cs-CZ" dirty="0"/>
          </a:p>
        </p:txBody>
      </p:sp>
      <p:sp>
        <p:nvSpPr>
          <p:cNvPr id="3" name="Podnadpis 2"/>
          <p:cNvSpPr>
            <a:spLocks noGrp="1"/>
          </p:cNvSpPr>
          <p:nvPr>
            <p:ph type="subTitle" idx="1"/>
          </p:nvPr>
        </p:nvSpPr>
        <p:spPr/>
        <p:txBody>
          <a:bodyPr/>
          <a:lstStyle/>
          <a:p>
            <a:r>
              <a:rPr lang="cs-CZ" dirty="0" smtClean="0"/>
              <a:t>Genetický drift, </a:t>
            </a:r>
            <a:r>
              <a:rPr lang="cs-CZ" dirty="0" err="1" smtClean="0"/>
              <a:t>inbrední</a:t>
            </a:r>
            <a:r>
              <a:rPr lang="cs-CZ" dirty="0" smtClean="0"/>
              <a:t> deprese, efekt hrdla lahve</a:t>
            </a:r>
            <a:endParaRPr lang="cs-CZ" dirty="0"/>
          </a:p>
        </p:txBody>
      </p:sp>
    </p:spTree>
    <p:extLst>
      <p:ext uri="{BB962C8B-B14F-4D97-AF65-F5344CB8AC3E}">
        <p14:creationId xmlns:p14="http://schemas.microsoft.com/office/powerpoint/2010/main" xmlns="" val="75763147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55576" y="980728"/>
            <a:ext cx="8229600" cy="1143000"/>
          </a:xfrm>
        </p:spPr>
        <p:txBody>
          <a:bodyPr>
            <a:normAutofit fontScale="90000"/>
          </a:bodyPr>
          <a:lstStyle/>
          <a:p>
            <a:r>
              <a:rPr lang="cs-CZ" dirty="0" smtClean="0"/>
              <a:t>Genetické jevy v malých populacích</a:t>
            </a:r>
            <a:endParaRPr lang="cs-CZ" dirty="0"/>
          </a:p>
        </p:txBody>
      </p:sp>
      <p:sp>
        <p:nvSpPr>
          <p:cNvPr id="3" name="Zástupný symbol pro obsah 2"/>
          <p:cNvSpPr>
            <a:spLocks noGrp="1"/>
          </p:cNvSpPr>
          <p:nvPr>
            <p:ph idx="1"/>
          </p:nvPr>
        </p:nvSpPr>
        <p:spPr>
          <a:xfrm>
            <a:off x="539552" y="2420888"/>
            <a:ext cx="8229600" cy="4857403"/>
          </a:xfrm>
        </p:spPr>
        <p:txBody>
          <a:bodyPr>
            <a:normAutofit/>
          </a:bodyPr>
          <a:lstStyle/>
          <a:p>
            <a:r>
              <a:rPr lang="cs-CZ" b="1" dirty="0" smtClean="0"/>
              <a:t>Malý počet jedinců – </a:t>
            </a:r>
            <a:r>
              <a:rPr lang="cs-CZ" dirty="0" smtClean="0"/>
              <a:t>díky malému počtu jedinců se do „schránek“ vejde méně různých alel</a:t>
            </a:r>
          </a:p>
          <a:p>
            <a:r>
              <a:rPr lang="cs-CZ" dirty="0" smtClean="0"/>
              <a:t>Malé populace o svou proměnlivost ještě v průběhu času dál přicházejí</a:t>
            </a:r>
          </a:p>
        </p:txBody>
      </p:sp>
    </p:spTree>
    <p:extLst>
      <p:ext uri="{BB962C8B-B14F-4D97-AF65-F5344CB8AC3E}">
        <p14:creationId xmlns:p14="http://schemas.microsoft.com/office/powerpoint/2010/main" xmlns="" val="1648916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Genetický drift</a:t>
            </a:r>
            <a:endParaRPr lang="cs-CZ" dirty="0"/>
          </a:p>
        </p:txBody>
      </p:sp>
      <p:sp>
        <p:nvSpPr>
          <p:cNvPr id="3" name="Zástupný symbol pro obsah 2"/>
          <p:cNvSpPr>
            <a:spLocks noGrp="1"/>
          </p:cNvSpPr>
          <p:nvPr>
            <p:ph idx="1"/>
          </p:nvPr>
        </p:nvSpPr>
        <p:spPr/>
        <p:txBody>
          <a:bodyPr>
            <a:normAutofit fontScale="92500" lnSpcReduction="10000"/>
          </a:bodyPr>
          <a:lstStyle/>
          <a:p>
            <a:r>
              <a:rPr lang="cs-CZ" dirty="0" smtClean="0"/>
              <a:t> </a:t>
            </a:r>
            <a:r>
              <a:rPr lang="cs-CZ" b="1" dirty="0" smtClean="0"/>
              <a:t>Genetický </a:t>
            </a:r>
            <a:r>
              <a:rPr lang="cs-CZ" b="1" dirty="0"/>
              <a:t>drift, genetický posun</a:t>
            </a:r>
            <a:r>
              <a:rPr lang="cs-CZ" dirty="0"/>
              <a:t> – v omezeně velké (tedy i malé) populaci se mění náhodně frekvence výskytu jednotlivých alel, frekvence může klesnout až na nulu – taková alela je ztracená (pokud se do populace nedostane s nějakým migrantem nebo nevznikne znovu mutací, ale to je málo pravděpodobné)</a:t>
            </a:r>
          </a:p>
          <a:p>
            <a:r>
              <a:rPr lang="cs-CZ" dirty="0"/>
              <a:t>V malých populacích dojde k poklesu na nulu mnohem častěji</a:t>
            </a:r>
          </a:p>
          <a:p>
            <a:endParaRPr lang="cs-CZ" dirty="0"/>
          </a:p>
        </p:txBody>
      </p:sp>
    </p:spTree>
    <p:extLst>
      <p:ext uri="{BB962C8B-B14F-4D97-AF65-F5344CB8AC3E}">
        <p14:creationId xmlns:p14="http://schemas.microsoft.com/office/powerpoint/2010/main" xmlns="" val="1783443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a:t>Genetický drift</a:t>
            </a:r>
          </a:p>
        </p:txBody>
      </p:sp>
      <p:sp>
        <p:nvSpPr>
          <p:cNvPr id="3" name="Zástupný symbol pro obsah 2"/>
          <p:cNvSpPr>
            <a:spLocks noGrp="1"/>
          </p:cNvSpPr>
          <p:nvPr>
            <p:ph idx="1"/>
          </p:nvPr>
        </p:nvSpPr>
        <p:spPr/>
        <p:txBody>
          <a:bodyPr>
            <a:normAutofit fontScale="92500" lnSpcReduction="20000"/>
          </a:bodyPr>
          <a:lstStyle/>
          <a:p>
            <a:r>
              <a:rPr lang="cs-CZ" dirty="0"/>
              <a:t>Genetický drift funguje v každé populaci, významný je jen v malých populacích</a:t>
            </a:r>
          </a:p>
          <a:p>
            <a:r>
              <a:rPr lang="cs-CZ" dirty="0"/>
              <a:t>Jen malá část gamet je vždy využita pro rozmnožování, jen jejich alely se dostanou do další generace, tak se mění frekvence v populaci</a:t>
            </a:r>
          </a:p>
          <a:p>
            <a:r>
              <a:rPr lang="cs-CZ" dirty="0"/>
              <a:t>Čím méně gamet se vybírá, tím je větší šance, že se náhodně změní původní poměry (uvědomte si, jaký podíl má stejná hodnota v procentuálním vyjádření v různě velkých populacích)</a:t>
            </a:r>
          </a:p>
          <a:p>
            <a:endParaRPr lang="cs-CZ" dirty="0"/>
          </a:p>
        </p:txBody>
      </p:sp>
    </p:spTree>
    <p:extLst>
      <p:ext uri="{BB962C8B-B14F-4D97-AF65-F5344CB8AC3E}">
        <p14:creationId xmlns:p14="http://schemas.microsoft.com/office/powerpoint/2010/main" xmlns="" val="2194132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p:txBody>
          <a:bodyPr>
            <a:normAutofit fontScale="85000" lnSpcReduction="20000"/>
          </a:bodyPr>
          <a:lstStyle/>
          <a:p>
            <a:r>
              <a:rPr lang="cs-CZ" dirty="0" smtClean="0"/>
              <a:t>Určitá alela má zastoupení 50% a do další generace se dostane o 1 gametu s touto alelou více, než by odpovídalo 50% </a:t>
            </a:r>
          </a:p>
          <a:p>
            <a:r>
              <a:rPr lang="cs-CZ" dirty="0" smtClean="0"/>
              <a:t>Ve velké populaci, kde prochází do další generace 1 000 gamet, je změna o  …….% (uvažujeme: je to 501 místo 500)</a:t>
            </a:r>
          </a:p>
          <a:p>
            <a:r>
              <a:rPr lang="cs-CZ" dirty="0" smtClean="0">
                <a:solidFill>
                  <a:srgbClr val="FF0000"/>
                </a:solidFill>
              </a:rPr>
              <a:t>0,1%</a:t>
            </a:r>
          </a:p>
          <a:p>
            <a:r>
              <a:rPr lang="cs-CZ" dirty="0" smtClean="0"/>
              <a:t>V populaci se 100 gametami představuje tato změna……%</a:t>
            </a:r>
          </a:p>
          <a:p>
            <a:r>
              <a:rPr lang="cs-CZ" dirty="0" smtClean="0">
                <a:solidFill>
                  <a:srgbClr val="FF0000"/>
                </a:solidFill>
              </a:rPr>
              <a:t>1%</a:t>
            </a:r>
          </a:p>
          <a:p>
            <a:r>
              <a:rPr lang="cs-CZ" dirty="0" smtClean="0"/>
              <a:t>V populaci s 10 gametami je to změna o……%</a:t>
            </a:r>
          </a:p>
          <a:p>
            <a:r>
              <a:rPr lang="cs-CZ" dirty="0" smtClean="0">
                <a:solidFill>
                  <a:srgbClr val="FF0000"/>
                </a:solidFill>
              </a:rPr>
              <a:t>10%</a:t>
            </a:r>
            <a:endParaRPr lang="cs-CZ" dirty="0">
              <a:solidFill>
                <a:srgbClr val="FF0000"/>
              </a:solidFill>
            </a:endParaRPr>
          </a:p>
        </p:txBody>
      </p:sp>
    </p:spTree>
    <p:extLst>
      <p:ext uri="{BB962C8B-B14F-4D97-AF65-F5344CB8AC3E}">
        <p14:creationId xmlns:p14="http://schemas.microsoft.com/office/powerpoint/2010/main" xmlns="" val="2539998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Efekt hrdla lahve (</a:t>
            </a:r>
            <a:r>
              <a:rPr lang="cs-CZ" dirty="0" err="1" smtClean="0"/>
              <a:t>bottle-neck-effect</a:t>
            </a:r>
            <a:r>
              <a:rPr lang="cs-CZ" dirty="0" smtClean="0"/>
              <a:t>)</a:t>
            </a:r>
            <a:endParaRPr lang="cs-CZ" dirty="0"/>
          </a:p>
        </p:txBody>
      </p:sp>
      <p:sp>
        <p:nvSpPr>
          <p:cNvPr id="3" name="Zástupný symbol pro obsah 2"/>
          <p:cNvSpPr>
            <a:spLocks noGrp="1"/>
          </p:cNvSpPr>
          <p:nvPr>
            <p:ph idx="1"/>
          </p:nvPr>
        </p:nvSpPr>
        <p:spPr/>
        <p:txBody>
          <a:bodyPr>
            <a:normAutofit fontScale="92500" lnSpcReduction="10000"/>
          </a:bodyPr>
          <a:lstStyle/>
          <a:p>
            <a:r>
              <a:rPr lang="cs-CZ" dirty="0" smtClean="0"/>
              <a:t>Dojde k prudkému poklesu početnosti populace (z nejrůznějších příčin, epidemie, disturbance,..)</a:t>
            </a:r>
          </a:p>
          <a:p>
            <a:r>
              <a:rPr lang="cs-CZ" dirty="0" smtClean="0"/>
              <a:t>Důsledkem je výrazně snížená genetická variabilita, neboť do další generace je přenesena jen její malá část</a:t>
            </a:r>
          </a:p>
          <a:p>
            <a:r>
              <a:rPr lang="cs-CZ" dirty="0" smtClean="0"/>
              <a:t>I když se pak populace zotaví, počet jedinců se přiblíží původním hodnotám, genetická diverzita zůstává dlouhou dobu nízká, protože ztracené alely se nemají kde objevit</a:t>
            </a:r>
          </a:p>
        </p:txBody>
      </p:sp>
    </p:spTree>
    <p:extLst>
      <p:ext uri="{BB962C8B-B14F-4D97-AF65-F5344CB8AC3E}">
        <p14:creationId xmlns:p14="http://schemas.microsoft.com/office/powerpoint/2010/main" xmlns="" val="193715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i="1" dirty="0"/>
              <a:t>Gepardi po hrdlu lahve</a:t>
            </a:r>
            <a:endParaRPr lang="cs-CZ" dirty="0"/>
          </a:p>
        </p:txBody>
      </p:sp>
      <p:sp>
        <p:nvSpPr>
          <p:cNvPr id="3" name="Zástupný symbol pro obsah 2"/>
          <p:cNvSpPr>
            <a:spLocks noGrp="1"/>
          </p:cNvSpPr>
          <p:nvPr>
            <p:ph idx="1"/>
          </p:nvPr>
        </p:nvSpPr>
        <p:spPr/>
        <p:txBody>
          <a:bodyPr>
            <a:normAutofit fontScale="92500"/>
          </a:bodyPr>
          <a:lstStyle/>
          <a:p>
            <a:r>
              <a:rPr lang="cs-CZ" i="1" dirty="0"/>
              <a:t>Gepardi po hrdlu lahve – všichni současní gepardi pocházejí z populace několika málo jedinců, před asi 10 000 lety prošli hrdlem lahve, výrazně se snížila genetická variabilita, dnešní gepardi si jsou tak příbuzní, že lze bez problémů provádět transplantace orgánů. Nízká genetická diverzita způsobuje velké problémy při ochraně populace gepardů (nízká populační hustota, hrozí vyhubení v důsledku rozšíření nějaké smrtelné choroby)</a:t>
            </a:r>
          </a:p>
          <a:p>
            <a:endParaRPr lang="cs-CZ" dirty="0"/>
          </a:p>
        </p:txBody>
      </p:sp>
    </p:spTree>
    <p:extLst>
      <p:ext uri="{BB962C8B-B14F-4D97-AF65-F5344CB8AC3E}">
        <p14:creationId xmlns:p14="http://schemas.microsoft.com/office/powerpoint/2010/main" xmlns="" val="20789562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a:t>Efekt hrdla lahve (</a:t>
            </a:r>
            <a:r>
              <a:rPr lang="cs-CZ" dirty="0" err="1"/>
              <a:t>bottle-neck-effect</a:t>
            </a:r>
            <a:r>
              <a:rPr lang="cs-CZ" dirty="0"/>
              <a:t>)</a:t>
            </a:r>
          </a:p>
        </p:txBody>
      </p:sp>
      <p:sp>
        <p:nvSpPr>
          <p:cNvPr id="3" name="Zástupný symbol pro obsah 2"/>
          <p:cNvSpPr>
            <a:spLocks noGrp="1"/>
          </p:cNvSpPr>
          <p:nvPr>
            <p:ph idx="1"/>
          </p:nvPr>
        </p:nvSpPr>
        <p:spPr/>
        <p:txBody>
          <a:bodyPr/>
          <a:lstStyle/>
          <a:p>
            <a:r>
              <a:rPr lang="cs-CZ" i="1" dirty="0" smtClean="0"/>
              <a:t>Také populace moderních lidí „prošla nejspíš hrdlem lahve“. Pokus se zjistit víc o této skutečnosti.</a:t>
            </a:r>
          </a:p>
          <a:p>
            <a:r>
              <a:rPr lang="cs-CZ" i="1" dirty="0" smtClean="0"/>
              <a:t>Jaký to má efekt na genetickou variabilitu v populaci dnešních lidí?</a:t>
            </a:r>
          </a:p>
          <a:p>
            <a:r>
              <a:rPr lang="cs-CZ" i="1" dirty="0" smtClean="0"/>
              <a:t>Srovnej třeba s variabilitou u šimpanzů.</a:t>
            </a:r>
            <a:endParaRPr lang="cs-CZ" i="1" dirty="0"/>
          </a:p>
        </p:txBody>
      </p:sp>
    </p:spTree>
    <p:extLst>
      <p:ext uri="{BB962C8B-B14F-4D97-AF65-F5344CB8AC3E}">
        <p14:creationId xmlns:p14="http://schemas.microsoft.com/office/powerpoint/2010/main" xmlns="" val="3318970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Efekt zakladatele</a:t>
            </a:r>
            <a:endParaRPr lang="cs-CZ" dirty="0"/>
          </a:p>
        </p:txBody>
      </p:sp>
      <p:sp>
        <p:nvSpPr>
          <p:cNvPr id="3" name="Zástupný symbol pro obsah 2"/>
          <p:cNvSpPr>
            <a:spLocks noGrp="1"/>
          </p:cNvSpPr>
          <p:nvPr>
            <p:ph idx="1"/>
          </p:nvPr>
        </p:nvSpPr>
        <p:spPr/>
        <p:txBody>
          <a:bodyPr/>
          <a:lstStyle/>
          <a:p>
            <a:r>
              <a:rPr lang="cs-CZ" dirty="0" smtClean="0"/>
              <a:t>Je důsledkem malé startovní genetické diverzity při založení nové populace omezeným počtem jedinců (populace na tichomořském ostrově </a:t>
            </a:r>
            <a:r>
              <a:rPr lang="cs-CZ" dirty="0" err="1" smtClean="0"/>
              <a:t>Pitcairn</a:t>
            </a:r>
            <a:r>
              <a:rPr lang="cs-CZ" dirty="0" smtClean="0"/>
              <a:t> je potomstvem námořníků z lodi </a:t>
            </a:r>
            <a:r>
              <a:rPr lang="cs-CZ" dirty="0" err="1" smtClean="0"/>
              <a:t>Bounty</a:t>
            </a:r>
            <a:r>
              <a:rPr lang="cs-CZ" dirty="0" smtClean="0"/>
              <a:t> a tahitských žen)</a:t>
            </a:r>
          </a:p>
          <a:p>
            <a:r>
              <a:rPr lang="cs-CZ" dirty="0" smtClean="0"/>
              <a:t>Efekt zakladatele je patný hlavně v malých populacích, když nedochází k migracím</a:t>
            </a:r>
            <a:endParaRPr lang="cs-CZ" dirty="0"/>
          </a:p>
        </p:txBody>
      </p:sp>
    </p:spTree>
    <p:extLst>
      <p:ext uri="{BB962C8B-B14F-4D97-AF65-F5344CB8AC3E}">
        <p14:creationId xmlns:p14="http://schemas.microsoft.com/office/powerpoint/2010/main" xmlns="" val="1201461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Pokles </a:t>
            </a:r>
            <a:r>
              <a:rPr lang="cs-CZ" dirty="0" err="1" smtClean="0"/>
              <a:t>heterozygotnosti</a:t>
            </a:r>
            <a:endParaRPr lang="cs-CZ" dirty="0"/>
          </a:p>
        </p:txBody>
      </p:sp>
      <p:sp>
        <p:nvSpPr>
          <p:cNvPr id="3" name="Zástupný symbol pro obsah 2"/>
          <p:cNvSpPr>
            <a:spLocks noGrp="1"/>
          </p:cNvSpPr>
          <p:nvPr>
            <p:ph idx="1"/>
          </p:nvPr>
        </p:nvSpPr>
        <p:spPr/>
        <p:txBody>
          <a:bodyPr>
            <a:normAutofit fontScale="85000" lnSpcReduction="20000"/>
          </a:bodyPr>
          <a:lstStyle/>
          <a:p>
            <a:r>
              <a:rPr lang="cs-CZ" dirty="0" smtClean="0"/>
              <a:t>V malých populacích klesá procento heterozygotů jako důsledek příbuzenského křížení – </a:t>
            </a:r>
            <a:r>
              <a:rPr lang="cs-CZ" dirty="0" err="1" smtClean="0"/>
              <a:t>inbreedingu</a:t>
            </a:r>
            <a:r>
              <a:rPr lang="cs-CZ" dirty="0" smtClean="0"/>
              <a:t>.</a:t>
            </a:r>
          </a:p>
          <a:p>
            <a:r>
              <a:rPr lang="cs-CZ" dirty="0" smtClean="0"/>
              <a:t>(Viz poučení z historie a důsledky příbuzenského křížení na panovnických trůnech v Evropě, např. vysoké zastoupení mentálně postižených Habsburků), </a:t>
            </a:r>
          </a:p>
          <a:p>
            <a:r>
              <a:rPr lang="cs-CZ" dirty="0" smtClean="0"/>
              <a:t>Pozn. U lidí se nemluví o </a:t>
            </a:r>
            <a:r>
              <a:rPr lang="cs-CZ" dirty="0" err="1" smtClean="0"/>
              <a:t>inbreedingu</a:t>
            </a:r>
            <a:r>
              <a:rPr lang="cs-CZ" dirty="0" smtClean="0"/>
              <a:t>, ale o incestních sňatcích.</a:t>
            </a:r>
          </a:p>
          <a:p>
            <a:r>
              <a:rPr lang="cs-CZ" dirty="0" smtClean="0"/>
              <a:t>Řada rostlin i živočichů trpí různými postiženími, nemocemi, sníženou plodností jako důsledky příbuzenského křížení.</a:t>
            </a:r>
          </a:p>
          <a:p>
            <a:r>
              <a:rPr lang="cs-CZ" dirty="0" smtClean="0"/>
              <a:t>Šlechtění, pokusné chovy, býk – zlepšovatel apod.</a:t>
            </a:r>
          </a:p>
        </p:txBody>
      </p:sp>
    </p:spTree>
    <p:extLst>
      <p:ext uri="{BB962C8B-B14F-4D97-AF65-F5344CB8AC3E}">
        <p14:creationId xmlns:p14="http://schemas.microsoft.com/office/powerpoint/2010/main" xmlns="" val="2217871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Pokles </a:t>
            </a:r>
            <a:r>
              <a:rPr lang="cs-CZ" dirty="0" err="1"/>
              <a:t>heterozygotnosti</a:t>
            </a:r>
            <a:endParaRPr lang="cs-CZ" dirty="0"/>
          </a:p>
        </p:txBody>
      </p:sp>
      <p:sp>
        <p:nvSpPr>
          <p:cNvPr id="3" name="Zástupný symbol pro obsah 2"/>
          <p:cNvSpPr>
            <a:spLocks noGrp="1"/>
          </p:cNvSpPr>
          <p:nvPr>
            <p:ph idx="1"/>
          </p:nvPr>
        </p:nvSpPr>
        <p:spPr/>
        <p:txBody>
          <a:bodyPr>
            <a:normAutofit fontScale="77500" lnSpcReduction="20000"/>
          </a:bodyPr>
          <a:lstStyle/>
          <a:p>
            <a:r>
              <a:rPr lang="cs-CZ" dirty="0"/>
              <a:t>V málo početných populacích se s větší pravděpodobností kříží příbuzní – přibývá homozygotů, dochází k „odmaskování“ škodlivých alel, které se projeví jen v homozygotně recesivním stavu</a:t>
            </a:r>
          </a:p>
          <a:p>
            <a:r>
              <a:rPr lang="cs-CZ" dirty="0" err="1"/>
              <a:t>Inbeeding</a:t>
            </a:r>
            <a:r>
              <a:rPr lang="cs-CZ" dirty="0"/>
              <a:t> se často projeví jen sníženou fitness – </a:t>
            </a:r>
            <a:r>
              <a:rPr lang="cs-CZ" b="1" dirty="0" err="1"/>
              <a:t>inbrední</a:t>
            </a:r>
            <a:r>
              <a:rPr lang="cs-CZ" b="1" dirty="0"/>
              <a:t> deprese </a:t>
            </a:r>
            <a:r>
              <a:rPr lang="cs-CZ" dirty="0"/>
              <a:t>(horší porodnost, vyšší náchylnost k nemocem, častější úmrtí třeba u mláďat,..)</a:t>
            </a:r>
          </a:p>
          <a:p>
            <a:r>
              <a:rPr lang="cs-CZ" dirty="0"/>
              <a:t>Populace se může „ozdravit“, postižení homozygotně recesivní jedinci jsou odstraňováni selekci</a:t>
            </a:r>
          </a:p>
          <a:p>
            <a:r>
              <a:rPr lang="cs-CZ" dirty="0"/>
              <a:t>V některých populacích </a:t>
            </a:r>
            <a:r>
              <a:rPr lang="cs-CZ" dirty="0" err="1"/>
              <a:t>inbreeding</a:t>
            </a:r>
            <a:r>
              <a:rPr lang="cs-CZ" dirty="0"/>
              <a:t> nevadí, lze se s ním evolučně vyrovnat</a:t>
            </a:r>
          </a:p>
          <a:p>
            <a:r>
              <a:rPr lang="cs-CZ" dirty="0"/>
              <a:t>Může představovat problém při zásazích člověka</a:t>
            </a:r>
          </a:p>
          <a:p>
            <a:endParaRPr lang="cs-CZ" dirty="0"/>
          </a:p>
        </p:txBody>
      </p:sp>
    </p:spTree>
    <p:extLst>
      <p:ext uri="{BB962C8B-B14F-4D97-AF65-F5344CB8AC3E}">
        <p14:creationId xmlns:p14="http://schemas.microsoft.com/office/powerpoint/2010/main" xmlns="" val="2738480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Incest</a:t>
            </a:r>
            <a:endParaRPr lang="cs-CZ" dirty="0"/>
          </a:p>
        </p:txBody>
      </p:sp>
      <p:sp>
        <p:nvSpPr>
          <p:cNvPr id="3" name="Zástupný symbol pro obsah 2"/>
          <p:cNvSpPr>
            <a:spLocks noGrp="1"/>
          </p:cNvSpPr>
          <p:nvPr>
            <p:ph idx="1"/>
          </p:nvPr>
        </p:nvSpPr>
        <p:spPr/>
        <p:txBody>
          <a:bodyPr/>
          <a:lstStyle/>
          <a:p>
            <a:r>
              <a:rPr lang="cs-CZ" i="1" dirty="0" smtClean="0"/>
              <a:t>Zjisti podrobně,  jak se staví český právní systém k incestním sňatkům. </a:t>
            </a:r>
            <a:endParaRPr lang="cs-CZ" i="1" dirty="0"/>
          </a:p>
        </p:txBody>
      </p:sp>
    </p:spTree>
    <p:extLst>
      <p:ext uri="{BB962C8B-B14F-4D97-AF65-F5344CB8AC3E}">
        <p14:creationId xmlns:p14="http://schemas.microsoft.com/office/powerpoint/2010/main" xmlns="" val="99931383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Použitá literatura</a:t>
            </a:r>
            <a:endParaRPr lang="cs-CZ" dirty="0"/>
          </a:p>
        </p:txBody>
      </p:sp>
      <p:sp>
        <p:nvSpPr>
          <p:cNvPr id="3" name="Zástupný symbol pro obsah 2"/>
          <p:cNvSpPr>
            <a:spLocks noGrp="1"/>
          </p:cNvSpPr>
          <p:nvPr>
            <p:ph idx="1"/>
          </p:nvPr>
        </p:nvSpPr>
        <p:spPr/>
        <p:txBody>
          <a:bodyPr/>
          <a:lstStyle/>
          <a:p>
            <a:r>
              <a:rPr lang="cs-CZ" dirty="0" smtClean="0"/>
              <a:t>Studijní materiál pro biologickou olympiádu 2010/2011</a:t>
            </a:r>
          </a:p>
          <a:p>
            <a:r>
              <a:rPr lang="cs-CZ" dirty="0" err="1" smtClean="0"/>
              <a:t>Flégr</a:t>
            </a:r>
            <a:r>
              <a:rPr lang="cs-CZ" dirty="0" smtClean="0"/>
              <a:t>, J.: Evoluční biologie</a:t>
            </a:r>
            <a:endParaRPr lang="cs-CZ" dirty="0"/>
          </a:p>
        </p:txBody>
      </p:sp>
    </p:spTree>
    <p:extLst>
      <p:ext uri="{BB962C8B-B14F-4D97-AF65-F5344CB8AC3E}">
        <p14:creationId xmlns:p14="http://schemas.microsoft.com/office/powerpoint/2010/main" xmlns="" val="221649685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dministrativní">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75</TotalTime>
  <Words>826</Words>
  <Application>Microsoft Office PowerPoint</Application>
  <PresentationFormat>Předvádění na obrazovce (4:3)</PresentationFormat>
  <Paragraphs>69</Paragraphs>
  <Slides>14</Slides>
  <Notes>1</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Austin</vt:lpstr>
      <vt:lpstr>Snímek 1</vt:lpstr>
      <vt:lpstr>Genetické jevy v malých populacích</vt:lpstr>
      <vt:lpstr>Genetické jevy v malých populacích</vt:lpstr>
      <vt:lpstr>Genetický drift</vt:lpstr>
      <vt:lpstr>Genetický drift</vt:lpstr>
      <vt:lpstr>Příklad</vt:lpstr>
      <vt:lpstr>Efekt hrdla lahve (bottle-neck-effect)</vt:lpstr>
      <vt:lpstr>Gepardi po hrdlu lahve</vt:lpstr>
      <vt:lpstr>Efekt hrdla lahve (bottle-neck-effect)</vt:lpstr>
      <vt:lpstr>Efekt zakladatele</vt:lpstr>
      <vt:lpstr>Pokles heterozygotnosti</vt:lpstr>
      <vt:lpstr>Pokles heterozygotnosti</vt:lpstr>
      <vt:lpstr>Incest</vt:lpstr>
      <vt:lpstr>Použitá literatura</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Genetické jevy v malých populacích</dc:title>
  <dc:creator>VPCEC3M1</dc:creator>
  <cp:lastModifiedBy>Gymnázium a SOŠ</cp:lastModifiedBy>
  <cp:revision>10</cp:revision>
  <dcterms:created xsi:type="dcterms:W3CDTF">2011-02-14T17:01:32Z</dcterms:created>
  <dcterms:modified xsi:type="dcterms:W3CDTF">2013-09-24T11:36:42Z</dcterms:modified>
</cp:coreProperties>
</file>