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68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7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80" y="-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C9FA4E0-0CBC-47FA-AD20-DB421B87E2E4}" type="datetimeFigureOut">
              <a:rPr lang="cs-CZ" smtClean="0"/>
              <a:t>24.9.2013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EA57D5-2826-4022-99E4-403E4EB12B33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717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885B2EF-903C-42C3-93CC-DCEB06E9781A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95EC1D4A-A796-47C3-A63E-CE236FB377E2}" type="datetimeFigureOut">
              <a:rPr lang="cs-CZ" smtClean="0"/>
              <a:pPr/>
              <a:t>24.9.2013</a:t>
            </a:fld>
            <a:endParaRPr lang="cs-CZ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24.9.2013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24.9.2013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24.9.2013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24.9.2013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24.9.2013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24.9.2013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24.9.2013</a:t>
            </a:fld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24.9.2013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24.9.2013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24.9.2013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95EC1D4A-A796-47C3-A63E-CE236FB377E2}" type="datetimeFigureOut">
              <a:rPr lang="cs-CZ" smtClean="0"/>
              <a:pPr/>
              <a:t>24.9.2013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11300"/>
          </a:xfrm>
          <a:ln>
            <a:solidFill>
              <a:schemeClr val="bg1"/>
            </a:solidFill>
          </a:ln>
        </p:spPr>
        <p:txBody>
          <a:bodyPr/>
          <a:lstStyle/>
          <a:p>
            <a:pPr eaLnBrk="1" hangingPunct="1"/>
            <a:endParaRPr lang="cs-CZ" smtClean="0"/>
          </a:p>
        </p:txBody>
      </p:sp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-243408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10" name="Tabulka 9"/>
          <p:cNvGraphicFramePr>
            <a:graphicFrameLocks noGrp="1"/>
          </p:cNvGraphicFramePr>
          <p:nvPr/>
        </p:nvGraphicFramePr>
        <p:xfrm>
          <a:off x="1259632" y="1052736"/>
          <a:ext cx="6697662" cy="5099555"/>
        </p:xfrm>
        <a:graphic>
          <a:graphicData uri="http://schemas.openxmlformats.org/drawingml/2006/table">
            <a:tbl>
              <a:tblPr/>
              <a:tblGrid>
                <a:gridCol w="2462212"/>
                <a:gridCol w="4235450"/>
              </a:tblGrid>
              <a:tr h="7158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Název školy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Gymnázium, střední odborná škola, střední odborné učiliště a vyšší odborná škola, Hořice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748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kern="120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CZ.1.07/1.5.00/34.0873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48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Název materiálu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200" dirty="0" smtClean="0"/>
                        <a:t>Monohybridní křížení – řešení příkladů(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VY_32_INOVACE_05.02.02)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748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RNDr. Helena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Trkalová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304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Tematická oblast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Genetika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31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Ročník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Čtvrtý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619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Datum tvorby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Červenec 2013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149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100" kern="120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Arial" pitchFamily="34" charset="0"/>
                        </a:rPr>
                        <a:t>Prezentace je určena pro výuku genetiky v hodinách biologie</a:t>
                      </a:r>
                      <a:r>
                        <a:rPr lang="cs-CZ" sz="11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Arial" pitchFamily="34" charset="0"/>
                        </a:rPr>
                        <a:t> a biologického semináře ve vyšších ročnících </a:t>
                      </a:r>
                      <a:r>
                        <a:rPr lang="cs-CZ" sz="11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Arial" pitchFamily="34" charset="0"/>
                        </a:rPr>
                        <a:t>gymnázia. Řeší různé typy příkladů z alelové analýzy.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394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Metodický pokyn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Příklady využívají alelovou analýzu u monohybridního křížení s úplnou dominancí. Některé příklady jsou plně řešené, u jiných je řešení pouze naznačeno. Časová dotace 20 minut.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Monohybridní křížení – řešení příkladů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Alelová analýza, genotyp, fenotyp, gen, alela, homozygot, heterozygot, dominance, recesivita, rodičovské generace, hybridi, Mendelův čtverec , štěpné poměry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4209443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Monohybridní křížení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Sledujeme pouze 1 pár alel</a:t>
            </a:r>
          </a:p>
          <a:p>
            <a:r>
              <a:rPr lang="cs-CZ" dirty="0" smtClean="0"/>
              <a:t>Dominantní alely se značí velkými písmeny</a:t>
            </a:r>
          </a:p>
          <a:p>
            <a:r>
              <a:rPr lang="cs-CZ" dirty="0" smtClean="0"/>
              <a:t>Recesivní alely malými písmeny</a:t>
            </a:r>
          </a:p>
          <a:p>
            <a:r>
              <a:rPr lang="cs-CZ" dirty="0" smtClean="0"/>
              <a:t>Za symboly se obvykle volí prvé písmeno anglicky pojmenovaného znaku řízeného dominantní alelou, recesivní alela se značí stejným písmenem, ale malým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166204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Označení generací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 – rodičovská = parentální generace</a:t>
            </a:r>
          </a:p>
          <a:p>
            <a:r>
              <a:rPr lang="cs-CZ" dirty="0" smtClean="0"/>
              <a:t>F</a:t>
            </a:r>
            <a:r>
              <a:rPr lang="cs-CZ" baseline="-25000" dirty="0" smtClean="0"/>
              <a:t>1</a:t>
            </a:r>
            <a:r>
              <a:rPr lang="cs-CZ" dirty="0" smtClean="0"/>
              <a:t> – 1. filiální generace (z lat. </a:t>
            </a:r>
            <a:r>
              <a:rPr lang="cs-CZ" dirty="0" err="1" smtClean="0"/>
              <a:t>filia</a:t>
            </a:r>
            <a:r>
              <a:rPr lang="cs-CZ" dirty="0" smtClean="0"/>
              <a:t>=dcera)</a:t>
            </a:r>
          </a:p>
          <a:p>
            <a:r>
              <a:rPr lang="cs-CZ" dirty="0" smtClean="0"/>
              <a:t>Obdobně F</a:t>
            </a:r>
            <a:r>
              <a:rPr lang="cs-CZ" baseline="-25000" dirty="0" smtClean="0"/>
              <a:t>2</a:t>
            </a:r>
            <a:r>
              <a:rPr lang="cs-CZ" dirty="0" smtClean="0"/>
              <a:t> ,F</a:t>
            </a:r>
            <a:r>
              <a:rPr lang="cs-CZ" baseline="-25000" dirty="0" smtClean="0"/>
              <a:t>3</a:t>
            </a:r>
            <a:r>
              <a:rPr lang="cs-CZ" dirty="0" smtClean="0"/>
              <a:t>, …..</a:t>
            </a:r>
          </a:p>
          <a:p>
            <a:r>
              <a:rPr lang="cs-CZ" dirty="0" smtClean="0"/>
              <a:t>B – zpětná křížení (z angl. </a:t>
            </a:r>
            <a:r>
              <a:rPr lang="cs-CZ" dirty="0" err="1"/>
              <a:t>b</a:t>
            </a:r>
            <a:r>
              <a:rPr lang="cs-CZ" dirty="0" err="1" smtClean="0"/>
              <a:t>ack</a:t>
            </a:r>
            <a:r>
              <a:rPr lang="cs-CZ" dirty="0" smtClean="0"/>
              <a:t>), P  x F</a:t>
            </a:r>
            <a:r>
              <a:rPr lang="cs-CZ" baseline="-25000" dirty="0" smtClean="0"/>
              <a:t>1</a:t>
            </a:r>
          </a:p>
          <a:p>
            <a:endParaRPr lang="cs-CZ" baseline="-25000" dirty="0"/>
          </a:p>
          <a:p>
            <a:endParaRPr lang="cs-CZ" baseline="-25000" dirty="0" smtClean="0"/>
          </a:p>
          <a:p>
            <a:pPr marL="68580" indent="0">
              <a:buNone/>
            </a:pPr>
            <a:endParaRPr lang="cs-CZ" baseline="-25000" dirty="0" smtClean="0"/>
          </a:p>
          <a:p>
            <a:r>
              <a:rPr lang="cs-CZ" baseline="-25000" dirty="0"/>
              <a:t> </a:t>
            </a:r>
            <a:r>
              <a:rPr lang="cs-CZ" dirty="0" smtClean="0"/>
              <a:t>symbol  x  značí křížení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8173779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9592" y="404664"/>
            <a:ext cx="7024744" cy="1143000"/>
          </a:xfrm>
        </p:spPr>
        <p:txBody>
          <a:bodyPr>
            <a:normAutofit/>
          </a:bodyPr>
          <a:lstStyle/>
          <a:p>
            <a:r>
              <a:rPr lang="cs-CZ" sz="3200" dirty="0" smtClean="0"/>
              <a:t>Příklad 1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492" y="1628800"/>
            <a:ext cx="6777317" cy="4752528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Dužina rajčat je buď červená nebo žlutá</a:t>
            </a:r>
          </a:p>
          <a:p>
            <a:r>
              <a:rPr lang="cs-CZ" dirty="0" smtClean="0"/>
              <a:t>Homozygotní červenoplodé rajče dá po zkřížení se žlutoplodým rajčetem jednotné červenoplodé potomstvo. Pokud budeme tato rajčata dále sprašovat mezi sebou, v jejich potomstvu se objeví plody s červenou i žlutou dužninou v určitém poměru. </a:t>
            </a:r>
          </a:p>
          <a:p>
            <a:r>
              <a:rPr lang="cs-CZ" dirty="0" smtClean="0"/>
              <a:t>Odvoďte genotypy jednotlivých rostlin, zapište je</a:t>
            </a:r>
          </a:p>
          <a:p>
            <a:r>
              <a:rPr lang="cs-CZ" dirty="0" smtClean="0"/>
              <a:t>V jakém poměru budou </a:t>
            </a:r>
            <a:r>
              <a:rPr lang="cs-CZ" dirty="0" err="1" smtClean="0"/>
              <a:t>vyštěpovat</a:t>
            </a:r>
            <a:r>
              <a:rPr lang="cs-CZ" dirty="0" smtClean="0"/>
              <a:t> červená a žlutá rajčata ve druhé filiální generaci?</a:t>
            </a:r>
          </a:p>
          <a:p>
            <a:r>
              <a:rPr lang="cs-CZ" dirty="0" smtClean="0"/>
              <a:t>Jaké potomstvo dostaneme, pokud budeme křížit hybridy z první filiální generace se žlutými, tedy recesivními rodiči?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8978014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673144"/>
          </a:xfrm>
        </p:spPr>
        <p:txBody>
          <a:bodyPr>
            <a:normAutofit/>
          </a:bodyPr>
          <a:lstStyle/>
          <a:p>
            <a:r>
              <a:rPr lang="cs-CZ" sz="2800" dirty="0" smtClean="0"/>
              <a:t>Řešení příkladu 1: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492" y="1772816"/>
            <a:ext cx="6777317" cy="4392488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Genotyp homozygotně dominantního rajčete označíme </a:t>
            </a:r>
            <a:r>
              <a:rPr lang="cs-CZ" b="1" dirty="0" smtClean="0"/>
              <a:t>RR</a:t>
            </a:r>
            <a:r>
              <a:rPr lang="cs-CZ" dirty="0" smtClean="0"/>
              <a:t> (červený = </a:t>
            </a:r>
            <a:r>
              <a:rPr lang="cs-CZ" dirty="0" err="1" smtClean="0"/>
              <a:t>red</a:t>
            </a:r>
            <a:r>
              <a:rPr lang="cs-CZ" dirty="0" smtClean="0"/>
              <a:t>)</a:t>
            </a:r>
          </a:p>
          <a:p>
            <a:r>
              <a:rPr lang="cs-CZ" dirty="0" smtClean="0"/>
              <a:t>Genotyp žlutého rajčete je </a:t>
            </a:r>
            <a:r>
              <a:rPr lang="cs-CZ" b="1" dirty="0" err="1" smtClean="0"/>
              <a:t>rr</a:t>
            </a:r>
            <a:r>
              <a:rPr lang="cs-CZ" b="1" dirty="0" smtClean="0"/>
              <a:t>, </a:t>
            </a:r>
            <a:r>
              <a:rPr lang="cs-CZ" dirty="0" smtClean="0"/>
              <a:t>jedná se o homozygoty recesivní</a:t>
            </a:r>
          </a:p>
          <a:p>
            <a:r>
              <a:rPr lang="cs-CZ" dirty="0"/>
              <a:t>Po jejich zkřížení dostáváme červená rajčata, jedná se o </a:t>
            </a:r>
            <a:r>
              <a:rPr lang="cs-CZ" dirty="0" smtClean="0"/>
              <a:t>heterozygoty</a:t>
            </a:r>
          </a:p>
          <a:p>
            <a:r>
              <a:rPr lang="cs-CZ" b="1" dirty="0" smtClean="0"/>
              <a:t>RR  x  </a:t>
            </a:r>
            <a:r>
              <a:rPr lang="cs-CZ" b="1" dirty="0" err="1" smtClean="0"/>
              <a:t>rr</a:t>
            </a:r>
            <a:r>
              <a:rPr lang="cs-CZ" b="1" dirty="0" smtClean="0"/>
              <a:t>         </a:t>
            </a:r>
            <a:r>
              <a:rPr lang="cs-CZ" b="1" dirty="0" err="1" smtClean="0"/>
              <a:t>Rr</a:t>
            </a:r>
            <a:endParaRPr lang="cs-CZ" b="1" dirty="0" smtClean="0"/>
          </a:p>
          <a:p>
            <a:r>
              <a:rPr lang="cs-CZ" dirty="0" smtClean="0"/>
              <a:t>Při splynutí jednotlivých  gamet došlo ke spojení obou alel, R + r</a:t>
            </a:r>
          </a:p>
          <a:p>
            <a:r>
              <a:rPr lang="cs-CZ" dirty="0" smtClean="0"/>
              <a:t>Heterozygot má sestavu alel </a:t>
            </a:r>
            <a:r>
              <a:rPr lang="cs-CZ" b="1" dirty="0" err="1" smtClean="0"/>
              <a:t>Rr</a:t>
            </a:r>
            <a:r>
              <a:rPr lang="cs-CZ" b="1" dirty="0" smtClean="0"/>
              <a:t>,</a:t>
            </a:r>
          </a:p>
          <a:p>
            <a:r>
              <a:rPr lang="cs-CZ" b="1" dirty="0" smtClean="0"/>
              <a:t>Potomstvo v první filiální generaci je jednotné, uniformní  </a:t>
            </a:r>
          </a:p>
          <a:p>
            <a:endParaRPr lang="cs-CZ" dirty="0"/>
          </a:p>
        </p:txBody>
      </p:sp>
      <p:sp>
        <p:nvSpPr>
          <p:cNvPr id="4" name="Šipka doprava 3"/>
          <p:cNvSpPr/>
          <p:nvPr/>
        </p:nvSpPr>
        <p:spPr>
          <a:xfrm>
            <a:off x="2483768" y="3960642"/>
            <a:ext cx="576064" cy="72008"/>
          </a:xfrm>
          <a:prstGeom prst="right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918843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116632"/>
            <a:ext cx="7024744" cy="1143000"/>
          </a:xfrm>
        </p:spPr>
        <p:txBody>
          <a:bodyPr>
            <a:normAutofit/>
          </a:bodyPr>
          <a:lstStyle/>
          <a:p>
            <a:r>
              <a:rPr lang="cs-CZ" sz="2800" dirty="0"/>
              <a:t>Řešení příkladu 1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492" y="1268761"/>
            <a:ext cx="6777317" cy="2664295"/>
          </a:xfrm>
        </p:spPr>
        <p:txBody>
          <a:bodyPr>
            <a:normAutofit/>
          </a:bodyPr>
          <a:lstStyle/>
          <a:p>
            <a:r>
              <a:rPr lang="cs-CZ" sz="2000" dirty="0" smtClean="0"/>
              <a:t>Zkřížením jedinců z první filiální generace dostáváme druhou filiální generaci</a:t>
            </a:r>
          </a:p>
          <a:p>
            <a:r>
              <a:rPr lang="cs-CZ" sz="2000" dirty="0" smtClean="0"/>
              <a:t>Ve druhé filiální generaci dochází k </a:t>
            </a:r>
            <a:r>
              <a:rPr lang="cs-CZ" sz="2000" dirty="0" err="1" smtClean="0"/>
              <a:t>vyštěpování</a:t>
            </a:r>
            <a:r>
              <a:rPr lang="cs-CZ" sz="2000" dirty="0" smtClean="0"/>
              <a:t>, objevují se fenotypy obou původních rodičů, tj. v našem případě červená i žlutá rajčata</a:t>
            </a:r>
          </a:p>
          <a:p>
            <a:r>
              <a:rPr lang="cs-CZ" sz="2000" dirty="0" smtClean="0"/>
              <a:t>Heterozygot produkuje dva typy </a:t>
            </a:r>
            <a:r>
              <a:rPr lang="cs-CZ" sz="2000" smtClean="0"/>
              <a:t>gamet R/r</a:t>
            </a:r>
            <a:endParaRPr lang="cs-CZ" sz="2000" dirty="0" smtClean="0"/>
          </a:p>
          <a:p>
            <a:r>
              <a:rPr lang="cs-CZ" sz="2000" dirty="0" smtClean="0"/>
              <a:t>Vytvoříme příslušný Mendelův čtverec</a:t>
            </a:r>
          </a:p>
          <a:p>
            <a:endParaRPr lang="cs-CZ" sz="2000" dirty="0"/>
          </a:p>
          <a:p>
            <a:endParaRPr lang="cs-CZ" sz="2000" dirty="0" smtClean="0"/>
          </a:p>
          <a:p>
            <a:endParaRPr lang="cs-CZ" sz="2000" dirty="0"/>
          </a:p>
          <a:p>
            <a:endParaRPr lang="cs-CZ" sz="2000" dirty="0" smtClean="0"/>
          </a:p>
          <a:p>
            <a:endParaRPr lang="cs-CZ" sz="2000" dirty="0"/>
          </a:p>
          <a:p>
            <a:pPr marL="68580" indent="0">
              <a:buNone/>
            </a:pPr>
            <a:endParaRPr lang="cs-CZ" sz="2000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96793840"/>
              </p:ext>
            </p:extLst>
          </p:nvPr>
        </p:nvGraphicFramePr>
        <p:xfrm>
          <a:off x="1475656" y="3717032"/>
          <a:ext cx="4536504" cy="1493520"/>
        </p:xfrm>
        <a:graphic>
          <a:graphicData uri="http://schemas.openxmlformats.org/drawingml/2006/table">
            <a:tbl>
              <a:tblPr firstRow="1" firstCol="1" bandRow="1">
                <a:tableStyleId>{21E4AEA4-8DFA-4A89-87EB-49C32662AFE0}</a:tableStyleId>
              </a:tblPr>
              <a:tblGrid>
                <a:gridCol w="1512168"/>
                <a:gridCol w="1512168"/>
                <a:gridCol w="1512168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gamety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solidFill>
                            <a:srgbClr val="C00000"/>
                          </a:solidFill>
                        </a:rPr>
                        <a:t>R</a:t>
                      </a:r>
                      <a:endParaRPr lang="cs-CZ" sz="20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C000"/>
                          </a:solidFill>
                        </a:rPr>
                        <a:t>r</a:t>
                      </a:r>
                      <a:endParaRPr lang="cs-CZ" dirty="0">
                        <a:solidFill>
                          <a:srgbClr val="FFC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rgbClr val="C00000"/>
                          </a:solidFill>
                        </a:rPr>
                        <a:t>R</a:t>
                      </a:r>
                      <a:endParaRPr lang="cs-CZ" sz="20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solidFill>
                            <a:srgbClr val="C00000"/>
                          </a:solidFill>
                        </a:rPr>
                        <a:t>RR</a:t>
                      </a:r>
                      <a:endParaRPr lang="cs-CZ" sz="20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err="1" smtClean="0">
                          <a:solidFill>
                            <a:srgbClr val="C00000"/>
                          </a:solidFill>
                        </a:rPr>
                        <a:t>R</a:t>
                      </a:r>
                      <a:r>
                        <a:rPr lang="cs-CZ" sz="2000" b="1" dirty="0" err="1" smtClean="0">
                          <a:solidFill>
                            <a:srgbClr val="FFC000"/>
                          </a:solidFill>
                        </a:rPr>
                        <a:t>r</a:t>
                      </a:r>
                      <a:endParaRPr lang="cs-CZ" sz="2000" b="1" dirty="0" smtClean="0">
                        <a:solidFill>
                          <a:srgbClr val="FFC000"/>
                        </a:solidFill>
                      </a:endParaRPr>
                    </a:p>
                    <a:p>
                      <a:endParaRPr lang="cs-CZ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rgbClr val="FFC000"/>
                          </a:solidFill>
                        </a:rPr>
                        <a:t>r</a:t>
                      </a:r>
                      <a:endParaRPr lang="cs-CZ" sz="2000" dirty="0">
                        <a:solidFill>
                          <a:srgbClr val="FFC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1" dirty="0" err="1" smtClean="0">
                          <a:solidFill>
                            <a:srgbClr val="C00000"/>
                          </a:solidFill>
                        </a:rPr>
                        <a:t>R</a:t>
                      </a:r>
                      <a:r>
                        <a:rPr lang="cs-CZ" sz="2000" b="1" dirty="0" err="1" smtClean="0">
                          <a:solidFill>
                            <a:srgbClr val="FFC000"/>
                          </a:solidFill>
                        </a:rPr>
                        <a:t>r</a:t>
                      </a:r>
                      <a:endParaRPr lang="cs-CZ" sz="2000" b="1" dirty="0">
                        <a:solidFill>
                          <a:srgbClr val="FFC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1" dirty="0" err="1" smtClean="0">
                          <a:solidFill>
                            <a:srgbClr val="FFC000"/>
                          </a:solidFill>
                        </a:rPr>
                        <a:t>rr</a:t>
                      </a:r>
                      <a:endParaRPr lang="cs-CZ" sz="2000" b="1" dirty="0">
                        <a:solidFill>
                          <a:srgbClr val="FFC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Zaoblený obdélník 4"/>
          <p:cNvSpPr/>
          <p:nvPr/>
        </p:nvSpPr>
        <p:spPr>
          <a:xfrm>
            <a:off x="971600" y="5301208"/>
            <a:ext cx="7517432" cy="1008112"/>
          </a:xfrm>
          <a:prstGeom prst="round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Dostáváme 3 různé genotypy (RR, </a:t>
            </a:r>
            <a:r>
              <a:rPr lang="cs-CZ" dirty="0" err="1" smtClean="0">
                <a:solidFill>
                  <a:schemeClr val="bg2">
                    <a:lumMod val="25000"/>
                  </a:schemeClr>
                </a:solidFill>
              </a:rPr>
              <a:t>Rr</a:t>
            </a:r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, </a:t>
            </a:r>
            <a:r>
              <a:rPr lang="cs-CZ" dirty="0" err="1" smtClean="0">
                <a:solidFill>
                  <a:schemeClr val="bg2">
                    <a:lumMod val="25000"/>
                  </a:schemeClr>
                </a:solidFill>
              </a:rPr>
              <a:t>rr</a:t>
            </a:r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), genotypický štěpný poměr je 1:2:1 , protože RR a </a:t>
            </a:r>
            <a:r>
              <a:rPr lang="cs-CZ" dirty="0" err="1" smtClean="0">
                <a:solidFill>
                  <a:schemeClr val="bg2">
                    <a:lumMod val="25000"/>
                  </a:schemeClr>
                </a:solidFill>
              </a:rPr>
              <a:t>Rr</a:t>
            </a:r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 mají stejný fenotyp, fenotypický štěpný poměr je 3:1, tj. 3 červenoplodá rajčata na 1 žlutoplodé</a:t>
            </a:r>
            <a:r>
              <a:rPr lang="cs-CZ" dirty="0" smtClean="0"/>
              <a:t> 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27892936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836712"/>
            <a:ext cx="7024744" cy="601136"/>
          </a:xfrm>
        </p:spPr>
        <p:txBody>
          <a:bodyPr>
            <a:normAutofit/>
          </a:bodyPr>
          <a:lstStyle/>
          <a:p>
            <a:r>
              <a:rPr lang="cs-CZ" sz="2800" dirty="0" smtClean="0"/>
              <a:t>Zpětné křížení, B - generace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492" y="1556793"/>
            <a:ext cx="6777317" cy="2304256"/>
          </a:xfrm>
        </p:spPr>
        <p:txBody>
          <a:bodyPr/>
          <a:lstStyle/>
          <a:p>
            <a:r>
              <a:rPr lang="cs-CZ" dirty="0" smtClean="0"/>
              <a:t>Hybridní rajče i žlutoplodé rajče zapíšeme pomocí genotypu a zjistíme, jaké gamety mohou produkovat</a:t>
            </a:r>
          </a:p>
          <a:p>
            <a:r>
              <a:rPr lang="cs-CZ" dirty="0" err="1" smtClean="0"/>
              <a:t>Rr</a:t>
            </a:r>
            <a:r>
              <a:rPr lang="cs-CZ" dirty="0" smtClean="0"/>
              <a:t>  x  </a:t>
            </a:r>
            <a:r>
              <a:rPr lang="cs-CZ" dirty="0" err="1" smtClean="0"/>
              <a:t>rr</a:t>
            </a:r>
            <a:r>
              <a:rPr lang="cs-CZ" dirty="0" smtClean="0"/>
              <a:t>, gamety R/r a r</a:t>
            </a:r>
          </a:p>
          <a:p>
            <a:r>
              <a:rPr lang="cs-CZ" dirty="0" smtClean="0"/>
              <a:t>Připravíme si Mendelův čtverec</a:t>
            </a: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47203308"/>
              </p:ext>
            </p:extLst>
          </p:nvPr>
        </p:nvGraphicFramePr>
        <p:xfrm>
          <a:off x="1259632" y="3789040"/>
          <a:ext cx="4536504" cy="1706880"/>
        </p:xfrm>
        <a:graphic>
          <a:graphicData uri="http://schemas.openxmlformats.org/drawingml/2006/table">
            <a:tbl>
              <a:tblPr firstRow="1" firstCol="1">
                <a:tableStyleId>{21E4AEA4-8DFA-4A89-87EB-49C32662AFE0}</a:tableStyleId>
              </a:tblPr>
              <a:tblGrid>
                <a:gridCol w="1512168"/>
                <a:gridCol w="1008112"/>
                <a:gridCol w="2016224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gamety</a:t>
                      </a:r>
                      <a:endParaRPr lang="cs-CZ" dirty="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rgbClr val="C00000"/>
                          </a:solidFill>
                        </a:rPr>
                        <a:t>R</a:t>
                      </a:r>
                      <a:endParaRPr lang="cs-CZ" sz="2000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rgbClr val="FFC000"/>
                          </a:solidFill>
                        </a:rPr>
                        <a:t>r</a:t>
                      </a:r>
                      <a:endParaRPr lang="cs-CZ" sz="2000" dirty="0">
                        <a:solidFill>
                          <a:srgbClr val="FFC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7856"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rgbClr val="FFC000"/>
                          </a:solidFill>
                        </a:rPr>
                        <a:t>r</a:t>
                      </a:r>
                      <a:endParaRPr lang="cs-CZ" sz="2000" b="0" dirty="0">
                        <a:solidFill>
                          <a:srgbClr val="FFC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err="1" smtClean="0">
                          <a:solidFill>
                            <a:srgbClr val="C00000"/>
                          </a:solidFill>
                        </a:rPr>
                        <a:t>R</a:t>
                      </a:r>
                      <a:r>
                        <a:rPr lang="cs-CZ" sz="2000" b="1" dirty="0" err="1" smtClean="0">
                          <a:solidFill>
                            <a:srgbClr val="FFC000"/>
                          </a:solidFill>
                        </a:rPr>
                        <a:t>r</a:t>
                      </a:r>
                      <a:endParaRPr lang="cs-CZ" sz="2000" b="1" dirty="0" smtClean="0">
                        <a:solidFill>
                          <a:srgbClr val="FFC000"/>
                        </a:solidFill>
                      </a:endParaRPr>
                    </a:p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err="1" smtClean="0">
                          <a:solidFill>
                            <a:srgbClr val="FFC000"/>
                          </a:solidFill>
                        </a:rPr>
                        <a:t>rr</a:t>
                      </a:r>
                      <a:endParaRPr lang="cs-CZ" sz="2000" b="1" dirty="0">
                        <a:solidFill>
                          <a:srgbClr val="FFC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rgbClr val="FFC000"/>
                          </a:solidFill>
                        </a:rPr>
                        <a:t>r</a:t>
                      </a:r>
                      <a:endParaRPr lang="cs-CZ" sz="1800" b="1" dirty="0">
                        <a:solidFill>
                          <a:srgbClr val="FFC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1" dirty="0" err="1" smtClean="0">
                          <a:solidFill>
                            <a:srgbClr val="C00000"/>
                          </a:solidFill>
                        </a:rPr>
                        <a:t>R</a:t>
                      </a:r>
                      <a:r>
                        <a:rPr lang="cs-CZ" sz="1800" b="1" dirty="0" err="1" smtClean="0">
                          <a:solidFill>
                            <a:srgbClr val="FFC000"/>
                          </a:solidFill>
                        </a:rPr>
                        <a:t>r</a:t>
                      </a:r>
                      <a:endParaRPr lang="cs-CZ" sz="18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err="1" smtClean="0">
                          <a:solidFill>
                            <a:srgbClr val="FFC000"/>
                          </a:solidFill>
                        </a:rPr>
                        <a:t>rr</a:t>
                      </a:r>
                      <a:endParaRPr lang="cs-CZ" sz="1800" b="1" dirty="0" smtClean="0">
                        <a:solidFill>
                          <a:srgbClr val="FFC000"/>
                        </a:solidFill>
                      </a:endParaRPr>
                    </a:p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Zaoblený obdélník 4"/>
          <p:cNvSpPr/>
          <p:nvPr/>
        </p:nvSpPr>
        <p:spPr>
          <a:xfrm>
            <a:off x="1331640" y="5805264"/>
            <a:ext cx="7056784" cy="504056"/>
          </a:xfrm>
          <a:prstGeom prst="round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Genotypický i fenotypický štěpný poměr je 1 : 1</a:t>
            </a:r>
            <a:endParaRPr lang="cs-CZ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801010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476672"/>
            <a:ext cx="7024744" cy="1143000"/>
          </a:xfrm>
        </p:spPr>
        <p:txBody>
          <a:bodyPr>
            <a:normAutofit/>
          </a:bodyPr>
          <a:lstStyle/>
          <a:p>
            <a:r>
              <a:rPr lang="cs-CZ" sz="2800" dirty="0" smtClean="0"/>
              <a:t>Příklad 2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71600" y="1700808"/>
            <a:ext cx="6777317" cy="4464496"/>
          </a:xfrm>
        </p:spPr>
        <p:txBody>
          <a:bodyPr>
            <a:normAutofit/>
          </a:bodyPr>
          <a:lstStyle/>
          <a:p>
            <a:r>
              <a:rPr lang="cs-CZ" dirty="0" smtClean="0"/>
              <a:t> </a:t>
            </a:r>
            <a:r>
              <a:rPr lang="cs-CZ" dirty="0"/>
              <a:t>U skotu je bezrohost dominantní vůči rohatosti. </a:t>
            </a:r>
            <a:endParaRPr lang="cs-CZ" dirty="0" smtClean="0"/>
          </a:p>
          <a:p>
            <a:r>
              <a:rPr lang="cs-CZ" dirty="0" smtClean="0"/>
              <a:t>Jaké </a:t>
            </a:r>
            <a:r>
              <a:rPr lang="cs-CZ" dirty="0"/>
              <a:t>potomstvo můžeme očekávat ze zkřížení bezrohého býka s rohatými kravami, když víme, že jedna z nich již dříve při zkřížení s týmž býkem porodila rohaté tele</a:t>
            </a:r>
            <a:r>
              <a:rPr lang="cs-CZ" dirty="0" smtClean="0"/>
              <a:t>?</a:t>
            </a:r>
          </a:p>
          <a:p>
            <a:r>
              <a:rPr lang="cs-CZ" i="1" dirty="0" smtClean="0"/>
              <a:t>( označte si libovolně dominantní a recesivní alely, jaký genotyp má asi býk, jaký krávy) </a:t>
            </a:r>
            <a:endParaRPr lang="cs-CZ" i="1" dirty="0"/>
          </a:p>
          <a:p>
            <a:endParaRPr lang="cs-CZ" i="1" dirty="0"/>
          </a:p>
        </p:txBody>
      </p:sp>
    </p:spTree>
    <p:extLst>
      <p:ext uri="{BB962C8B-B14F-4D97-AF65-F5344CB8AC3E}">
        <p14:creationId xmlns="" xmlns:p14="http://schemas.microsoft.com/office/powerpoint/2010/main" val="32479215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476672"/>
            <a:ext cx="7024744" cy="1143000"/>
          </a:xfrm>
        </p:spPr>
        <p:txBody>
          <a:bodyPr>
            <a:normAutofit/>
          </a:bodyPr>
          <a:lstStyle/>
          <a:p>
            <a:r>
              <a:rPr lang="cs-CZ" sz="2800" dirty="0" smtClean="0"/>
              <a:t>Příklad 3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99592" y="1556792"/>
            <a:ext cx="6777317" cy="4536504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Normální pigmentace kůže je u člověka založena dominantně, albinotismus čili ztráta pigmentace je recesivní</a:t>
            </a:r>
          </a:p>
          <a:p>
            <a:r>
              <a:rPr lang="cs-CZ" dirty="0" smtClean="0"/>
              <a:t>Normálně </a:t>
            </a:r>
            <a:r>
              <a:rPr lang="cs-CZ" dirty="0"/>
              <a:t>pigmentovaný muž se ožení s albinotickou ženou. Jejich první dítě je albinotické. </a:t>
            </a:r>
            <a:endParaRPr lang="cs-CZ" dirty="0" smtClean="0"/>
          </a:p>
          <a:p>
            <a:r>
              <a:rPr lang="cs-CZ" dirty="0" smtClean="0"/>
              <a:t>Jaké </a:t>
            </a:r>
            <a:r>
              <a:rPr lang="cs-CZ" dirty="0"/>
              <a:t>jsou genotypy všech tří osob</a:t>
            </a:r>
            <a:r>
              <a:rPr lang="cs-CZ" dirty="0" smtClean="0"/>
              <a:t>?</a:t>
            </a:r>
          </a:p>
          <a:p>
            <a:r>
              <a:rPr lang="cs-CZ" dirty="0" smtClean="0"/>
              <a:t> </a:t>
            </a:r>
            <a:r>
              <a:rPr lang="cs-CZ" dirty="0"/>
              <a:t>Budou-li mít rodiče více dětí, jaká je pravděpodobnost, že budou albinotické</a:t>
            </a:r>
            <a:r>
              <a:rPr lang="cs-CZ" dirty="0" smtClean="0"/>
              <a:t>?</a:t>
            </a:r>
          </a:p>
          <a:p>
            <a:r>
              <a:rPr lang="cs-CZ" i="1" dirty="0" smtClean="0"/>
              <a:t>(můžeš si udělat Mendelův čtverec, ale nejprve přemýšlej, jaký genotyp musí mít muž, který je sice normálně pigmentovaný, ale narodilo se mu albinotické dítě)</a:t>
            </a:r>
            <a:endParaRPr lang="cs-CZ" i="1" dirty="0"/>
          </a:p>
          <a:p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839567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476672"/>
            <a:ext cx="7024744" cy="1143000"/>
          </a:xfrm>
        </p:spPr>
        <p:txBody>
          <a:bodyPr>
            <a:normAutofit/>
          </a:bodyPr>
          <a:lstStyle/>
          <a:p>
            <a:r>
              <a:rPr lang="cs-CZ" sz="2800" dirty="0"/>
              <a:t>Příklad </a:t>
            </a:r>
            <a:r>
              <a:rPr lang="cs-CZ" sz="2800" dirty="0" smtClean="0"/>
              <a:t>4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492" y="1628800"/>
            <a:ext cx="6777317" cy="4203829"/>
          </a:xfrm>
        </p:spPr>
        <p:txBody>
          <a:bodyPr>
            <a:normAutofit fontScale="92500" lnSpcReduction="10000"/>
          </a:bodyPr>
          <a:lstStyle/>
          <a:p>
            <a:r>
              <a:rPr lang="cs-CZ" dirty="0"/>
              <a:t>Černá barva srsti je u skotu dominantní vůči červené. </a:t>
            </a:r>
            <a:endParaRPr lang="cs-CZ" dirty="0" smtClean="0"/>
          </a:p>
          <a:p>
            <a:r>
              <a:rPr lang="cs-CZ" dirty="0" smtClean="0"/>
              <a:t>Po </a:t>
            </a:r>
            <a:r>
              <a:rPr lang="cs-CZ" dirty="0"/>
              <a:t>zkřížení s jedním a týmž černým býkem porodila červená kráva Jarka černé tele, stejně jako černá kráva Lucka, ale černá kráva Milena tele červené. </a:t>
            </a:r>
            <a:endParaRPr lang="cs-CZ" dirty="0" smtClean="0"/>
          </a:p>
          <a:p>
            <a:r>
              <a:rPr lang="cs-CZ" dirty="0" smtClean="0"/>
              <a:t>Co </a:t>
            </a:r>
            <a:r>
              <a:rPr lang="cs-CZ" dirty="0"/>
              <a:t>se dá říci o genotypech jednotlivých zvířat</a:t>
            </a:r>
            <a:r>
              <a:rPr lang="cs-CZ" dirty="0" smtClean="0"/>
              <a:t>?</a:t>
            </a:r>
          </a:p>
          <a:p>
            <a:r>
              <a:rPr lang="cs-CZ" i="1" dirty="0" smtClean="0"/>
              <a:t>Připrav si tabulku, do které budeš zaznamenávat fenotypy i genotypy jednotlivých krav, jejich telat a samozřejmě i býka. O jeho genotypu přemýšlej přednostně.</a:t>
            </a:r>
            <a:endParaRPr lang="cs-CZ" i="1" dirty="0"/>
          </a:p>
          <a:p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0220414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Použitá literatura: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/>
              <a:t>Nečásek,J</a:t>
            </a:r>
            <a:r>
              <a:rPr lang="cs-CZ" dirty="0"/>
              <a:t>.: Genetika, </a:t>
            </a:r>
            <a:r>
              <a:rPr lang="cs-CZ" dirty="0" err="1"/>
              <a:t>Scientia</a:t>
            </a:r>
            <a:r>
              <a:rPr lang="cs-CZ" dirty="0"/>
              <a:t>, Praha </a:t>
            </a:r>
            <a:r>
              <a:rPr lang="cs-CZ" dirty="0" smtClean="0"/>
              <a:t>1997</a:t>
            </a:r>
          </a:p>
          <a:p>
            <a:r>
              <a:rPr lang="cs-CZ" dirty="0" err="1"/>
              <a:t>Sokolovskaja</a:t>
            </a:r>
            <a:r>
              <a:rPr lang="cs-CZ" dirty="0"/>
              <a:t>, </a:t>
            </a:r>
            <a:r>
              <a:rPr lang="cs-CZ" dirty="0" err="1"/>
              <a:t>B.Ch</a:t>
            </a:r>
            <a:r>
              <a:rPr lang="cs-CZ" dirty="0"/>
              <a:t>., </a:t>
            </a:r>
            <a:r>
              <a:rPr lang="cs-CZ" dirty="0" err="1"/>
              <a:t>Pikálek,P</a:t>
            </a:r>
            <a:r>
              <a:rPr lang="cs-CZ"/>
              <a:t>.: Genetika v příkladech, SPN Praha 1974</a:t>
            </a:r>
          </a:p>
          <a:p>
            <a:endParaRPr lang="cs-CZ" dirty="0"/>
          </a:p>
          <a:p>
            <a:pPr marL="6858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2736177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BlackTie">
      <a:dk1>
        <a:srgbClr val="000000"/>
      </a:dk1>
      <a:lt1>
        <a:srgbClr val="FFFFFF"/>
      </a:lt1>
      <a:dk2>
        <a:srgbClr val="46464A"/>
      </a:dk2>
      <a:lt2>
        <a:srgbClr val="E3DCCF"/>
      </a:lt2>
      <a:accent1>
        <a:srgbClr val="6F6F74"/>
      </a:accent1>
      <a:accent2>
        <a:srgbClr val="A7B789"/>
      </a:accent2>
      <a:accent3>
        <a:srgbClr val="BEAE98"/>
      </a:accent3>
      <a:accent4>
        <a:srgbClr val="92A9B9"/>
      </a:accent4>
      <a:accent5>
        <a:srgbClr val="9C8265"/>
      </a:accent5>
      <a:accent6>
        <a:srgbClr val="8D6974"/>
      </a:accent6>
      <a:hlink>
        <a:srgbClr val="67AABF"/>
      </a:hlink>
      <a:folHlink>
        <a:srgbClr val="B1B5AB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316</TotalTime>
  <Words>601</Words>
  <Application>Microsoft Office PowerPoint</Application>
  <PresentationFormat>Předvádění na obrazovce (4:3)</PresentationFormat>
  <Paragraphs>100</Paragraphs>
  <Slides>12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Austin</vt:lpstr>
      <vt:lpstr>Snímek 1</vt:lpstr>
      <vt:lpstr>Monohybridní křížení – řešení příkladů</vt:lpstr>
      <vt:lpstr>Monohybridní křížení</vt:lpstr>
      <vt:lpstr>Označení generací</vt:lpstr>
      <vt:lpstr>Příklad 1</vt:lpstr>
      <vt:lpstr>Řešení příkladu 1:</vt:lpstr>
      <vt:lpstr>Řešení příkladu 1</vt:lpstr>
      <vt:lpstr>Zpětné křížení, B - generace</vt:lpstr>
      <vt:lpstr>Příklad 2</vt:lpstr>
      <vt:lpstr>Příklad 3</vt:lpstr>
      <vt:lpstr>Příklad 4</vt:lpstr>
      <vt:lpstr>Použitá literatura: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Monohybridní křížení – řešení příkladů</dc:title>
  <dc:creator>VPCEC3M1</dc:creator>
  <cp:lastModifiedBy>Gymnázium a SOŠ</cp:lastModifiedBy>
  <cp:revision>20</cp:revision>
  <dcterms:created xsi:type="dcterms:W3CDTF">2013-05-13T16:14:03Z</dcterms:created>
  <dcterms:modified xsi:type="dcterms:W3CDTF">2013-09-24T12:00:14Z</dcterms:modified>
</cp:coreProperties>
</file>