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15678E1-1B7B-4101-85EE-31A336FE991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952C189-7480-4C9B-8ECA-E891E000F62A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300" b="1" dirty="0" smtClean="0">
                <a:solidFill>
                  <a:schemeClr val="tx1"/>
                </a:solidFill>
              </a:rPr>
              <a:t>NÁZEV </a:t>
            </a:r>
            <a:r>
              <a:rPr lang="cs-CZ" sz="3300" b="1" dirty="0" smtClean="0">
                <a:solidFill>
                  <a:schemeClr val="tx1"/>
                </a:solidFill>
              </a:rPr>
              <a:t>ŠKOLY: </a:t>
            </a:r>
            <a:r>
              <a:rPr lang="cs-CZ" sz="3300" dirty="0" smtClean="0">
                <a:solidFill>
                  <a:schemeClr val="tx1"/>
                </a:solidFill>
              </a:rPr>
              <a:t>ZÁKLADNÍ ŠKOLA  A MATEŘSKÁ ŠKOLA  PRYSK, OKRES ČESKÁ LÍPA, PŘÍSPĚVKOVÁ ORGANIZACE</a:t>
            </a:r>
            <a:br>
              <a:rPr lang="cs-CZ" sz="3300" dirty="0" smtClean="0">
                <a:solidFill>
                  <a:schemeClr val="tx1"/>
                </a:solidFill>
              </a:rPr>
            </a:br>
            <a:r>
              <a:rPr lang="cs-CZ" sz="3300" b="1" dirty="0" smtClean="0">
                <a:solidFill>
                  <a:schemeClr val="tx1"/>
                </a:solidFill>
              </a:rPr>
              <a:t>AUTOR: </a:t>
            </a:r>
            <a:r>
              <a:rPr lang="cs-CZ" sz="3300" dirty="0" smtClean="0">
                <a:solidFill>
                  <a:schemeClr val="tx1"/>
                </a:solidFill>
              </a:rPr>
              <a:t>MGR. JANA VOSTŘELOVÁ</a:t>
            </a:r>
            <a:br>
              <a:rPr lang="cs-CZ" sz="3300" dirty="0" smtClean="0">
                <a:solidFill>
                  <a:schemeClr val="tx1"/>
                </a:solidFill>
              </a:rPr>
            </a:br>
            <a:r>
              <a:rPr lang="cs-CZ" sz="3300" b="1" dirty="0" smtClean="0">
                <a:solidFill>
                  <a:schemeClr val="tx1"/>
                </a:solidFill>
              </a:rPr>
              <a:t>NÁZEV: </a:t>
            </a:r>
            <a:r>
              <a:rPr lang="cs-CZ" sz="3300" dirty="0" smtClean="0">
                <a:solidFill>
                  <a:schemeClr val="tx1"/>
                </a:solidFill>
              </a:rPr>
              <a:t>VY_32_INOVACE_14_ČESKÝ JAZYK_PÍSMENO </a:t>
            </a:r>
            <a:r>
              <a:rPr lang="cs-CZ" sz="3300" b="1" dirty="0" smtClean="0">
                <a:solidFill>
                  <a:schemeClr val="tx1"/>
                </a:solidFill>
              </a:rPr>
              <a:t>H</a:t>
            </a:r>
            <a:r>
              <a:rPr lang="cs-CZ" sz="33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3300" b="1" dirty="0" smtClean="0">
                <a:solidFill>
                  <a:schemeClr val="tx1"/>
                </a:solidFill>
              </a:rPr>
              <a:t>ČÍSLO </a:t>
            </a:r>
            <a:r>
              <a:rPr lang="cs-CZ" sz="3300" b="1" dirty="0" smtClean="0">
                <a:solidFill>
                  <a:schemeClr val="tx1"/>
                </a:solidFill>
              </a:rPr>
              <a:t>PROJEKTU:</a:t>
            </a:r>
            <a:r>
              <a:rPr lang="cs-CZ" sz="3300" b="1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3300" b="1" dirty="0" smtClean="0">
                <a:solidFill>
                  <a:schemeClr val="tx1"/>
                </a:solidFill>
                <a:cs typeface="Times New Roman" pitchFamily="18" charset="0"/>
              </a:rPr>
              <a:t>CZ.1.07/1.4.00/21.1705</a:t>
            </a:r>
            <a:r>
              <a:rPr lang="cs-CZ" sz="3300" dirty="0" smtClean="0">
                <a:solidFill>
                  <a:schemeClr val="tx1"/>
                </a:solidFill>
              </a:rPr>
              <a:t/>
            </a:r>
            <a:br>
              <a:rPr lang="cs-CZ" sz="3300" dirty="0" smtClean="0">
                <a:solidFill>
                  <a:schemeClr val="tx1"/>
                </a:solidFill>
              </a:rPr>
            </a:br>
            <a:r>
              <a:rPr lang="cs-CZ" sz="3300" b="1" dirty="0" smtClean="0">
                <a:solidFill>
                  <a:schemeClr val="tx1"/>
                </a:solidFill>
              </a:rPr>
              <a:t>ANOTACE: </a:t>
            </a:r>
            <a:r>
              <a:rPr lang="cs-CZ" sz="3300" dirty="0" smtClean="0">
                <a:solidFill>
                  <a:schemeClr val="tx1"/>
                </a:solidFill>
              </a:rPr>
              <a:t>ŽÁCI SE SEZNAMUJÍ S PÍSMENEM </a:t>
            </a:r>
            <a:r>
              <a:rPr lang="cs-CZ" sz="3300" b="1" i="1" u="sng" dirty="0" smtClean="0"/>
              <a:t>H</a:t>
            </a:r>
          </a:p>
          <a:p>
            <a:r>
              <a:rPr lang="cs-CZ" sz="3300" b="1" dirty="0" smtClean="0">
                <a:solidFill>
                  <a:schemeClr val="tx1"/>
                </a:solidFill>
              </a:rPr>
              <a:t>ZDROJ: </a:t>
            </a:r>
            <a:r>
              <a:rPr lang="cs-CZ" sz="3300" dirty="0" smtClean="0">
                <a:solidFill>
                  <a:schemeClr val="tx1"/>
                </a:solidFill>
              </a:rPr>
              <a:t>U OBRÁZKŮ </a:t>
            </a:r>
            <a:r>
              <a:rPr lang="cs-CZ" sz="3300" dirty="0" smtClean="0">
                <a:solidFill>
                  <a:schemeClr val="tx1"/>
                </a:solidFill>
              </a:rPr>
              <a:t>POUŽITA </a:t>
            </a:r>
            <a:r>
              <a:rPr lang="cs-CZ" sz="3300" dirty="0" smtClean="0">
                <a:solidFill>
                  <a:schemeClr val="tx1"/>
                </a:solidFill>
              </a:rPr>
              <a:t>GALERIE OFFICE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677" y="-68805"/>
            <a:ext cx="6118225" cy="1484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9047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SEZNAMTE SE S PÍSMENEM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FF00"/>
                </a:solidFill>
                <a:latin typeface="Arial Rounded MT Bold" pitchFamily="34" charset="0"/>
              </a:rPr>
              <a:t>h </a:t>
            </a:r>
            <a:r>
              <a:rPr lang="cs-CZ" sz="7200" dirty="0" err="1" smtClean="0">
                <a:solidFill>
                  <a:srgbClr val="FFFF00"/>
                </a:solidFill>
                <a:latin typeface="Arial Rounded MT Bold" pitchFamily="34" charset="0"/>
              </a:rPr>
              <a:t>H</a:t>
            </a:r>
            <a:endParaRPr lang="cs-CZ" sz="7200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pPr lvl="2"/>
            <a:r>
              <a:rPr lang="cs-CZ" sz="6400" dirty="0" smtClean="0">
                <a:solidFill>
                  <a:schemeClr val="accent2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h </a:t>
            </a:r>
            <a:r>
              <a:rPr lang="cs-CZ" sz="6400" dirty="0" err="1" smtClean="0">
                <a:solidFill>
                  <a:schemeClr val="accent2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H</a:t>
            </a:r>
            <a:endParaRPr lang="cs-CZ" sz="6400" dirty="0" smtClean="0">
              <a:solidFill>
                <a:schemeClr val="accent2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  <a:p>
            <a:pPr lvl="5"/>
            <a:r>
              <a:rPr lang="cs-CZ" sz="6200" dirty="0" smtClean="0">
                <a:solidFill>
                  <a:srgbClr val="FF0000"/>
                </a:solidFill>
                <a:latin typeface="Bernard MT Condensed" pitchFamily="18" charset="0"/>
                <a:cs typeface="Aharoni" pitchFamily="2" charset="-79"/>
              </a:rPr>
              <a:t>h </a:t>
            </a:r>
            <a:r>
              <a:rPr lang="cs-CZ" sz="6200" dirty="0" err="1" smtClean="0">
                <a:solidFill>
                  <a:srgbClr val="FF0000"/>
                </a:solidFill>
                <a:latin typeface="Bernard MT Condensed" pitchFamily="18" charset="0"/>
                <a:cs typeface="Aharoni" pitchFamily="2" charset="-79"/>
              </a:rPr>
              <a:t>H</a:t>
            </a:r>
            <a:endParaRPr lang="cs-CZ" sz="6200" dirty="0">
              <a:solidFill>
                <a:srgbClr val="FF0000"/>
              </a:solidFill>
              <a:latin typeface="Bernard MT Condensed" pitchFamily="18" charset="0"/>
              <a:cs typeface="Aharoni" pitchFamily="2" charset="-79"/>
            </a:endParaRPr>
          </a:p>
        </p:txBody>
      </p:sp>
      <p:pic>
        <p:nvPicPr>
          <p:cNvPr id="1026" name="Picture 2" descr="C:\Users\08FJ\AppData\Local\Microsoft\Windows\Temporary Internet Files\Content.IE5\M4JD1RPR\MC90032447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J\AppData\Local\Microsoft\Windows\Temporary Internet Files\Content.IE5\1CK22XZ1\MC90044174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058" y="299695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J\AppData\Local\Microsoft\Windows\Temporary Internet Files\Content.IE5\Q2V353M4\MC90041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4658690"/>
            <a:ext cx="1800199" cy="1722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321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JSEM VĚC, NEJVÍCE POTĚŠÍM DĚTI, KTERÉ MĚ DOSTÁVAJÍ JAKO DÁREK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NAJDEŠ MĚ V KUCHYNI, MAMINKA VE MNĚ VAŘÍ POLÉVKU</a:t>
            </a:r>
            <a:endParaRPr lang="cs-CZ" dirty="0"/>
          </a:p>
        </p:txBody>
      </p:sp>
      <p:pic>
        <p:nvPicPr>
          <p:cNvPr id="2051" name="Picture 3" descr="C:\Users\08FJ\AppData\Local\Microsoft\Windows\Temporary Internet Files\Content.IE5\1CK22XZ1\MP9001779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5" y="3717031"/>
            <a:ext cx="2016224" cy="252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FJ\AppData\Local\Microsoft\Windows\Temporary Internet Files\Content.IE5\AAH3YRRI\MC9002377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17031"/>
            <a:ext cx="2219608" cy="22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796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ČTĚTE SLABIKY A JMÉNA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  HE  HO  HU  HY   HÁ   HÉ  HÓ  HŮ   HÝ</a:t>
            </a:r>
          </a:p>
          <a:p>
            <a:r>
              <a:rPr lang="cs-CZ" dirty="0" smtClean="0"/>
              <a:t>HOLA, HOLA</a:t>
            </a:r>
          </a:p>
          <a:p>
            <a:r>
              <a:rPr lang="cs-CZ" dirty="0" smtClean="0"/>
              <a:t>HANA</a:t>
            </a:r>
          </a:p>
          <a:p>
            <a:r>
              <a:rPr lang="cs-CZ" dirty="0" smtClean="0"/>
              <a:t>HELENA</a:t>
            </a:r>
          </a:p>
          <a:p>
            <a:r>
              <a:rPr lang="cs-CZ" dirty="0" smtClean="0"/>
              <a:t>HONZA</a:t>
            </a:r>
          </a:p>
          <a:p>
            <a:r>
              <a:rPr lang="cs-CZ" dirty="0" smtClean="0"/>
              <a:t>HYNEK</a:t>
            </a:r>
          </a:p>
          <a:p>
            <a:r>
              <a:rPr lang="cs-CZ" dirty="0" smtClean="0"/>
              <a:t>HARY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800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SLOVA DO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lese roste spousta h _ b .</a:t>
            </a:r>
          </a:p>
          <a:p>
            <a:r>
              <a:rPr lang="cs-CZ" dirty="0" smtClean="0"/>
              <a:t>Je zmije h _ _  ?</a:t>
            </a:r>
          </a:p>
          <a:p>
            <a:r>
              <a:rPr lang="cs-CZ" dirty="0" smtClean="0"/>
              <a:t>Polévka se vaří v hr _ c _ .</a:t>
            </a:r>
          </a:p>
          <a:p>
            <a:r>
              <a:rPr lang="cs-CZ" dirty="0" smtClean="0"/>
              <a:t>Hela a Hana  rády hrají h _ _ .</a:t>
            </a:r>
          </a:p>
          <a:p>
            <a:r>
              <a:rPr lang="cs-CZ" dirty="0" smtClean="0"/>
              <a:t>Honza a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smtClean="0"/>
              <a:t>zase skládají hl _ _ _ _ _ my.</a:t>
            </a:r>
          </a:p>
          <a:p>
            <a:r>
              <a:rPr lang="cs-CZ" dirty="0" smtClean="0"/>
              <a:t>Na svačinu mám h _ _ _ _ u.</a:t>
            </a:r>
          </a:p>
        </p:txBody>
      </p:sp>
    </p:spTree>
    <p:extLst>
      <p:ext uri="{BB962C8B-B14F-4D97-AF65-F5344CB8AC3E}">
        <p14:creationId xmlns:p14="http://schemas.microsoft.com/office/powerpoint/2010/main" val="160894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Vezmi pastelky a nakresli les.</a:t>
            </a:r>
          </a:p>
          <a:p>
            <a:r>
              <a:rPr lang="cs-CZ" dirty="0" smtClean="0"/>
              <a:t>V lese nakresli hada. </a:t>
            </a:r>
            <a:endParaRPr lang="cs-CZ" dirty="0"/>
          </a:p>
          <a:p>
            <a:r>
              <a:rPr lang="cs-CZ" dirty="0" smtClean="0"/>
              <a:t>Nakresli i krmítko a jelena.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13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OPIŠ SLOVA DO PÍSANKY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hůl   stůl    had   houska   hlavolam</a:t>
            </a:r>
            <a:endParaRPr lang="cs-CZ" dirty="0"/>
          </a:p>
        </p:txBody>
      </p:sp>
      <p:pic>
        <p:nvPicPr>
          <p:cNvPr id="3074" name="Picture 2" descr="C:\Users\08FJ\AppData\Local\Microsoft\Windows\Temporary Internet Files\Content.IE5\Q2V353M4\MC90043825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708920"/>
            <a:ext cx="2520280" cy="222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3483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57</TotalTime>
  <Words>158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Prefab</vt:lpstr>
      <vt:lpstr>Prezentace aplikace PowerPoint</vt:lpstr>
      <vt:lpstr>SEZNAMTE SE S PÍSMENEM</vt:lpstr>
      <vt:lpstr>HÁDANKY</vt:lpstr>
      <vt:lpstr>ČTĚTE SLABIKY A JMÉNA</vt:lpstr>
      <vt:lpstr>DOPLŇ SLOVA DO VĚT</vt:lpstr>
      <vt:lpstr>NAKRESLI OBRÁZEK</vt:lpstr>
      <vt:lpstr>OPIŠ SLOVA DO PÍSANKY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08FJ</dc:creator>
  <cp:lastModifiedBy>Učitel</cp:lastModifiedBy>
  <cp:revision>9</cp:revision>
  <dcterms:created xsi:type="dcterms:W3CDTF">2012-02-12T19:59:15Z</dcterms:created>
  <dcterms:modified xsi:type="dcterms:W3CDTF">2012-03-26T18:53:58Z</dcterms:modified>
</cp:coreProperties>
</file>