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78" r:id="rId6"/>
    <p:sldId id="280" r:id="rId7"/>
    <p:sldId id="266" r:id="rId8"/>
    <p:sldId id="272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23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8374676"/>
              </p:ext>
            </p:extLst>
          </p:nvPr>
        </p:nvGraphicFramePr>
        <p:xfrm>
          <a:off x="1047040" y="2132856"/>
          <a:ext cx="6792416" cy="37346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000" i="1" smtClean="0">
                          <a:solidFill>
                            <a:schemeClr val="tx1"/>
                          </a:solidFill>
                        </a:rPr>
                        <a:t>VY_VLADIMIR_CELOUD_CESKA_LIT._1._POL._20._ST._VYZNAMNE_UDALOSTI_A_VYBRANE_LITERARNI_SMERY_01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Jazykové vzdělávání a komunikace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Česká literatura 1.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Meziválečná česká literatura –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významné události a vybrané literární směry a skupiny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Mgr. Vladimír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Čeloud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15. 1.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se základním přehledem podmínek, které utvářely českou společnost po skončení I. světové války a které napomohly vzniku nových směrů a proudů.  Vyučujicí může využít  konkrétní snímky dle aktuální potřeby.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55576" y="-171400"/>
            <a:ext cx="7272808" cy="240065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Česká literatura 1. poloviny 20. století</a:t>
            </a:r>
          </a:p>
          <a:p>
            <a:pPr algn="ctr"/>
            <a:endParaRPr lang="cs-CZ" sz="1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literatura</a:t>
            </a:r>
          </a:p>
          <a:p>
            <a:pPr algn="ctr"/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Významná data a události</a:t>
            </a:r>
            <a:r>
              <a:rPr lang="cs-CZ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1. světová válka (1914 – 1918)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ř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íjnová revoluce v Rusku (1917) a vítězství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bolševiků v ruské občanské válce (1921)</a:t>
            </a:r>
          </a:p>
          <a:p>
            <a:pPr>
              <a:lnSpc>
                <a:spcPts val="3840"/>
              </a:lnSpc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Manifest českých spisovatelů – (1917)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     (požadoval samostatnost národa - přes 200 osobností)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rozpad Rakouska-Uherska 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samostatné Československo (28.10.1918)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(první prezident Tomáš Garrigue Masaryk)</a:t>
            </a:r>
            <a:endParaRPr lang="cs-CZ" sz="26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62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5054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světová hospodářská krize (první polovina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30. let)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A. Hitler jmenován říšským kancléřem (1933)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o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bčanská válka ve Španělsku (1936 – 1939)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v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yhlášení částečné mobilizace (květen 1938)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Československo přijalo mnichovskou dohodu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(září 1938)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p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rotektorát Čechy a Morava (březen 1939)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II. Světová válka (od září 1939)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878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686800" cy="59046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Vybrané </a:t>
            </a:r>
            <a:r>
              <a:rPr lang="cs-CZ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umělecké směry a literární skupiny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rgbClr val="C00000"/>
                </a:solidFill>
              </a:rPr>
              <a:t> </a:t>
            </a:r>
            <a:r>
              <a:rPr lang="cs-CZ" sz="3000" b="1" dirty="0" smtClean="0">
                <a:solidFill>
                  <a:srgbClr val="C00000"/>
                </a:solidFill>
              </a:rPr>
              <a:t>proletářská poezie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(Jiří Wolker, Jindřich Hořejší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,</a:t>
            </a: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spcBef>
                <a:spcPts val="720"/>
              </a:spcBef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Jaroslav Seifert, Josef Hora)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C00000"/>
                </a:solidFill>
              </a:rPr>
              <a:t> </a:t>
            </a:r>
            <a:r>
              <a:rPr lang="cs-CZ" sz="3000" b="1" dirty="0">
                <a:solidFill>
                  <a:srgbClr val="C00000"/>
                </a:solidFill>
              </a:rPr>
              <a:t>p</a:t>
            </a:r>
            <a:r>
              <a:rPr lang="cs-CZ" sz="3000" b="1" dirty="0" smtClean="0">
                <a:solidFill>
                  <a:srgbClr val="C00000"/>
                </a:solidFill>
              </a:rPr>
              <a:t>oetismus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(Vítězslav Nezval, Jaroslav Seifert,</a:t>
            </a:r>
          </a:p>
          <a:p>
            <a:pPr marL="0" indent="0">
              <a:spcBef>
                <a:spcPts val="720"/>
              </a:spcBef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Konstantin Biebl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) 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C00000"/>
                </a:solidFill>
              </a:rPr>
              <a:t> surrealismus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(Vítězslav Nezval, Karel 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Teige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,</a:t>
            </a:r>
          </a:p>
          <a:p>
            <a:pPr marL="0" indent="0">
              <a:spcBef>
                <a:spcPts val="720"/>
              </a:spcBef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Konstant Biebl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rgbClr val="C00000"/>
                </a:solidFill>
              </a:rPr>
              <a:t> </a:t>
            </a:r>
            <a:r>
              <a:rPr lang="cs-CZ" sz="3000" b="1" dirty="0" smtClean="0">
                <a:solidFill>
                  <a:srgbClr val="C00000"/>
                </a:solidFill>
              </a:rPr>
              <a:t>meditativní poezie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(František Halas, Vladimír  </a:t>
            </a:r>
          </a:p>
          <a:p>
            <a:pPr marL="0" indent="0">
              <a:spcBef>
                <a:spcPts val="720"/>
              </a:spcBef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Holan,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František Hrubín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Vilém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Závada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C00000"/>
                </a:solidFill>
              </a:rPr>
              <a:t> existencialismus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(Jiří Orten)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135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548680"/>
            <a:ext cx="9001000" cy="6345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C00000"/>
                </a:solidFill>
              </a:rPr>
              <a:t>   civilismus a Skupina </a:t>
            </a:r>
            <a:r>
              <a:rPr lang="cs-CZ" sz="3000" b="1" dirty="0" smtClean="0">
                <a:solidFill>
                  <a:schemeClr val="accent2"/>
                </a:solidFill>
              </a:rPr>
              <a:t>42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(Stanislav Kostka Neumann,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Josef Hora, Jiří Kolář, Josef Kainar, Ivan Blatný)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C00000"/>
                </a:solidFill>
              </a:rPr>
              <a:t>   </a:t>
            </a:r>
            <a:r>
              <a:rPr lang="cs-CZ" sz="3000" b="1" dirty="0" smtClean="0">
                <a:solidFill>
                  <a:srgbClr val="C00000"/>
                </a:solidFill>
              </a:rPr>
              <a:t>expresionismus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Ladislav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Klíma,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Richard</a:t>
            </a:r>
            <a:r>
              <a:rPr lang="cs-CZ" sz="30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err="1">
                <a:solidFill>
                  <a:schemeClr val="accent1">
                    <a:lumMod val="75000"/>
                  </a:schemeClr>
                </a:solidFill>
              </a:rPr>
              <a:t>Weiner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Josef Váchal) 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C00000"/>
                </a:solidFill>
              </a:rPr>
              <a:t>   legionářská </a:t>
            </a:r>
            <a:r>
              <a:rPr lang="cs-CZ" sz="3000" b="1" dirty="0">
                <a:solidFill>
                  <a:srgbClr val="C00000"/>
                </a:solidFill>
              </a:rPr>
              <a:t>a válečná literatura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Jaromír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John,</a:t>
            </a:r>
          </a:p>
          <a:p>
            <a:pPr>
              <a:spcBef>
                <a:spcPts val="70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František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Langer,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Jaroslav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Hašek,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Vladislav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Vančura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>
              <a:spcBef>
                <a:spcPts val="70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C00000"/>
                </a:solidFill>
              </a:rPr>
              <a:t>   psychologická </a:t>
            </a:r>
            <a:r>
              <a:rPr lang="cs-CZ" sz="3000" b="1" dirty="0">
                <a:solidFill>
                  <a:srgbClr val="C00000"/>
                </a:solidFill>
              </a:rPr>
              <a:t>próza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Jaroslav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Havlíček,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Václav </a:t>
            </a:r>
          </a:p>
          <a:p>
            <a:pPr>
              <a:spcBef>
                <a:spcPts val="70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Řezáč, Egon </a:t>
            </a:r>
            <a:r>
              <a:rPr lang="cs-CZ" sz="3000" b="1" dirty="0" err="1">
                <a:solidFill>
                  <a:schemeClr val="accent1">
                    <a:lumMod val="75000"/>
                  </a:schemeClr>
                </a:solidFill>
              </a:rPr>
              <a:t>Hostovský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Jarmila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Glazarová)</a:t>
            </a:r>
          </a:p>
          <a:p>
            <a:pPr>
              <a:spcBef>
                <a:spcPts val="70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rgbClr val="C00000"/>
                </a:solidFill>
              </a:rPr>
              <a:t> </a:t>
            </a:r>
            <a:r>
              <a:rPr lang="cs-CZ" sz="3000" b="1" dirty="0" smtClean="0">
                <a:solidFill>
                  <a:srgbClr val="C00000"/>
                </a:solidFill>
              </a:rPr>
              <a:t> demokraticky </a:t>
            </a:r>
            <a:r>
              <a:rPr lang="cs-CZ" sz="3000" b="1" dirty="0">
                <a:solidFill>
                  <a:srgbClr val="C00000"/>
                </a:solidFill>
              </a:rPr>
              <a:t>orientovaná próza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Karel Čapek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,</a:t>
            </a:r>
          </a:p>
          <a:p>
            <a:pPr>
              <a:spcBef>
                <a:spcPts val="70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Josef Čapek, Karel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Poláček,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Eduard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Bass)</a:t>
            </a:r>
          </a:p>
          <a:p>
            <a:pPr>
              <a:spcBef>
                <a:spcPts val="720"/>
              </a:spcBef>
            </a:pP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3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638501" cy="68967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rgbClr val="C00000"/>
                </a:solidFill>
              </a:rPr>
              <a:t> </a:t>
            </a:r>
            <a:r>
              <a:rPr lang="cs-CZ" sz="3000" b="1" dirty="0" smtClean="0">
                <a:solidFill>
                  <a:srgbClr val="C00000"/>
                </a:solidFill>
              </a:rPr>
              <a:t>  imaginativní </a:t>
            </a:r>
            <a:r>
              <a:rPr lang="cs-CZ" sz="3000" b="1" dirty="0">
                <a:solidFill>
                  <a:srgbClr val="C00000"/>
                </a:solidFill>
              </a:rPr>
              <a:t>próza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Vladislav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Vančura,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Karel</a:t>
            </a:r>
          </a:p>
          <a:p>
            <a:pPr>
              <a:spcBef>
                <a:spcPts val="720"/>
              </a:spcBef>
            </a:pPr>
            <a:r>
              <a:rPr lang="cs-CZ" sz="3000" b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smtClean="0">
                <a:solidFill>
                  <a:schemeClr val="accent1">
                    <a:lumMod val="75000"/>
                  </a:schemeClr>
                </a:solidFill>
              </a:rPr>
              <a:t>    Konrád) </a:t>
            </a: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C00000"/>
                </a:solidFill>
              </a:rPr>
              <a:t>   venkovská </a:t>
            </a:r>
            <a:r>
              <a:rPr lang="cs-CZ" sz="3000" b="1" dirty="0">
                <a:solidFill>
                  <a:srgbClr val="C00000"/>
                </a:solidFill>
              </a:rPr>
              <a:t>próza a ruralismus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(Josef Knap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František 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Křelina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dirty="0">
                <a:solidFill>
                  <a:srgbClr val="C00000"/>
                </a:solidFill>
              </a:rPr>
              <a:t> </a:t>
            </a:r>
            <a:r>
              <a:rPr lang="cs-CZ" sz="3000" dirty="0" smtClean="0">
                <a:solidFill>
                  <a:srgbClr val="C00000"/>
                </a:solidFill>
              </a:rPr>
              <a:t>  </a:t>
            </a:r>
            <a:r>
              <a:rPr lang="cs-CZ" sz="3000" b="1" dirty="0" smtClean="0">
                <a:solidFill>
                  <a:srgbClr val="C00000"/>
                </a:solidFill>
              </a:rPr>
              <a:t>socialistický </a:t>
            </a:r>
            <a:r>
              <a:rPr lang="cs-CZ" sz="3000" b="1" dirty="0">
                <a:solidFill>
                  <a:srgbClr val="C00000"/>
                </a:solidFill>
              </a:rPr>
              <a:t>realismus a společenskokritická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rgbClr val="FF0000"/>
                </a:solidFill>
              </a:rPr>
              <a:t>    </a:t>
            </a:r>
            <a:r>
              <a:rPr lang="cs-CZ" sz="3000" b="1" dirty="0">
                <a:solidFill>
                  <a:srgbClr val="C00000"/>
                </a:solidFill>
              </a:rPr>
              <a:t> próza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Ivan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Olbracht,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Marie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Majerová, </a:t>
            </a: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Marie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Pujmanová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C00000"/>
                </a:solidFill>
              </a:rPr>
              <a:t>katolicky </a:t>
            </a:r>
            <a:r>
              <a:rPr lang="cs-CZ" sz="3000" b="1" dirty="0">
                <a:solidFill>
                  <a:srgbClr val="C00000"/>
                </a:solidFill>
              </a:rPr>
              <a:t>orientovaná literatura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/>
                </a:solidFill>
              </a:rPr>
              <a:t>   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(Jan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Zahradníček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, Bohuslav 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Reynek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Jaroslav </a:t>
            </a:r>
            <a:r>
              <a:rPr lang="cs-CZ" sz="3000" b="1" dirty="0" err="1">
                <a:solidFill>
                  <a:schemeClr val="accent1">
                    <a:lumMod val="75000"/>
                  </a:schemeClr>
                </a:solidFill>
              </a:rPr>
              <a:t>Durych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Jakub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Deml)</a:t>
            </a:r>
          </a:p>
          <a:p>
            <a:pPr>
              <a:spcBef>
                <a:spcPts val="720"/>
              </a:spcBef>
            </a:pP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645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5054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000" dirty="0" smtClean="0">
                <a:solidFill>
                  <a:srgbClr val="C00000"/>
                </a:solidFill>
              </a:rPr>
              <a:t> </a:t>
            </a:r>
            <a:r>
              <a:rPr lang="cs-CZ" sz="3000" b="1" dirty="0" smtClean="0">
                <a:solidFill>
                  <a:srgbClr val="C00000"/>
                </a:solidFill>
              </a:rPr>
              <a:t>německy psaná literatura v českých zemích</a:t>
            </a:r>
          </a:p>
          <a:p>
            <a:pPr marL="0" indent="0">
              <a:buNone/>
            </a:pPr>
            <a:r>
              <a:rPr lang="cs-CZ" sz="3000" b="1" dirty="0">
                <a:solidFill>
                  <a:srgbClr val="FF0000"/>
                </a:solidFill>
              </a:rPr>
              <a:t> </a:t>
            </a:r>
            <a:r>
              <a:rPr lang="cs-CZ" sz="3000" b="1" dirty="0" smtClean="0">
                <a:solidFill>
                  <a:srgbClr val="FF0000"/>
                </a:solidFill>
              </a:rPr>
              <a:t>  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(Franz Kafka, Gustav 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Meyrink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, Franz Werfel)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C00000"/>
                </a:solidFill>
              </a:rPr>
              <a:t> dramatická tvorba 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klasická – (bratři Čapkové, Vladislav Vančura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Vítězslav Nezval, František Langer)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avantgardní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– (Osvobozené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divadlo –  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– Jiří Voskovec a Jan Werich 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D34 – Emil František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Burian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C00000"/>
                </a:solidFill>
              </a:rPr>
              <a:t> literární věda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(Arne Novák, Karel 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Teige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František Xaver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Šalda,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Jan Mukařovský)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00181"/>
            <a:ext cx="9217024" cy="68172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Kdy skončila 1. světová válka?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přinesl konec 1. světové války?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představuje datum 28. 10. 1918?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Kdy se dostal A. Hitler k moci?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přineslo přijetí mnichovské dohody?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vznikl název Devětsil a co představuje?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Vysvětlete význam slova „levicový“.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Vysvětlete význam slova „avantgarda“.</a:t>
            </a:r>
          </a:p>
          <a:p>
            <a:pPr>
              <a:lnSpc>
                <a:spcPct val="150000"/>
              </a:lnSpc>
            </a:pPr>
            <a:endParaRPr lang="cs-CZ" sz="3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/>
          </a:p>
        </p:txBody>
      </p:sp>
      <p:pic>
        <p:nvPicPr>
          <p:cNvPr id="5122" name="Picture 2" descr="C:\Users\HP\Desktop\11949856321026402567tasto_9_architetto_franc_01_svg_thumb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05273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029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99792" y="3442990"/>
            <a:ext cx="37821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5949280"/>
            <a:ext cx="7498969" cy="40011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Pokud není uvedeno jinak, použitý materiál je z vlastních zdrojů autora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4365104"/>
            <a:ext cx="6174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OCAL. </a:t>
            </a:r>
            <a:r>
              <a:rPr lang="cs-CZ" i="1" dirty="0"/>
              <a:t>clker.com</a:t>
            </a:r>
            <a:r>
              <a:rPr lang="cs-CZ" dirty="0"/>
              <a:t> [online]. [cit. 2.6.2013]. Dostupný na WWW: http://www.clker.com/clipart-3593.html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764704"/>
            <a:ext cx="84786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PROKOP</a:t>
            </a:r>
            <a:r>
              <a:rPr lang="cs-CZ" dirty="0"/>
              <a:t>, Vladimír. </a:t>
            </a:r>
            <a:r>
              <a:rPr lang="cs-CZ" i="1" dirty="0"/>
              <a:t>Přehled české literatury 20. století</a:t>
            </a:r>
            <a:r>
              <a:rPr lang="cs-CZ" dirty="0"/>
              <a:t>. Sokolov: O.K.- Soft, </a:t>
            </a:r>
            <a:r>
              <a:rPr lang="cs-CZ" dirty="0" smtClean="0"/>
              <a:t>2004</a:t>
            </a:r>
          </a:p>
          <a:p>
            <a:r>
              <a:rPr lang="cs-CZ" dirty="0"/>
              <a:t>ANDREE, Lukáš a kol. </a:t>
            </a:r>
            <a:r>
              <a:rPr lang="cs-CZ" i="1" dirty="0"/>
              <a:t>Literatura pro 3. ročník středních škol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978-80-7358-135-0</a:t>
            </a:r>
            <a:r>
              <a:rPr lang="cs-CZ" dirty="0" smtClean="0"/>
              <a:t>.</a:t>
            </a:r>
          </a:p>
          <a:p>
            <a:r>
              <a:rPr lang="cs-CZ" dirty="0"/>
              <a:t>POLÁŠKOVÁ, Taťána a kol.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 - </a:t>
            </a:r>
            <a:r>
              <a:rPr lang="cs-CZ" dirty="0" smtClean="0"/>
              <a:t>nakladatelství </a:t>
            </a:r>
            <a:r>
              <a:rPr lang="cs-CZ" dirty="0"/>
              <a:t>VYUKA.CZ, 2006, ISBN 80-902571-6-X</a:t>
            </a:r>
            <a:r>
              <a:rPr lang="cs-CZ" dirty="0" smtClean="0"/>
              <a:t>.</a:t>
            </a:r>
          </a:p>
          <a:p>
            <a:r>
              <a:rPr lang="cs-CZ" dirty="0"/>
              <a:t>DOLEJŠÍ, Pavel. </a:t>
            </a:r>
            <a:r>
              <a:rPr lang="cs-CZ" i="1" dirty="0"/>
              <a:t>Školní slovník českých spisovatelů</a:t>
            </a:r>
            <a:r>
              <a:rPr lang="cs-CZ" dirty="0"/>
              <a:t>. Humpolec: Pavel Dolejší, nakladatelství a vydavatelství, 2004, ISBN 80-86480-49-6.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788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611</TotalTime>
  <Words>766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Times New Roman</vt:lpstr>
      <vt:lpstr>Wingdings</vt:lpstr>
      <vt:lpstr>Motiv sady Office</vt:lpstr>
      <vt:lpstr>Prezentace aplikace PowerPoint</vt:lpstr>
      <vt:lpstr> Meziválečná česká literatura Významná data a události  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Antonín Hroch</cp:lastModifiedBy>
  <cp:revision>105</cp:revision>
  <dcterms:created xsi:type="dcterms:W3CDTF">2012-04-21T13:49:00Z</dcterms:created>
  <dcterms:modified xsi:type="dcterms:W3CDTF">2014-02-01T17:26:40Z</dcterms:modified>
</cp:coreProperties>
</file>