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56" r:id="rId2"/>
    <p:sldId id="257" r:id="rId3"/>
    <p:sldId id="260" r:id="rId4"/>
    <p:sldId id="274" r:id="rId5"/>
    <p:sldId id="279" r:id="rId6"/>
    <p:sldId id="280" r:id="rId7"/>
    <p:sldId id="281" r:id="rId8"/>
    <p:sldId id="282" r:id="rId9"/>
    <p:sldId id="283" r:id="rId10"/>
    <p:sldId id="258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2283F"/>
    <a:srgbClr val="EA851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119" d="100"/>
          <a:sy n="119" d="100"/>
        </p:scale>
        <p:origin x="-1404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CC77FF6-BE34-4616-A6AC-04790C72BA55}" type="datetimeFigureOut">
              <a:rPr lang="cs-CZ" smtClean="0"/>
              <a:pPr/>
              <a:t>14.2.2014</a:t>
            </a:fld>
            <a:endParaRPr lang="cs-CZ" dirty="0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 dirty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A309221-53B4-4C78-8437-2D67F0AF5D87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724491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490689-CF09-4902-8DB1-BE59CDEB0BCF}" type="datetime1">
              <a:rPr lang="cs-CZ" smtClean="0"/>
              <a:pPr/>
              <a:t>14.2.2014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180756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8829C7-C893-4455-97F9-064253577D9E}" type="datetime1">
              <a:rPr lang="cs-CZ" smtClean="0"/>
              <a:pPr/>
              <a:t>14.2.2014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472553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FF5AD-2834-4197-94AC-35D8D0D2F4AA}" type="datetime1">
              <a:rPr lang="cs-CZ" smtClean="0"/>
              <a:pPr/>
              <a:t>14.2.2014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401671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C0DC7C-A254-4740-9452-EA9A265CF0B8}" type="datetime1">
              <a:rPr lang="cs-CZ" smtClean="0"/>
              <a:pPr/>
              <a:t>14.2.2014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703538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F8617-25EB-4DB5-A6E8-C2EBB6309069}" type="datetime1">
              <a:rPr lang="cs-CZ" smtClean="0"/>
              <a:pPr/>
              <a:t>14.2.2014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332160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C44E1F-623C-4116-98A7-9EC4EA9A9B43}" type="datetime1">
              <a:rPr lang="cs-CZ" smtClean="0"/>
              <a:pPr/>
              <a:t>14.2.2014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706279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829E47-9658-4065-B1DD-A57D0062FA34}" type="datetime1">
              <a:rPr lang="cs-CZ" smtClean="0"/>
              <a:pPr/>
              <a:t>14.2.2014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886686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234B09-2342-433A-9F0F-90F0843D41D5}" type="datetime1">
              <a:rPr lang="cs-CZ" smtClean="0"/>
              <a:pPr/>
              <a:t>14.2.2014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139594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55F017-90D5-4FC0-81D9-1400499421AC}" type="datetime1">
              <a:rPr lang="cs-CZ" smtClean="0"/>
              <a:pPr/>
              <a:t>14.2.2014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37048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33A03-1903-45C3-AC89-579B912B978A}" type="datetime1">
              <a:rPr lang="cs-CZ" smtClean="0"/>
              <a:pPr/>
              <a:t>14.2.2014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338399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08615-0C60-48DF-B65E-F29E35342FE3}" type="datetime1">
              <a:rPr lang="cs-CZ" smtClean="0"/>
              <a:pPr/>
              <a:t>14.2.2014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309833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8BDAD6-5673-445B-A6CE-60BC8E952B1C}" type="datetime1">
              <a:rPr lang="cs-CZ" smtClean="0"/>
              <a:pPr/>
              <a:t>14.2.2014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5D957D-D829-4070-AC89-93F188FE283C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766234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33991845"/>
              </p:ext>
            </p:extLst>
          </p:nvPr>
        </p:nvGraphicFramePr>
        <p:xfrm>
          <a:off x="750311" y="2060848"/>
          <a:ext cx="7560000" cy="3672000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2269199"/>
                <a:gridCol w="5290801"/>
              </a:tblGrid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Projekt MŠMT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effectLst/>
                        </a:rPr>
                        <a:t>EU peníze středním školám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Název projektu školy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effectLst/>
                        </a:rPr>
                        <a:t>ICT do života školy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Registrační číslo projektu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CZ.1.07/1.5.00/34.0771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Šablona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effectLst/>
                        </a:rPr>
                        <a:t>III/2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Sada</a:t>
                      </a:r>
                      <a:endParaRPr lang="cs-CZ" sz="12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25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Anotace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Druhy</a:t>
                      </a:r>
                      <a:r>
                        <a:rPr lang="cs-CZ" sz="1200" baseline="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 a využití kamene ve stavebnictví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Klíčová slova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Materiály, kámen,</a:t>
                      </a:r>
                      <a:r>
                        <a:rPr lang="cs-CZ" sz="1200" baseline="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 žula, čedič, pískovec</a:t>
                      </a:r>
                      <a:r>
                        <a:rPr lang="cs-CZ" sz="1200" baseline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, mramor</a:t>
                      </a:r>
                      <a:endParaRPr lang="cs-CZ" sz="12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b="1" kern="1200" dirty="0" smtClean="0">
                          <a:effectLst/>
                        </a:rPr>
                        <a:t>Předmět</a:t>
                      </a:r>
                      <a:endParaRPr lang="cs-CZ" sz="1200" b="1" dirty="0" smtClean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</a:rPr>
                        <a:t>Materiály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Autor, spoluautor  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+mn-lt"/>
                          <a:ea typeface="Verdana" pitchFamily="34" charset="0"/>
                          <a:cs typeface="Verdana" pitchFamily="34" charset="0"/>
                        </a:rPr>
                        <a:t>Jaroslav Neuman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Jazyk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Čeština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Druh učebního materiálu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Výklad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Potřebné pomůcky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PC, </a:t>
                      </a: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dataprojektor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Druh interaktivity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Výklad pomocí </a:t>
                      </a: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prezentace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Stupeň a typ vzdělávání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Střední škola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Cílová skupina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1. ročník, žáci 15-16 let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Speciální vzdělávací potřeby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ne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Zdroje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Seznam viz poslední </a:t>
                      </a: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strana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ovéPole 9"/>
          <p:cNvSpPr txBox="1"/>
          <p:nvPr/>
        </p:nvSpPr>
        <p:spPr>
          <a:xfrm>
            <a:off x="791580" y="991035"/>
            <a:ext cx="7560840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cs-CZ" sz="2400" b="1" dirty="0" smtClean="0"/>
              <a:t>Kámen</a:t>
            </a:r>
            <a:endParaRPr lang="cs-CZ" sz="2400" b="1" dirty="0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1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787660" y="1452881"/>
            <a:ext cx="7560840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cs-CZ" sz="2400" b="1" dirty="0" smtClean="0"/>
              <a:t>VY_32_INOVACE_25_500</a:t>
            </a:r>
            <a:endParaRPr lang="cs-CZ" sz="2400" b="1" dirty="0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87562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2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12" name="TextovéPole 11"/>
          <p:cNvSpPr txBox="1"/>
          <p:nvPr/>
        </p:nvSpPr>
        <p:spPr>
          <a:xfrm>
            <a:off x="1721599" y="2103965"/>
            <a:ext cx="5528053" cy="1754326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cs-CZ" sz="3600" b="1" dirty="0" smtClean="0"/>
              <a:t>Kámen</a:t>
            </a:r>
          </a:p>
          <a:p>
            <a:pPr algn="ctr"/>
            <a:r>
              <a:rPr lang="cs-CZ" sz="3600" b="1" dirty="0" smtClean="0"/>
              <a:t>-</a:t>
            </a:r>
          </a:p>
          <a:p>
            <a:pPr algn="ctr"/>
            <a:r>
              <a:rPr lang="cs-CZ" sz="3600" b="1" dirty="0" smtClean="0"/>
              <a:t>Materiály</a:t>
            </a:r>
            <a:endParaRPr lang="cs-CZ" sz="3600" b="1" dirty="0"/>
          </a:p>
        </p:txBody>
      </p:sp>
    </p:spTree>
    <p:extLst>
      <p:ext uri="{BB962C8B-B14F-4D97-AF65-F5344CB8AC3E}">
        <p14:creationId xmlns:p14="http://schemas.microsoft.com/office/powerpoint/2010/main" val="4002748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3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971600" y="1556792"/>
            <a:ext cx="712879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sz="2400" b="1" u="sng" dirty="0" smtClean="0"/>
              <a:t>Rozdělení kamene podle vzniku</a:t>
            </a:r>
          </a:p>
          <a:p>
            <a:pPr algn="just">
              <a:buFontTx/>
              <a:buChar char="-"/>
            </a:pPr>
            <a:r>
              <a:rPr lang="cs-CZ" sz="2400" dirty="0" smtClean="0"/>
              <a:t> vyvřelé – sopečného původu (např. čedič, žula …)</a:t>
            </a:r>
          </a:p>
          <a:p>
            <a:pPr algn="just">
              <a:buFontTx/>
              <a:buChar char="-"/>
            </a:pPr>
            <a:r>
              <a:rPr lang="cs-CZ" sz="2400" dirty="0" smtClean="0"/>
              <a:t> usazené – zpravidla vznikly usazením navátých nebo 	naplavených hornin</a:t>
            </a:r>
          </a:p>
          <a:p>
            <a:pPr algn="just">
              <a:buFontTx/>
              <a:buChar char="-"/>
            </a:pPr>
            <a:r>
              <a:rPr lang="cs-CZ" sz="2400" dirty="0" smtClean="0"/>
              <a:t> přeměněné – vznikly přeměnou hornin vyvřelých nebo 	usazených</a:t>
            </a:r>
          </a:p>
        </p:txBody>
      </p:sp>
    </p:spTree>
    <p:extLst>
      <p:ext uri="{BB962C8B-B14F-4D97-AF65-F5344CB8AC3E}">
        <p14:creationId xmlns:p14="http://schemas.microsoft.com/office/powerpoint/2010/main" val="7112221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4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971600" y="1556792"/>
            <a:ext cx="7128792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sz="2400" u="sng" dirty="0" smtClean="0"/>
              <a:t>Čedič</a:t>
            </a:r>
          </a:p>
          <a:p>
            <a:pPr marL="342900" indent="-342900" algn="just">
              <a:buFontTx/>
              <a:buChar char="-"/>
            </a:pPr>
            <a:r>
              <a:rPr lang="cs-CZ" sz="2400" dirty="0" smtClean="0"/>
              <a:t>vlastnosti – tvrdost</a:t>
            </a:r>
          </a:p>
          <a:p>
            <a:pPr marL="800100" lvl="1" indent="-342900" algn="just">
              <a:buFontTx/>
              <a:buChar char="-"/>
            </a:pPr>
            <a:r>
              <a:rPr lang="cs-CZ" sz="2400" dirty="0" smtClean="0"/>
              <a:t>pevnost v tlaku</a:t>
            </a:r>
          </a:p>
          <a:p>
            <a:pPr marL="800100" lvl="1" indent="-342900" algn="just">
              <a:buFontTx/>
              <a:buChar char="-"/>
            </a:pPr>
            <a:r>
              <a:rPr lang="cs-CZ" sz="2400" dirty="0" smtClean="0"/>
              <a:t>lze ho tavit</a:t>
            </a:r>
          </a:p>
          <a:p>
            <a:pPr marL="342900" indent="-342900" algn="just">
              <a:buFontTx/>
              <a:buChar char="-"/>
            </a:pPr>
            <a:r>
              <a:rPr lang="cs-CZ" sz="2400" dirty="0" smtClean="0"/>
              <a:t>použití – potrubí</a:t>
            </a:r>
          </a:p>
          <a:p>
            <a:pPr marL="800100" lvl="1" indent="-342900" algn="just">
              <a:buFontTx/>
              <a:buChar char="-"/>
            </a:pPr>
            <a:r>
              <a:rPr lang="cs-CZ" sz="2400" dirty="0" smtClean="0"/>
              <a:t>čedičová vlna</a:t>
            </a:r>
          </a:p>
          <a:p>
            <a:pPr marL="800100" lvl="1" indent="-342900" algn="just">
              <a:buFontTx/>
              <a:buChar char="-"/>
            </a:pPr>
            <a:r>
              <a:rPr lang="cs-CZ" sz="2400" dirty="0" smtClean="0"/>
              <a:t>štěrk</a:t>
            </a:r>
          </a:p>
          <a:p>
            <a:pPr marL="800100" lvl="1" indent="-342900" algn="just">
              <a:buFontTx/>
              <a:buChar char="-"/>
            </a:pPr>
            <a:r>
              <a:rPr lang="cs-CZ" sz="2400" dirty="0" smtClean="0"/>
              <a:t>dlaždice</a:t>
            </a:r>
          </a:p>
          <a:p>
            <a:pPr marL="800100" lvl="1" indent="-342900" algn="just"/>
            <a:endParaRPr lang="cs-CZ" sz="2400" dirty="0" smtClean="0"/>
          </a:p>
        </p:txBody>
      </p:sp>
    </p:spTree>
    <p:extLst>
      <p:ext uri="{BB962C8B-B14F-4D97-AF65-F5344CB8AC3E}">
        <p14:creationId xmlns:p14="http://schemas.microsoft.com/office/powerpoint/2010/main" val="41108475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5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971600" y="1556792"/>
            <a:ext cx="7128792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sz="2400" u="sng" dirty="0" smtClean="0"/>
              <a:t>Žula</a:t>
            </a:r>
          </a:p>
          <a:p>
            <a:pPr marL="342900" indent="-342900" algn="just">
              <a:buFontTx/>
              <a:buChar char="-"/>
            </a:pPr>
            <a:r>
              <a:rPr lang="cs-CZ" sz="2400" dirty="0" smtClean="0"/>
              <a:t>vlastnosti – tvrdost</a:t>
            </a:r>
          </a:p>
          <a:p>
            <a:pPr marL="800100" lvl="1" indent="-342900" algn="just">
              <a:buFontTx/>
              <a:buChar char="-"/>
            </a:pPr>
            <a:r>
              <a:rPr lang="cs-CZ" sz="2400" dirty="0" smtClean="0"/>
              <a:t>pevnost v tlaku</a:t>
            </a:r>
          </a:p>
          <a:p>
            <a:pPr marL="800100" lvl="1" indent="-342900" algn="just">
              <a:buFontTx/>
              <a:buChar char="-"/>
            </a:pPr>
            <a:r>
              <a:rPr lang="cs-CZ" sz="2400" dirty="0" smtClean="0"/>
              <a:t>lze jí leštit</a:t>
            </a:r>
          </a:p>
          <a:p>
            <a:pPr marL="342900" indent="-342900" algn="just">
              <a:buFontTx/>
              <a:buChar char="-"/>
            </a:pPr>
            <a:r>
              <a:rPr lang="cs-CZ" sz="2400" dirty="0" smtClean="0"/>
              <a:t>použití – dlažební kostky</a:t>
            </a:r>
          </a:p>
          <a:p>
            <a:pPr marL="800100" lvl="1" indent="-342900" algn="just">
              <a:buFontTx/>
              <a:buChar char="-"/>
            </a:pPr>
            <a:r>
              <a:rPr lang="cs-CZ" sz="2400" dirty="0" smtClean="0"/>
              <a:t>obklady</a:t>
            </a:r>
          </a:p>
          <a:p>
            <a:pPr marL="800100" lvl="1" indent="-342900" algn="just">
              <a:buFontTx/>
              <a:buChar char="-"/>
            </a:pPr>
            <a:r>
              <a:rPr lang="cs-CZ" sz="2400" dirty="0" smtClean="0"/>
              <a:t>dlažba</a:t>
            </a:r>
          </a:p>
          <a:p>
            <a:pPr marL="800100" lvl="1" indent="-342900" algn="just">
              <a:buFontTx/>
              <a:buChar char="-"/>
            </a:pPr>
            <a:r>
              <a:rPr lang="cs-CZ" sz="2400" dirty="0" smtClean="0"/>
              <a:t>zdivo</a:t>
            </a:r>
          </a:p>
          <a:p>
            <a:pPr marL="800100" lvl="1" indent="-342900" algn="just">
              <a:buFontTx/>
              <a:buChar char="-"/>
            </a:pPr>
            <a:r>
              <a:rPr lang="cs-CZ" sz="2400" dirty="0" smtClean="0"/>
              <a:t>méně kvalitní na štěrk</a:t>
            </a:r>
          </a:p>
          <a:p>
            <a:pPr marL="800100" lvl="1" indent="-342900" algn="just"/>
            <a:endParaRPr lang="cs-CZ" sz="2400" dirty="0" smtClean="0"/>
          </a:p>
        </p:txBody>
      </p:sp>
    </p:spTree>
    <p:extLst>
      <p:ext uri="{BB962C8B-B14F-4D97-AF65-F5344CB8AC3E}">
        <p14:creationId xmlns:p14="http://schemas.microsoft.com/office/powerpoint/2010/main" val="41108475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6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971600" y="1556792"/>
            <a:ext cx="7128792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sz="2400" u="sng" dirty="0" smtClean="0"/>
              <a:t>Pískovec</a:t>
            </a:r>
          </a:p>
          <a:p>
            <a:pPr marL="342900" indent="-342900" algn="just">
              <a:buFontTx/>
              <a:buChar char="-"/>
            </a:pPr>
            <a:r>
              <a:rPr lang="cs-CZ" sz="2400" dirty="0" smtClean="0"/>
              <a:t>vlastnosti – vysoká obrusnost</a:t>
            </a:r>
          </a:p>
          <a:p>
            <a:pPr marL="800100" lvl="1" indent="-342900" algn="just">
              <a:buFontTx/>
              <a:buChar char="-"/>
            </a:pPr>
            <a:r>
              <a:rPr lang="cs-CZ" sz="2400" dirty="0" smtClean="0"/>
              <a:t>dobrá opracovatelnost</a:t>
            </a:r>
          </a:p>
          <a:p>
            <a:pPr marL="342900" indent="-342900" algn="just">
              <a:buFontTx/>
              <a:buChar char="-"/>
            </a:pPr>
            <a:r>
              <a:rPr lang="cs-CZ" sz="2400" dirty="0" smtClean="0"/>
              <a:t>použití – dlažba</a:t>
            </a:r>
          </a:p>
          <a:p>
            <a:pPr marL="800100" lvl="1" indent="-342900" algn="just">
              <a:buFontTx/>
              <a:buChar char="-"/>
            </a:pPr>
            <a:r>
              <a:rPr lang="cs-CZ" sz="2400" dirty="0" smtClean="0"/>
              <a:t>schodišťové stupně</a:t>
            </a:r>
          </a:p>
          <a:p>
            <a:pPr marL="800100" lvl="1" indent="-342900" algn="just">
              <a:buFontTx/>
              <a:buChar char="-"/>
            </a:pPr>
            <a:r>
              <a:rPr lang="cs-CZ" sz="2400" dirty="0" smtClean="0"/>
              <a:t>zdivo</a:t>
            </a:r>
          </a:p>
          <a:p>
            <a:pPr marL="800100" lvl="1" indent="-342900" algn="just">
              <a:buFontTx/>
              <a:buChar char="-"/>
            </a:pPr>
            <a:r>
              <a:rPr lang="cs-CZ" sz="2400" dirty="0" smtClean="0"/>
              <a:t>sochařství</a:t>
            </a:r>
          </a:p>
          <a:p>
            <a:pPr marL="800100" lvl="1" indent="-342900" algn="just"/>
            <a:endParaRPr lang="cs-CZ" sz="2400" dirty="0" smtClean="0"/>
          </a:p>
        </p:txBody>
      </p:sp>
    </p:spTree>
    <p:extLst>
      <p:ext uri="{BB962C8B-B14F-4D97-AF65-F5344CB8AC3E}">
        <p14:creationId xmlns:p14="http://schemas.microsoft.com/office/powerpoint/2010/main" val="41108475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7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971600" y="1556792"/>
            <a:ext cx="712879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sz="2400" u="sng" dirty="0" smtClean="0"/>
              <a:t>Pískovec</a:t>
            </a:r>
          </a:p>
          <a:p>
            <a:pPr marL="342900" indent="-342900" algn="just">
              <a:buFontTx/>
              <a:buChar char="-"/>
            </a:pPr>
            <a:r>
              <a:rPr lang="cs-CZ" sz="2400" dirty="0" smtClean="0"/>
              <a:t>vlastnosti – lze jí štípat na tenké desky</a:t>
            </a:r>
          </a:p>
          <a:p>
            <a:pPr marL="800100" lvl="1" indent="-342900" algn="just">
              <a:buFontTx/>
              <a:buChar char="-"/>
            </a:pPr>
            <a:r>
              <a:rPr lang="cs-CZ" sz="2400" dirty="0" smtClean="0"/>
              <a:t>nižší odolnost poškození</a:t>
            </a:r>
          </a:p>
          <a:p>
            <a:pPr marL="342900" indent="-342900" algn="just">
              <a:buFontTx/>
              <a:buChar char="-"/>
            </a:pPr>
            <a:r>
              <a:rPr lang="cs-CZ" sz="2400" dirty="0" smtClean="0"/>
              <a:t>použití – obklady</a:t>
            </a:r>
          </a:p>
          <a:p>
            <a:pPr marL="800100" lvl="1" indent="-342900" algn="just">
              <a:buFontTx/>
              <a:buChar char="-"/>
            </a:pPr>
            <a:r>
              <a:rPr lang="cs-CZ" sz="2400" dirty="0" smtClean="0"/>
              <a:t>střešní krytina</a:t>
            </a:r>
          </a:p>
          <a:p>
            <a:pPr marL="800100" lvl="1" indent="-342900" algn="just"/>
            <a:endParaRPr lang="cs-CZ" sz="2400" dirty="0" smtClean="0"/>
          </a:p>
        </p:txBody>
      </p:sp>
    </p:spTree>
    <p:extLst>
      <p:ext uri="{BB962C8B-B14F-4D97-AF65-F5344CB8AC3E}">
        <p14:creationId xmlns:p14="http://schemas.microsoft.com/office/powerpoint/2010/main" val="41108475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8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971600" y="1556792"/>
            <a:ext cx="7128792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sz="2400" u="sng" dirty="0" smtClean="0"/>
              <a:t>Mramor</a:t>
            </a:r>
          </a:p>
          <a:p>
            <a:pPr marL="342900" indent="-342900" algn="just">
              <a:buFontTx/>
              <a:buChar char="-"/>
            </a:pPr>
            <a:r>
              <a:rPr lang="cs-CZ" sz="2400" dirty="0" smtClean="0"/>
              <a:t>vlastnosti – pevnost v tlaku</a:t>
            </a:r>
          </a:p>
          <a:p>
            <a:pPr marL="800100" lvl="1" indent="-342900" algn="just">
              <a:buFontTx/>
              <a:buChar char="-"/>
            </a:pPr>
            <a:r>
              <a:rPr lang="cs-CZ" sz="2400" dirty="0" smtClean="0"/>
              <a:t>tvrdost</a:t>
            </a:r>
          </a:p>
          <a:p>
            <a:pPr marL="800100" lvl="1" indent="-342900" algn="just">
              <a:buFontTx/>
              <a:buChar char="-"/>
            </a:pPr>
            <a:r>
              <a:rPr lang="cs-CZ" sz="2400" dirty="0" smtClean="0"/>
              <a:t>lze ho leštit</a:t>
            </a:r>
          </a:p>
          <a:p>
            <a:pPr marL="342900" indent="-342900" algn="just">
              <a:buFontTx/>
              <a:buChar char="-"/>
            </a:pPr>
            <a:r>
              <a:rPr lang="cs-CZ" sz="2400" dirty="0" smtClean="0"/>
              <a:t>použití – obklady</a:t>
            </a:r>
          </a:p>
          <a:p>
            <a:pPr marL="800100" lvl="1" indent="-342900" algn="just">
              <a:buFontTx/>
              <a:buChar char="-"/>
            </a:pPr>
            <a:r>
              <a:rPr lang="cs-CZ" sz="2400" dirty="0" smtClean="0"/>
              <a:t>dlažba</a:t>
            </a:r>
          </a:p>
          <a:p>
            <a:pPr marL="800100" lvl="1" indent="-342900" algn="just">
              <a:buFontTx/>
              <a:buChar char="-"/>
            </a:pPr>
            <a:r>
              <a:rPr lang="cs-CZ" sz="2400" dirty="0" smtClean="0"/>
              <a:t>schodišťové stupně</a:t>
            </a:r>
          </a:p>
          <a:p>
            <a:pPr marL="800100" lvl="1" indent="-342900" algn="just">
              <a:buFontTx/>
              <a:buChar char="-"/>
            </a:pPr>
            <a:r>
              <a:rPr lang="cs-CZ" sz="2400" dirty="0" smtClean="0"/>
              <a:t>sochařství</a:t>
            </a:r>
          </a:p>
          <a:p>
            <a:pPr marL="800100" lvl="1" indent="-342900" algn="just"/>
            <a:endParaRPr lang="cs-CZ" sz="2400" dirty="0" smtClean="0"/>
          </a:p>
        </p:txBody>
      </p:sp>
    </p:spTree>
    <p:extLst>
      <p:ext uri="{BB962C8B-B14F-4D97-AF65-F5344CB8AC3E}">
        <p14:creationId xmlns:p14="http://schemas.microsoft.com/office/powerpoint/2010/main" val="41108475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9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971600" y="1556792"/>
            <a:ext cx="7128792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sz="2400" u="sng" dirty="0" smtClean="0"/>
              <a:t>Ostatní druhy kamene</a:t>
            </a:r>
          </a:p>
          <a:p>
            <a:pPr algn="just"/>
            <a:endParaRPr lang="cs-CZ" sz="2400" u="sng" dirty="0"/>
          </a:p>
          <a:p>
            <a:pPr marL="342900" indent="-342900" algn="just">
              <a:buFont typeface="Calibri" panose="020F0502020204030204" pitchFamily="34" charset="0"/>
              <a:buChar char="‒"/>
            </a:pPr>
            <a:r>
              <a:rPr lang="cs-CZ" sz="2400" dirty="0" smtClean="0"/>
              <a:t>břidlice – použití – střešní krytiny, obklady …</a:t>
            </a:r>
          </a:p>
          <a:p>
            <a:pPr marL="342900" indent="-342900" algn="just">
              <a:buFont typeface="Calibri" panose="020F0502020204030204" pitchFamily="34" charset="0"/>
              <a:buChar char="‒"/>
            </a:pPr>
            <a:r>
              <a:rPr lang="cs-CZ" sz="2400" dirty="0" smtClean="0"/>
              <a:t>písek – použití – malty, beton, podsypy …</a:t>
            </a:r>
          </a:p>
          <a:p>
            <a:pPr marL="342900" indent="-342900" algn="just">
              <a:buFont typeface="Calibri" panose="020F0502020204030204" pitchFamily="34" charset="0"/>
              <a:buChar char="‒"/>
            </a:pPr>
            <a:r>
              <a:rPr lang="cs-CZ" sz="2400" dirty="0" smtClean="0"/>
              <a:t>vápenec – použití – obklady, dlažba, zdivo …</a:t>
            </a:r>
          </a:p>
          <a:p>
            <a:pPr marL="342900" indent="-342900" algn="just">
              <a:buFont typeface="Calibri" panose="020F0502020204030204" pitchFamily="34" charset="0"/>
              <a:buChar char="‒"/>
            </a:pPr>
            <a:r>
              <a:rPr lang="cs-CZ" sz="2400" dirty="0" smtClean="0"/>
              <a:t>sádrovec – použití – obklady, sochařství …</a:t>
            </a:r>
          </a:p>
          <a:p>
            <a:pPr marL="342900" indent="-342900" algn="just">
              <a:buFont typeface="Calibri" panose="020F0502020204030204" pitchFamily="34" charset="0"/>
              <a:buChar char="‒"/>
            </a:pPr>
            <a:endParaRPr lang="cs-CZ" sz="2400" dirty="0" smtClean="0"/>
          </a:p>
          <a:p>
            <a:pPr marL="800100" lvl="1" indent="-342900" algn="just"/>
            <a:endParaRPr lang="cs-CZ" sz="2400" dirty="0" smtClean="0"/>
          </a:p>
        </p:txBody>
      </p:sp>
    </p:spTree>
    <p:extLst>
      <p:ext uri="{BB962C8B-B14F-4D97-AF65-F5344CB8AC3E}">
        <p14:creationId xmlns:p14="http://schemas.microsoft.com/office/powerpoint/2010/main" val="21793761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10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10" name="TextovéPole 9"/>
          <p:cNvSpPr txBox="1"/>
          <p:nvPr/>
        </p:nvSpPr>
        <p:spPr>
          <a:xfrm>
            <a:off x="3275856" y="1080000"/>
            <a:ext cx="2587375" cy="584775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cs-CZ" sz="3200" b="1" dirty="0" smtClean="0"/>
              <a:t>Použité zdroje</a:t>
            </a:r>
            <a:endParaRPr lang="cs-CZ" sz="3200" b="1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755576" y="1628800"/>
            <a:ext cx="76328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Jan Liška, Materiály – obor zednické práce. Praha: Parta, s. r. o., 2003, ISBN 80-7320-040-6 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10454687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997</TotalTime>
  <Words>328</Words>
  <Application>Microsoft Office PowerPoint</Application>
  <PresentationFormat>Předvádění na obrazovce (4:3)</PresentationFormat>
  <Paragraphs>108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Motiv systému Office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</vt:vector>
  </TitlesOfParts>
  <Company>Střední škola technická Ústí nad Labem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Střední škola stavební a technická Ústí nad Labem sekce technických oborů</dc:title>
  <dc:creator>Filas</dc:creator>
  <cp:lastModifiedBy>Jaroslav Neuman</cp:lastModifiedBy>
  <cp:revision>87</cp:revision>
  <dcterms:created xsi:type="dcterms:W3CDTF">2010-11-01T23:40:31Z</dcterms:created>
  <dcterms:modified xsi:type="dcterms:W3CDTF">2014-02-14T11:16:17Z</dcterms:modified>
</cp:coreProperties>
</file>