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7" r:id="rId3"/>
  </p:sldMasterIdLst>
  <p:sldIdLst>
    <p:sldId id="274" r:id="rId4"/>
    <p:sldId id="275" r:id="rId5"/>
    <p:sldId id="256" r:id="rId6"/>
    <p:sldId id="257" r:id="rId7"/>
    <p:sldId id="258" r:id="rId8"/>
    <p:sldId id="259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3" r:id="rId21"/>
    <p:sldId id="260" r:id="rId22"/>
    <p:sldId id="276" r:id="rId23"/>
    <p:sldId id="272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02040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58154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4979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88732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0990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1209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4216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1042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7253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934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085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899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1952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77562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6157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6790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299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807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2839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384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80640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595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60541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1185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6506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058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2551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94191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AF1F39F-954C-42F6-B465-9E4DAFC9A45D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3AA20BA-591B-4089-BD8D-DED8624F80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327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6851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pe_avignon_clement7.jpg" TargetMode="External"/><Relationship Id="rId7" Type="http://schemas.openxmlformats.org/officeDocument/2006/relationships/hyperlink" Target="http://cs.wikipedia.org/wiki/Soubor:Richental_Konzilssitzung_Muenster.jpg" TargetMode="External"/><Relationship Id="rId2" Type="http://schemas.openxmlformats.org/officeDocument/2006/relationships/hyperlink" Target="http://cs.wikipedia.org/wiki/Soubor:Urbanus_VI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Nuremberg_Chronicles_f_238v_1_(Johannes_XXIII).jpg" TargetMode="External"/><Relationship Id="rId5" Type="http://schemas.openxmlformats.org/officeDocument/2006/relationships/hyperlink" Target="http://commons.wikimedia.org/wiki/File:Nuremberg_Chronicles_f_235v_3_Alexander_V.jpg" TargetMode="External"/><Relationship Id="rId4" Type="http://schemas.openxmlformats.org/officeDocument/2006/relationships/hyperlink" Target="http://cs.wikipedia.org/wiki/Soubor:IX.Bonifac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/>
              <a:t>Velké západní schizma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28353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VY_32_INOVACE_2.DE.08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820869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smtClean="0"/>
                        <a:t>Středověk 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 seznámení žáků s problematikou dvojpapežství a </a:t>
            </a:r>
            <a:r>
              <a:rPr lang="cs-CZ" sz="1100" dirty="0" err="1"/>
              <a:t>trojpapežství</a:t>
            </a:r>
            <a:r>
              <a:rPr lang="cs-CZ" sz="1100" dirty="0"/>
              <a:t> po skončení období avignonského zajetí. Sleduje příčiny i důsledky tohoto krizového jevu středověké křesťanské církve, seznamuje s řešením situace v období kostnického koncilu. Je určen především pro výkladovou část hodiny, ale i pro opakování a upevňování poznatků.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579457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Velké západní schizma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1378 – 1417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34114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8056"/>
          </a:xfrm>
        </p:spPr>
        <p:txBody>
          <a:bodyPr/>
          <a:lstStyle/>
          <a:p>
            <a:r>
              <a:rPr lang="cs-CZ" dirty="0"/>
              <a:t>Problém dvojpapežství a </a:t>
            </a:r>
            <a:r>
              <a:rPr lang="cs-CZ" dirty="0" err="1"/>
              <a:t>trojpapežství</a:t>
            </a:r>
            <a:r>
              <a:rPr lang="cs-CZ" dirty="0"/>
              <a:t> v katolické církvi na přelomu 14. a 15. </a:t>
            </a:r>
            <a:r>
              <a:rPr lang="cs-CZ" dirty="0" smtClean="0"/>
              <a:t>století</a:t>
            </a:r>
          </a:p>
          <a:p>
            <a:endParaRPr lang="cs-CZ" dirty="0" smtClean="0"/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/>
              <a:t>Během pobytu papežů v </a:t>
            </a:r>
            <a:r>
              <a:rPr lang="cs-CZ" dirty="0" smtClean="0"/>
              <a:t>Avignonu byl oslaben vliv</a:t>
            </a:r>
            <a:r>
              <a:rPr lang="cs-CZ" dirty="0"/>
              <a:t>, který si získali </a:t>
            </a:r>
            <a:r>
              <a:rPr lang="cs-CZ" dirty="0" smtClean="0"/>
              <a:t>ve 13. století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2848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8"/>
            <a:ext cx="8229600" cy="6408712"/>
          </a:xfrm>
        </p:spPr>
        <p:txBody>
          <a:bodyPr>
            <a:normAutofit/>
          </a:bodyPr>
          <a:lstStyle/>
          <a:p>
            <a:r>
              <a:rPr lang="cs-CZ" sz="2800" b="1" dirty="0"/>
              <a:t>Urban VI. (1378 - 1389)</a:t>
            </a:r>
            <a:r>
              <a:rPr lang="cs-CZ" sz="2800" dirty="0"/>
              <a:t> přenesl svou rezidenci zpět do </a:t>
            </a:r>
            <a:r>
              <a:rPr lang="cs-CZ" sz="2800" dirty="0" smtClean="0"/>
              <a:t>Říma</a:t>
            </a:r>
          </a:p>
          <a:p>
            <a:pPr lvl="1"/>
            <a:r>
              <a:rPr lang="cs-CZ" sz="2400" dirty="0"/>
              <a:t>Okamžitě po svém zvolení začal kritizovat kardinály </a:t>
            </a:r>
          </a:p>
          <a:p>
            <a:pPr lvl="2"/>
            <a:r>
              <a:rPr lang="cs-CZ" dirty="0"/>
              <a:t>Vyžadoval, aby odmítali dary od světských hodnostářů </a:t>
            </a:r>
          </a:p>
          <a:p>
            <a:pPr lvl="2"/>
            <a:r>
              <a:rPr lang="cs-CZ" dirty="0"/>
              <a:t>Vyžadoval, aby nežili v přílišném přepychu</a:t>
            </a:r>
          </a:p>
          <a:p>
            <a:pPr lvl="2"/>
            <a:endParaRPr lang="cs-CZ" dirty="0"/>
          </a:p>
          <a:p>
            <a:pPr lvl="1"/>
            <a:r>
              <a:rPr lang="cs-CZ" sz="2400" b="1" dirty="0"/>
              <a:t>Kardinálové</a:t>
            </a:r>
            <a:r>
              <a:rPr lang="cs-CZ" sz="2400" dirty="0"/>
              <a:t> proto s podporou francouzského krále </a:t>
            </a:r>
            <a:r>
              <a:rPr lang="cs-CZ" sz="2400" b="1" dirty="0"/>
              <a:t>prohlásili jeho zvolení za neplatné a zvolili vzdoropapeže Klementa VII. </a:t>
            </a:r>
            <a:r>
              <a:rPr lang="cs-CZ" sz="2400" dirty="0"/>
              <a:t>(Francouz)</a:t>
            </a:r>
            <a:endParaRPr lang="cs-CZ" sz="2400" b="1" dirty="0"/>
          </a:p>
          <a:p>
            <a:pPr lvl="1"/>
            <a:endParaRPr lang="cs-CZ" sz="2400" b="1" dirty="0"/>
          </a:p>
          <a:p>
            <a:pPr lvl="1"/>
            <a:r>
              <a:rPr lang="cs-CZ" sz="2400" dirty="0"/>
              <a:t>Urban VI. Klementa a všechny jeho podporovatele v roce 1378 exkomunikoval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9146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513556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r>
              <a:rPr lang="cs-CZ" sz="1800" b="1" dirty="0"/>
              <a:t>1</a:t>
            </a:r>
            <a:r>
              <a:rPr lang="cs-CZ" sz="1800" b="1" dirty="0" smtClean="0"/>
              <a:t>. Urban VI.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513556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r>
              <a:rPr lang="cs-CZ" sz="1800" b="1" dirty="0"/>
              <a:t>2</a:t>
            </a:r>
            <a:r>
              <a:rPr lang="cs-CZ" sz="1800" b="1" dirty="0" smtClean="0"/>
              <a:t>. Klement VII.</a:t>
            </a:r>
            <a:endParaRPr lang="cs-CZ" sz="1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456"/>
            <a:ext cx="4051976" cy="5692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1363" y="478771"/>
            <a:ext cx="4868210" cy="5692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4046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Bonifác IX. (1389 - 1404)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 smrti Urbana VI. doufal </a:t>
            </a:r>
            <a:r>
              <a:rPr lang="cs-CZ" dirty="0" smtClean="0"/>
              <a:t>avignonský vzdoropapež </a:t>
            </a:r>
            <a:r>
              <a:rPr lang="cs-CZ" dirty="0"/>
              <a:t>Klement VII., že konkláve nezvolí nového papeže a uzná </a:t>
            </a:r>
            <a:r>
              <a:rPr lang="cs-CZ" dirty="0" smtClean="0"/>
              <a:t>jeho</a:t>
            </a:r>
          </a:p>
          <a:p>
            <a:r>
              <a:rPr lang="cs-CZ" dirty="0" smtClean="0"/>
              <a:t>Konkláve </a:t>
            </a:r>
            <a:r>
              <a:rPr lang="cs-CZ" dirty="0"/>
              <a:t>však zvolila jednoho ze svých </a:t>
            </a:r>
            <a:r>
              <a:rPr lang="cs-CZ" dirty="0" smtClean="0"/>
              <a:t>členů – </a:t>
            </a:r>
            <a:r>
              <a:rPr lang="cs-CZ" b="1" dirty="0" err="1" smtClean="0"/>
              <a:t>Pietra</a:t>
            </a:r>
            <a:r>
              <a:rPr lang="cs-CZ" b="1" dirty="0" smtClean="0"/>
              <a:t> </a:t>
            </a:r>
            <a:r>
              <a:rPr lang="cs-CZ" b="1" dirty="0" err="1" smtClean="0"/>
              <a:t>Tomacelliho</a:t>
            </a:r>
            <a:endParaRPr lang="cs-CZ" dirty="0"/>
          </a:p>
          <a:p>
            <a:pPr lvl="1"/>
            <a:r>
              <a:rPr lang="cs-CZ" dirty="0" smtClean="0"/>
              <a:t>přijal jméno Bonifác IX.</a:t>
            </a:r>
          </a:p>
          <a:p>
            <a:r>
              <a:rPr lang="cs-CZ" dirty="0" smtClean="0"/>
              <a:t>Za </a:t>
            </a:r>
            <a:r>
              <a:rPr lang="cs-CZ" dirty="0"/>
              <a:t>Bonifáce jako papeže Papežský stát posílil vojensky i </a:t>
            </a:r>
            <a:r>
              <a:rPr lang="cs-CZ" dirty="0" smtClean="0"/>
              <a:t>finančně</a:t>
            </a:r>
          </a:p>
          <a:p>
            <a:r>
              <a:rPr lang="cs-CZ" dirty="0" smtClean="0"/>
              <a:t>1394 – avignonským </a:t>
            </a:r>
            <a:r>
              <a:rPr lang="cs-CZ" b="1" dirty="0" smtClean="0"/>
              <a:t>vzdoropapežem</a:t>
            </a:r>
            <a:r>
              <a:rPr lang="cs-CZ" dirty="0" smtClean="0"/>
              <a:t> se stal </a:t>
            </a:r>
            <a:r>
              <a:rPr lang="cs-CZ" b="1" dirty="0" smtClean="0"/>
              <a:t>Benedikt XIII. (1394 – 1423)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6267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513556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r>
              <a:rPr lang="cs-CZ" sz="1800" b="1" dirty="0" smtClean="0"/>
              <a:t>3. Bonifác IX.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92697"/>
            <a:ext cx="4038600" cy="5555703"/>
          </a:xfrm>
        </p:spPr>
        <p:txBody>
          <a:bodyPr/>
          <a:lstStyle/>
          <a:p>
            <a:r>
              <a:rPr lang="cs-CZ" dirty="0" smtClean="0"/>
              <a:t>Západní křesťanský </a:t>
            </a:r>
            <a:r>
              <a:rPr lang="cs-CZ" dirty="0"/>
              <a:t>svět se rozdělil na dvě </a:t>
            </a:r>
            <a:r>
              <a:rPr lang="cs-CZ" dirty="0" smtClean="0"/>
              <a:t>části</a:t>
            </a:r>
          </a:p>
          <a:p>
            <a:pPr lvl="1"/>
            <a:r>
              <a:rPr lang="cs-CZ" dirty="0" smtClean="0"/>
              <a:t>jedna </a:t>
            </a:r>
            <a:r>
              <a:rPr lang="cs-CZ" dirty="0"/>
              <a:t>uznávala za hlavu církve papeže v </a:t>
            </a:r>
            <a:r>
              <a:rPr lang="cs-CZ" dirty="0" smtClean="0"/>
              <a:t>Římě</a:t>
            </a:r>
          </a:p>
          <a:p>
            <a:pPr lvl="1"/>
            <a:r>
              <a:rPr lang="cs-CZ" dirty="0" smtClean="0"/>
              <a:t>druhá </a:t>
            </a:r>
            <a:r>
              <a:rPr lang="cs-CZ" dirty="0"/>
              <a:t>pak vzdoropapeže v </a:t>
            </a:r>
            <a:r>
              <a:rPr lang="cs-CZ" dirty="0" smtClean="0"/>
              <a:t>Avignonu</a:t>
            </a:r>
          </a:p>
          <a:p>
            <a:pPr marL="537210" lvl="1" indent="0">
              <a:buNone/>
            </a:pPr>
            <a:endParaRPr lang="cs-CZ" dirty="0" smtClean="0"/>
          </a:p>
          <a:p>
            <a:r>
              <a:rPr lang="cs-CZ" dirty="0" smtClean="0"/>
              <a:t>Západní </a:t>
            </a:r>
            <a:r>
              <a:rPr lang="cs-CZ" dirty="0"/>
              <a:t>církev se ocitla </a:t>
            </a:r>
            <a:r>
              <a:rPr lang="cs-CZ" dirty="0" smtClean="0"/>
              <a:t>v krizi</a:t>
            </a:r>
            <a:r>
              <a:rPr lang="cs-CZ" dirty="0"/>
              <a:t>, která se zdála </a:t>
            </a:r>
            <a:r>
              <a:rPr lang="cs-CZ" dirty="0" smtClean="0"/>
              <a:t>neřešitelnou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692697"/>
            <a:ext cx="4049317" cy="55217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219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6192688"/>
          </a:xfrm>
        </p:spPr>
        <p:txBody>
          <a:bodyPr/>
          <a:lstStyle/>
          <a:p>
            <a:r>
              <a:rPr lang="cs-CZ" dirty="0" smtClean="0"/>
              <a:t>O </a:t>
            </a:r>
            <a:r>
              <a:rPr lang="cs-CZ" dirty="0"/>
              <a:t>řešení se pokusila i</a:t>
            </a:r>
            <a:r>
              <a:rPr lang="cs-CZ" dirty="0" smtClean="0"/>
              <a:t> </a:t>
            </a:r>
            <a:r>
              <a:rPr lang="cs-CZ" b="1" dirty="0"/>
              <a:t>pařížská univerzita</a:t>
            </a:r>
            <a:r>
              <a:rPr lang="cs-CZ" dirty="0"/>
              <a:t>, která v roce 1394 po smrti Klementa VII. navrhla tři cesty či způsoby k překonání rozkolu a k obnovení </a:t>
            </a:r>
            <a:r>
              <a:rPr lang="cs-CZ" dirty="0" smtClean="0"/>
              <a:t>jednoty</a:t>
            </a:r>
          </a:p>
          <a:p>
            <a:endParaRPr lang="cs-CZ" dirty="0"/>
          </a:p>
          <a:p>
            <a:pPr lvl="1"/>
            <a:r>
              <a:rPr lang="cs-CZ" dirty="0"/>
              <a:t>dobrovolné odstoupení obou </a:t>
            </a:r>
            <a:r>
              <a:rPr lang="cs-CZ" dirty="0" smtClean="0"/>
              <a:t>papežů</a:t>
            </a:r>
          </a:p>
          <a:p>
            <a:pPr lvl="1"/>
            <a:endParaRPr lang="cs-CZ" dirty="0"/>
          </a:p>
          <a:p>
            <a:pPr lvl="1"/>
            <a:r>
              <a:rPr lang="cs-CZ" dirty="0"/>
              <a:t>podřízení papežů rozhodčímu </a:t>
            </a:r>
            <a:r>
              <a:rPr lang="cs-CZ" dirty="0" smtClean="0"/>
              <a:t>řízení</a:t>
            </a:r>
          </a:p>
          <a:p>
            <a:pPr lvl="1"/>
            <a:endParaRPr lang="cs-CZ" dirty="0"/>
          </a:p>
          <a:p>
            <a:pPr lvl="1"/>
            <a:r>
              <a:rPr lang="cs-CZ" dirty="0"/>
              <a:t>rozhodnutí všeobecného sněmu (koncilu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269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Řehoř XII. </a:t>
            </a:r>
            <a:r>
              <a:rPr lang="cs-CZ" b="1" dirty="0" smtClean="0"/>
              <a:t>(1406 – 1415)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</a:t>
            </a:r>
            <a:r>
              <a:rPr lang="cs-CZ" dirty="0"/>
              <a:t>Římě papež </a:t>
            </a:r>
            <a:r>
              <a:rPr lang="cs-CZ" b="1" dirty="0"/>
              <a:t>Inocenc VII. (1404 - 1406)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Řehoř XII. </a:t>
            </a:r>
            <a:r>
              <a:rPr lang="cs-CZ" dirty="0"/>
              <a:t>z</a:t>
            </a:r>
            <a:r>
              <a:rPr lang="cs-CZ" dirty="0" smtClean="0"/>
              <a:t>volen </a:t>
            </a:r>
            <a:r>
              <a:rPr lang="cs-CZ" dirty="0"/>
              <a:t>byl pod podmínkou, že pokud avignonský papež Benedikt </a:t>
            </a:r>
            <a:r>
              <a:rPr lang="cs-CZ" dirty="0" smtClean="0"/>
              <a:t>XIII. zruší </a:t>
            </a:r>
            <a:r>
              <a:rPr lang="cs-CZ" dirty="0"/>
              <a:t>všechny požadavky na papežský stolec, on se zachová stejně, aby mohla být </a:t>
            </a:r>
            <a:r>
              <a:rPr lang="cs-CZ" dirty="0" smtClean="0"/>
              <a:t>uskutečněna </a:t>
            </a:r>
            <a:r>
              <a:rPr lang="cs-CZ" dirty="0"/>
              <a:t>nová volba, a tak </a:t>
            </a:r>
            <a:r>
              <a:rPr lang="cs-CZ" dirty="0" smtClean="0"/>
              <a:t>bylo </a:t>
            </a:r>
            <a:r>
              <a:rPr lang="cs-CZ" dirty="0"/>
              <a:t>ukončeno </a:t>
            </a:r>
            <a:r>
              <a:rPr lang="cs-CZ" dirty="0" smtClean="0"/>
              <a:t>schizma</a:t>
            </a:r>
          </a:p>
          <a:p>
            <a:r>
              <a:rPr lang="cs-CZ" dirty="0" smtClean="0"/>
              <a:t>Situace  </a:t>
            </a:r>
            <a:r>
              <a:rPr lang="cs-CZ" dirty="0"/>
              <a:t>zůstala </a:t>
            </a:r>
            <a:r>
              <a:rPr lang="cs-CZ" dirty="0" smtClean="0"/>
              <a:t>komplikovaná</a:t>
            </a:r>
          </a:p>
          <a:p>
            <a:pPr lvl="1"/>
            <a:r>
              <a:rPr lang="cs-CZ" dirty="0" smtClean="0"/>
              <a:t>Ani </a:t>
            </a:r>
            <a:r>
              <a:rPr lang="cs-CZ" dirty="0"/>
              <a:t>jeden papež nechtěl ustoupit a oba se považovali za platně zvolené</a:t>
            </a:r>
          </a:p>
        </p:txBody>
      </p:sp>
    </p:spTree>
    <p:extLst>
      <p:ext uri="{BB962C8B-B14F-4D97-AF65-F5344CB8AC3E}">
        <p14:creationId xmlns:p14="http://schemas.microsoft.com/office/powerpoint/2010/main" val="50480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Koncil v Pise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Svolán 1409</a:t>
            </a:r>
          </a:p>
          <a:p>
            <a:r>
              <a:rPr lang="cs-CZ" dirty="0"/>
              <a:t>Dnes není církví uznáván jako ekumenický </a:t>
            </a:r>
          </a:p>
          <a:p>
            <a:r>
              <a:rPr lang="cs-CZ" dirty="0" smtClean="0"/>
              <a:t>Stojí  </a:t>
            </a:r>
            <a:r>
              <a:rPr lang="cs-CZ" dirty="0"/>
              <a:t>mezi 15. koncilem a 16. </a:t>
            </a:r>
            <a:r>
              <a:rPr lang="cs-CZ" dirty="0" smtClean="0"/>
              <a:t>koncilem</a:t>
            </a:r>
          </a:p>
          <a:p>
            <a:r>
              <a:rPr lang="cs-CZ" dirty="0" smtClean="0"/>
              <a:t>Koncil </a:t>
            </a:r>
            <a:r>
              <a:rPr lang="cs-CZ" dirty="0"/>
              <a:t>nesvolal papež, ale 24 kardinálů </a:t>
            </a:r>
            <a:r>
              <a:rPr lang="cs-CZ" dirty="0" smtClean="0"/>
              <a:t>proti </a:t>
            </a:r>
            <a:r>
              <a:rPr lang="cs-CZ" dirty="0"/>
              <a:t>vůli svých </a:t>
            </a:r>
            <a:r>
              <a:rPr lang="cs-CZ" dirty="0" smtClean="0"/>
              <a:t>nadřízených</a:t>
            </a:r>
          </a:p>
          <a:p>
            <a:r>
              <a:rPr lang="cs-CZ" dirty="0" smtClean="0"/>
              <a:t>Měl řešit otázku dvojpapežství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72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3826768" cy="6264695"/>
          </a:xfrm>
        </p:spPr>
        <p:txBody>
          <a:bodyPr>
            <a:normAutofit/>
          </a:bodyPr>
          <a:lstStyle/>
          <a:p>
            <a:r>
              <a:rPr lang="cs-CZ" dirty="0" smtClean="0"/>
              <a:t>Schizmatické </a:t>
            </a:r>
            <a:r>
              <a:rPr lang="cs-CZ" dirty="0"/>
              <a:t>jednání obou papežů prohlášeno za heretické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byl </a:t>
            </a:r>
            <a:r>
              <a:rPr lang="cs-CZ" dirty="0"/>
              <a:t>zvolen </a:t>
            </a:r>
            <a:r>
              <a:rPr lang="cs-CZ" b="1" dirty="0"/>
              <a:t>nový papež Alexandr </a:t>
            </a:r>
            <a:r>
              <a:rPr lang="cs-CZ" b="1" dirty="0" smtClean="0"/>
              <a:t>V.</a:t>
            </a:r>
          </a:p>
          <a:p>
            <a:endParaRPr lang="cs-CZ" b="1" dirty="0" smtClean="0"/>
          </a:p>
          <a:p>
            <a:r>
              <a:rPr lang="cs-CZ" dirty="0" smtClean="0"/>
              <a:t>ostatní </a:t>
            </a:r>
            <a:r>
              <a:rPr lang="cs-CZ" dirty="0"/>
              <a:t>papežové odmítli závěry </a:t>
            </a:r>
            <a:r>
              <a:rPr lang="cs-CZ" dirty="0" smtClean="0"/>
              <a:t>koncilu</a:t>
            </a:r>
          </a:p>
          <a:p>
            <a:endParaRPr lang="cs-CZ" dirty="0" smtClean="0"/>
          </a:p>
          <a:p>
            <a:r>
              <a:rPr lang="cs-CZ" dirty="0" smtClean="0"/>
              <a:t>vedlo to </a:t>
            </a:r>
            <a:r>
              <a:rPr lang="cs-CZ" dirty="0"/>
              <a:t>k </a:t>
            </a:r>
            <a:r>
              <a:rPr lang="cs-CZ" dirty="0" err="1"/>
              <a:t>trojpapežství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5135563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r>
              <a:rPr lang="cs-CZ" sz="1800" b="1" dirty="0" smtClean="0"/>
              <a:t>4. Alexandr V. </a:t>
            </a:r>
            <a:endParaRPr lang="cs-CZ" sz="1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4509"/>
            <a:ext cx="4608512" cy="5834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860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Jan XXIII. (1410 - 1415)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73424"/>
            <a:ext cx="4186808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1410 Alexandr V. </a:t>
            </a:r>
            <a:r>
              <a:rPr lang="cs-CZ" dirty="0" smtClean="0"/>
              <a:t>zemřel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následovníkem </a:t>
            </a:r>
            <a:r>
              <a:rPr lang="cs-CZ" dirty="0"/>
              <a:t>se stal </a:t>
            </a:r>
            <a:r>
              <a:rPr lang="cs-CZ" b="1" dirty="0" smtClean="0"/>
              <a:t>Jan XXIII. </a:t>
            </a:r>
          </a:p>
          <a:p>
            <a:pPr lvl="1"/>
            <a:r>
              <a:rPr lang="cs-CZ" dirty="0"/>
              <a:t>více válečník než představitel </a:t>
            </a:r>
            <a:r>
              <a:rPr lang="cs-CZ" dirty="0" smtClean="0"/>
              <a:t>církve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Situace </a:t>
            </a:r>
            <a:r>
              <a:rPr lang="cs-CZ" dirty="0"/>
              <a:t>se nelíbila římskému králi </a:t>
            </a:r>
            <a:r>
              <a:rPr lang="cs-CZ" dirty="0" smtClean="0"/>
              <a:t>Zikmundovi</a:t>
            </a:r>
          </a:p>
          <a:p>
            <a:pPr lvl="1"/>
            <a:r>
              <a:rPr lang="cs-CZ" dirty="0" smtClean="0"/>
              <a:t>přiměl </a:t>
            </a:r>
            <a:r>
              <a:rPr lang="cs-CZ" dirty="0"/>
              <a:t>Jana XXIII., aby svolal nový koncil do </a:t>
            </a:r>
            <a:r>
              <a:rPr lang="cs-CZ" dirty="0" smtClean="0"/>
              <a:t>Kostnice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5135563"/>
          </a:xfrm>
        </p:spPr>
        <p:txBody>
          <a:bodyPr>
            <a:normAutofit fontScale="92500" lnSpcReduction="10000"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r>
              <a:rPr lang="cs-CZ" sz="1800" b="1" dirty="0" smtClean="0"/>
              <a:t>5. Jan XXIII.</a:t>
            </a:r>
            <a:endParaRPr lang="cs-CZ" sz="1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604" y="1556792"/>
            <a:ext cx="3947506" cy="45690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7179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Kostnický koncil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16. ekumenický </a:t>
            </a:r>
            <a:r>
              <a:rPr lang="cs-CZ" dirty="0" smtClean="0"/>
              <a:t>koncil</a:t>
            </a:r>
          </a:p>
          <a:p>
            <a:r>
              <a:rPr lang="cs-CZ" dirty="0" smtClean="0"/>
              <a:t>kladl </a:t>
            </a:r>
            <a:r>
              <a:rPr lang="cs-CZ" dirty="0"/>
              <a:t>za </a:t>
            </a:r>
            <a:r>
              <a:rPr lang="cs-CZ" dirty="0" smtClean="0"/>
              <a:t>cíl:</a:t>
            </a:r>
          </a:p>
          <a:p>
            <a:pPr lvl="1"/>
            <a:r>
              <a:rPr lang="cs-CZ" dirty="0" smtClean="0"/>
              <a:t>končit </a:t>
            </a:r>
            <a:r>
              <a:rPr lang="cs-CZ" dirty="0"/>
              <a:t>papežské </a:t>
            </a:r>
            <a:r>
              <a:rPr lang="cs-CZ" dirty="0" smtClean="0"/>
              <a:t>schizma</a:t>
            </a:r>
          </a:p>
          <a:p>
            <a:pPr lvl="1"/>
            <a:r>
              <a:rPr lang="cs-CZ" dirty="0" smtClean="0"/>
              <a:t>vyřešit </a:t>
            </a:r>
            <a:r>
              <a:rPr lang="cs-CZ" dirty="0"/>
              <a:t>věroučné problémy s učením o svátostech a </a:t>
            </a:r>
            <a:r>
              <a:rPr lang="cs-CZ" dirty="0" smtClean="0"/>
              <a:t>církvi</a:t>
            </a:r>
          </a:p>
          <a:p>
            <a:pPr lvl="1"/>
            <a:r>
              <a:rPr lang="cs-CZ" dirty="0" smtClean="0"/>
              <a:t>reformovat </a:t>
            </a:r>
            <a:r>
              <a:rPr lang="cs-CZ" dirty="0"/>
              <a:t>některé pořádky v </a:t>
            </a:r>
            <a:r>
              <a:rPr lang="cs-CZ" dirty="0" smtClean="0"/>
              <a:t>církvi</a:t>
            </a:r>
          </a:p>
          <a:p>
            <a:pPr lvl="1"/>
            <a:r>
              <a:rPr lang="cs-CZ" dirty="0" smtClean="0"/>
              <a:t>jednat </a:t>
            </a:r>
            <a:r>
              <a:rPr lang="cs-CZ" dirty="0"/>
              <a:t>o </a:t>
            </a:r>
            <a:r>
              <a:rPr lang="cs-CZ" dirty="0" smtClean="0"/>
              <a:t>omylech </a:t>
            </a:r>
            <a:r>
              <a:rPr lang="cs-CZ" dirty="0"/>
              <a:t>a učení Johna </a:t>
            </a:r>
            <a:r>
              <a:rPr lang="cs-CZ" dirty="0" err="1" smtClean="0"/>
              <a:t>Wicliffa</a:t>
            </a:r>
            <a:r>
              <a:rPr lang="cs-CZ" dirty="0" smtClean="0"/>
              <a:t> </a:t>
            </a:r>
            <a:r>
              <a:rPr lang="cs-CZ" dirty="0"/>
              <a:t>a </a:t>
            </a:r>
            <a:r>
              <a:rPr lang="cs-CZ" dirty="0" smtClean="0"/>
              <a:t>Jana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8354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9144000" cy="4975192"/>
          </a:xfrm>
        </p:spPr>
        <p:txBody>
          <a:bodyPr>
            <a:normAutofit/>
          </a:bodyPr>
          <a:lstStyle/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endParaRPr lang="cs-CZ" sz="1800" b="1" dirty="0" smtClean="0"/>
          </a:p>
          <a:p>
            <a:pPr marL="64008" indent="0" algn="ctr">
              <a:buNone/>
            </a:pPr>
            <a:r>
              <a:rPr lang="cs-CZ" sz="1800" b="1" dirty="0" smtClean="0"/>
              <a:t>6</a:t>
            </a:r>
            <a:r>
              <a:rPr lang="cs-CZ" sz="1800" b="1" dirty="0"/>
              <a:t>. Biskupové při kostnickém koncilu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143725"/>
            <a:ext cx="8856984" cy="6188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03638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94160"/>
          </a:xfrm>
        </p:spPr>
        <p:txBody>
          <a:bodyPr>
            <a:normAutofit/>
          </a:bodyPr>
          <a:lstStyle/>
          <a:p>
            <a:r>
              <a:rPr lang="cs-CZ" dirty="0" smtClean="0"/>
              <a:t>Koncil </a:t>
            </a:r>
            <a:r>
              <a:rPr lang="cs-CZ" dirty="0"/>
              <a:t>rozhodl, aby všichni tři papežové abdikovali a byl zvolen papež </a:t>
            </a:r>
            <a:r>
              <a:rPr lang="cs-CZ" dirty="0" smtClean="0"/>
              <a:t>nový</a:t>
            </a:r>
          </a:p>
          <a:p>
            <a:r>
              <a:rPr lang="cs-CZ" dirty="0" smtClean="0"/>
              <a:t>Jan </a:t>
            </a:r>
            <a:r>
              <a:rPr lang="cs-CZ" dirty="0"/>
              <a:t>XXIII</a:t>
            </a:r>
            <a:r>
              <a:rPr lang="cs-CZ" dirty="0" smtClean="0"/>
              <a:t>. </a:t>
            </a:r>
            <a:r>
              <a:rPr lang="cs-CZ" dirty="0"/>
              <a:t>z Kostnice </a:t>
            </a:r>
            <a:r>
              <a:rPr lang="cs-CZ" dirty="0" smtClean="0"/>
              <a:t>uprchl</a:t>
            </a:r>
          </a:p>
          <a:p>
            <a:pPr lvl="1"/>
            <a:r>
              <a:rPr lang="cs-CZ" dirty="0" smtClean="0"/>
              <a:t>Dostižen </a:t>
            </a:r>
            <a:r>
              <a:rPr lang="cs-CZ" dirty="0"/>
              <a:t>Zikmundovými </a:t>
            </a:r>
            <a:r>
              <a:rPr lang="cs-CZ" dirty="0" smtClean="0"/>
              <a:t>vojáky</a:t>
            </a:r>
          </a:p>
          <a:p>
            <a:pPr lvl="1"/>
            <a:r>
              <a:rPr lang="cs-CZ" dirty="0" smtClean="0"/>
              <a:t>Skončil </a:t>
            </a:r>
            <a:r>
              <a:rPr lang="cs-CZ" dirty="0"/>
              <a:t>ve stejném vězení jako před ním Jan </a:t>
            </a:r>
            <a:r>
              <a:rPr lang="cs-CZ" dirty="0" smtClean="0"/>
              <a:t>Hus</a:t>
            </a:r>
          </a:p>
          <a:p>
            <a:pPr lvl="1"/>
            <a:r>
              <a:rPr lang="cs-CZ" dirty="0" smtClean="0"/>
              <a:t>Byl </a:t>
            </a:r>
            <a:r>
              <a:rPr lang="cs-CZ" dirty="0"/>
              <a:t>sesazen z papežského </a:t>
            </a:r>
            <a:r>
              <a:rPr lang="cs-CZ" dirty="0" smtClean="0"/>
              <a:t>stolce</a:t>
            </a:r>
          </a:p>
          <a:p>
            <a:r>
              <a:rPr lang="cs-CZ" dirty="0" smtClean="0"/>
              <a:t>Řehoř </a:t>
            </a:r>
            <a:r>
              <a:rPr lang="cs-CZ" dirty="0"/>
              <a:t>XII. a</a:t>
            </a:r>
            <a:r>
              <a:rPr lang="cs-CZ" dirty="0" smtClean="0"/>
              <a:t>bdikoval</a:t>
            </a:r>
          </a:p>
          <a:p>
            <a:r>
              <a:rPr lang="cs-CZ" dirty="0" smtClean="0"/>
              <a:t>1417 </a:t>
            </a:r>
            <a:r>
              <a:rPr lang="cs-CZ" dirty="0"/>
              <a:t>byl sesazen také </a:t>
            </a:r>
            <a:r>
              <a:rPr lang="cs-CZ" dirty="0" smtClean="0"/>
              <a:t>avignonský </a:t>
            </a:r>
            <a:r>
              <a:rPr lang="cs-CZ" dirty="0"/>
              <a:t>papež Benedikt </a:t>
            </a:r>
            <a:r>
              <a:rPr lang="cs-CZ" dirty="0" smtClean="0"/>
              <a:t>XIII.</a:t>
            </a:r>
          </a:p>
          <a:p>
            <a:r>
              <a:rPr lang="cs-CZ" b="1" dirty="0" smtClean="0"/>
              <a:t>Na </a:t>
            </a:r>
            <a:r>
              <a:rPr lang="cs-CZ" b="1" dirty="0"/>
              <a:t>koncilu byl zvolen papežem </a:t>
            </a:r>
            <a:r>
              <a:rPr lang="cs-CZ" b="1" dirty="0" smtClean="0"/>
              <a:t>Martin </a:t>
            </a:r>
            <a:r>
              <a:rPr lang="cs-CZ" b="1" dirty="0"/>
              <a:t>V</a:t>
            </a:r>
            <a:r>
              <a:rPr lang="cs-CZ" b="1" dirty="0" smtClean="0"/>
              <a:t>. (1417 – 1431)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87318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408712"/>
          </a:xfrm>
        </p:spPr>
        <p:txBody>
          <a:bodyPr>
            <a:normAutofit/>
          </a:bodyPr>
          <a:lstStyle/>
          <a:p>
            <a:r>
              <a:rPr lang="cs-CZ" dirty="0"/>
              <a:t>Koncil byl úspěšný ve svém cíli znovunastolit církevní </a:t>
            </a:r>
            <a:r>
              <a:rPr lang="cs-CZ" dirty="0" smtClean="0"/>
              <a:t>jednotu</a:t>
            </a:r>
          </a:p>
          <a:p>
            <a:r>
              <a:rPr lang="cs-CZ" dirty="0" smtClean="0"/>
              <a:t>Nedořešil otázky </a:t>
            </a:r>
            <a:r>
              <a:rPr lang="cs-CZ" dirty="0"/>
              <a:t>ohledně církve a svátostí (diskuse s husity) </a:t>
            </a:r>
          </a:p>
          <a:p>
            <a:r>
              <a:rPr lang="cs-CZ" dirty="0" smtClean="0"/>
              <a:t>Selhal </a:t>
            </a:r>
            <a:r>
              <a:rPr lang="cs-CZ" dirty="0"/>
              <a:t>v otázce významné reformy </a:t>
            </a:r>
            <a:r>
              <a:rPr lang="cs-CZ" dirty="0" smtClean="0"/>
              <a:t>církve</a:t>
            </a:r>
          </a:p>
          <a:p>
            <a:r>
              <a:rPr lang="cs-CZ" dirty="0" smtClean="0"/>
              <a:t>Jedním </a:t>
            </a:r>
            <a:r>
              <a:rPr lang="cs-CZ" dirty="0"/>
              <a:t>z </a:t>
            </a:r>
            <a:r>
              <a:rPr lang="cs-CZ" dirty="0" smtClean="0"/>
              <a:t>bodů jednání byla </a:t>
            </a:r>
            <a:r>
              <a:rPr lang="cs-CZ" dirty="0"/>
              <a:t>záležitost M. Jana Husa, jeho </a:t>
            </a:r>
            <a:r>
              <a:rPr lang="cs-CZ" dirty="0" smtClean="0"/>
              <a:t>názorů </a:t>
            </a:r>
            <a:r>
              <a:rPr lang="cs-CZ" dirty="0"/>
              <a:t>a </a:t>
            </a:r>
            <a:r>
              <a:rPr lang="cs-CZ" dirty="0" smtClean="0"/>
              <a:t>učení</a:t>
            </a:r>
          </a:p>
          <a:p>
            <a:pPr marL="64008" indent="0">
              <a:buNone/>
            </a:pPr>
            <a:endParaRPr lang="cs-CZ" dirty="0" smtClean="0"/>
          </a:p>
          <a:p>
            <a:r>
              <a:rPr lang="cs-CZ" dirty="0" smtClean="0"/>
              <a:t>August </a:t>
            </a:r>
            <a:r>
              <a:rPr lang="cs-CZ" dirty="0" err="1" smtClean="0"/>
              <a:t>Franzen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b="1" dirty="0" smtClean="0"/>
              <a:t>Malé církevní dějiny</a:t>
            </a:r>
            <a:r>
              <a:rPr lang="cs-CZ" dirty="0" smtClean="0"/>
              <a:t>)říká</a:t>
            </a:r>
            <a:r>
              <a:rPr lang="cs-CZ" dirty="0"/>
              <a:t>, </a:t>
            </a:r>
            <a:r>
              <a:rPr lang="cs-CZ" dirty="0" smtClean="0"/>
              <a:t>že jednání o M. Janu Husovi </a:t>
            </a:r>
            <a:r>
              <a:rPr lang="cs-CZ" b="1" i="1" dirty="0"/>
              <a:t>"měla velmi nešťastný průběh a zatížila koncil až do nynějška těžkou hypotékou"</a:t>
            </a:r>
          </a:p>
        </p:txBody>
      </p:sp>
    </p:spTree>
    <p:extLst>
      <p:ext uri="{BB962C8B-B14F-4D97-AF65-F5344CB8AC3E}">
        <p14:creationId xmlns:p14="http://schemas.microsoft.com/office/powerpoint/2010/main" val="22178238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8358" indent="-514350">
              <a:buAutoNum type="arabicPeriod"/>
            </a:pPr>
            <a:r>
              <a:rPr lang="cs-CZ" dirty="0" smtClean="0"/>
              <a:t>Který papež a kterého roku přesídlil z Avignonu do Říma?</a:t>
            </a:r>
          </a:p>
          <a:p>
            <a:pPr marL="578358" indent="-514350">
              <a:buAutoNum type="arabicPeriod"/>
            </a:pPr>
            <a:r>
              <a:rPr lang="cs-CZ" dirty="0" smtClean="0"/>
              <a:t>Kteří papežové byli jako první zvoleni paralelně v Římě a Avignonu?</a:t>
            </a:r>
          </a:p>
          <a:p>
            <a:pPr marL="578358" indent="-514350">
              <a:buAutoNum type="arabicPeriod"/>
            </a:pPr>
            <a:r>
              <a:rPr lang="cs-CZ" dirty="0" smtClean="0"/>
              <a:t>Jak se církevní představitelé pokoušeli vyřešit problém dvojpapežství?</a:t>
            </a:r>
          </a:p>
          <a:p>
            <a:pPr marL="578358" indent="-514350">
              <a:buAutoNum type="arabicPeriod"/>
            </a:pPr>
            <a:r>
              <a:rPr lang="cs-CZ" dirty="0" smtClean="0"/>
              <a:t>Koncil v Pise a vznik </a:t>
            </a:r>
            <a:r>
              <a:rPr lang="cs-CZ" dirty="0" err="1" smtClean="0"/>
              <a:t>trojpapežství</a:t>
            </a:r>
            <a:r>
              <a:rPr lang="cs-CZ" dirty="0" smtClean="0"/>
              <a:t>.</a:t>
            </a:r>
          </a:p>
          <a:p>
            <a:pPr marL="578358" indent="-514350">
              <a:buAutoNum type="arabicPeriod"/>
            </a:pPr>
            <a:r>
              <a:rPr lang="cs-CZ" dirty="0" smtClean="0"/>
              <a:t>Kostnický koncil.</a:t>
            </a:r>
          </a:p>
          <a:p>
            <a:pPr marL="578358" indent="-514350"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794236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8358" indent="-514350">
              <a:buAutoNum type="arabicPeriod"/>
            </a:pPr>
            <a:r>
              <a:rPr lang="cs-CZ" sz="1400" dirty="0" smtClean="0"/>
              <a:t>AUTOR </a:t>
            </a:r>
            <a:r>
              <a:rPr lang="cs-CZ" sz="1400" dirty="0"/>
              <a:t>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24.7.2013]. Dostupný na WWW: </a:t>
            </a:r>
            <a:r>
              <a:rPr lang="cs-CZ" sz="1400" dirty="0">
                <a:hlinkClick r:id="rId2"/>
              </a:rPr>
              <a:t>http://cs.wikipedia.org/wiki/Soubor:Urbanus_VI.jpg</a:t>
            </a:r>
            <a:endParaRPr lang="cs-CZ" sz="1400" dirty="0"/>
          </a:p>
          <a:p>
            <a:pPr marL="578358" indent="-514350">
              <a:buAutoNum type="arabicPeriod"/>
            </a:pPr>
            <a:r>
              <a:rPr lang="pt-BR" sz="1400" dirty="0"/>
              <a:t>SEGUR, Henri. </a:t>
            </a:r>
            <a:r>
              <a:rPr lang="pt-BR" sz="1400" i="1" dirty="0"/>
              <a:t>wikipedia.cz</a:t>
            </a:r>
            <a:r>
              <a:rPr lang="pt-BR" sz="1400" dirty="0"/>
              <a:t> [online]. [cit. 24.7.2013]. Dostupný na WWW: </a:t>
            </a:r>
            <a:r>
              <a:rPr lang="pt-BR" sz="1400" dirty="0">
                <a:hlinkClick r:id="rId3"/>
              </a:rPr>
              <a:t>http://</a:t>
            </a:r>
            <a:r>
              <a:rPr lang="pt-BR" sz="1400" dirty="0" smtClean="0">
                <a:hlinkClick r:id="rId3"/>
              </a:rPr>
              <a:t>commons.wikimedia.org/wiki/File:Pape_avignon_clement7.jpg</a:t>
            </a:r>
            <a:endParaRPr lang="cs-CZ" sz="1400" dirty="0" smtClean="0"/>
          </a:p>
          <a:p>
            <a:pPr marL="578358" indent="-514350">
              <a:buAutoNum type="arabicPeriod"/>
            </a:pPr>
            <a:r>
              <a:rPr lang="cs-CZ" sz="1400" dirty="0"/>
              <a:t>AUTOR NEUVEDEN. </a:t>
            </a:r>
            <a:r>
              <a:rPr lang="cs-CZ" sz="1400" i="1" dirty="0"/>
              <a:t>wikipedia.cz</a:t>
            </a:r>
            <a:r>
              <a:rPr lang="cs-CZ" sz="1400" dirty="0"/>
              <a:t> [online]. [cit. 25.7.2013]. Dostupný 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cs.wikipedia.org/wiki/Soubor:IX.Bonifac.jpg</a:t>
            </a:r>
            <a:endParaRPr lang="cs-CZ" sz="1400" dirty="0" smtClean="0"/>
          </a:p>
          <a:p>
            <a:pPr marL="578358" indent="-514350">
              <a:buAutoNum type="arabicPeriod"/>
            </a:pPr>
            <a:r>
              <a:rPr lang="cs-CZ" sz="1400" dirty="0"/>
              <a:t>SCHEDEL, Hartmann. </a:t>
            </a:r>
            <a:r>
              <a:rPr lang="cs-CZ" sz="1400" i="1" dirty="0"/>
              <a:t>wikipedia.cz</a:t>
            </a:r>
            <a:r>
              <a:rPr lang="cs-CZ" sz="1400" dirty="0"/>
              <a:t> [online]. [cit. 25.7.2013].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commons.wikimedia.org/wiki/File:Nuremberg_Chronicles_f_235v_3_Alexander_V.jpg</a:t>
            </a:r>
            <a:endParaRPr lang="cs-CZ" sz="1400" dirty="0" smtClean="0"/>
          </a:p>
          <a:p>
            <a:pPr marL="578358" indent="-514350">
              <a:buAutoNum type="arabicPeriod"/>
            </a:pPr>
            <a:r>
              <a:rPr lang="cs-CZ" sz="1400" dirty="0"/>
              <a:t>SCHEDEL, Hartmann. </a:t>
            </a:r>
            <a:r>
              <a:rPr lang="cs-CZ" sz="1400" i="1" dirty="0"/>
              <a:t>wikipedia.cz</a:t>
            </a:r>
            <a:r>
              <a:rPr lang="cs-CZ" sz="1400" dirty="0"/>
              <a:t> [online]. [cit. 25.7.2013]. Dostupný na WWW: </a:t>
            </a:r>
            <a:r>
              <a:rPr lang="cs-CZ" sz="1400" dirty="0">
                <a:hlinkClick r:id="rId6"/>
              </a:rPr>
              <a:t>http://commons.wikimedia.org/wiki/File:Nuremberg_Chronicles_f_238v_1_%</a:t>
            </a:r>
            <a:r>
              <a:rPr lang="cs-CZ" sz="1400" dirty="0" smtClean="0">
                <a:hlinkClick r:id="rId6"/>
              </a:rPr>
              <a:t>28Johannes_XXIII%29.jpg</a:t>
            </a:r>
            <a:endParaRPr lang="cs-CZ" sz="1400" dirty="0" smtClean="0"/>
          </a:p>
          <a:p>
            <a:pPr marL="578358" indent="-514350">
              <a:buAutoNum type="arabicPeriod"/>
            </a:pPr>
            <a:r>
              <a:rPr lang="cs-CZ" sz="1400" dirty="0"/>
              <a:t>RICHENTAL, Ulrich. </a:t>
            </a:r>
            <a:r>
              <a:rPr lang="cs-CZ" sz="1400" i="1" dirty="0"/>
              <a:t>wikipedia.cz</a:t>
            </a:r>
            <a:r>
              <a:rPr lang="cs-CZ" sz="1400" dirty="0"/>
              <a:t> [online]. [cit. 25.7.2013]. Dostupný na WWW: </a:t>
            </a:r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cs.wikipedia.org/wiki/Soubor:Richental_Konzilssitzung_Muenster.jpg</a:t>
            </a:r>
            <a:endParaRPr lang="cs-CZ" sz="1400" dirty="0" smtClean="0"/>
          </a:p>
          <a:p>
            <a:pPr marL="578358" indent="-514350">
              <a:buAutoNum type="arabicPeriod"/>
            </a:pPr>
            <a:endParaRPr lang="cs-CZ" sz="1400" dirty="0" smtClean="0"/>
          </a:p>
          <a:p>
            <a:pPr marL="578358" indent="-514350">
              <a:buAutoNum type="arabicPeriod"/>
            </a:pPr>
            <a:endParaRPr lang="cs-CZ" sz="2800" dirty="0" smtClean="0"/>
          </a:p>
          <a:p>
            <a:pPr marL="578358" indent="-514350">
              <a:buAutoNum type="arabicPeriod"/>
            </a:pPr>
            <a:endParaRPr lang="cs-CZ" sz="3200" dirty="0"/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1468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KANTOREK, Pavel; SOCHROVÁ Marie. </a:t>
            </a:r>
            <a:r>
              <a:rPr lang="cs-CZ" i="1" dirty="0"/>
              <a:t>Dějepis I. v kostce pro střední školy</a:t>
            </a:r>
            <a:r>
              <a:rPr lang="cs-CZ" dirty="0"/>
              <a:t>. 1.vyd. Fragment, 2008. ISBN 978-802-5306-055.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ŠTĚPÁNKOVÁ, Alena a Zdeněk ŠAŠINKA. </a:t>
            </a:r>
            <a:r>
              <a:rPr lang="cs-CZ" i="1" dirty="0"/>
              <a:t>Odmaturuj! z dějepisu 1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232 s. </a:t>
            </a:r>
            <a:r>
              <a:rPr lang="cs-CZ"/>
              <a:t>ISBN 80-735-8059-4.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4413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800" b="1" dirty="0" smtClean="0"/>
              <a:t>Konec 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6443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alen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156</TotalTime>
  <Words>872</Words>
  <Application>Microsoft Office PowerPoint</Application>
  <PresentationFormat>Předvádění na obrazovce (4:3)</PresentationFormat>
  <Paragraphs>219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21</vt:i4>
      </vt:variant>
    </vt:vector>
  </HeadingPairs>
  <TitlesOfParts>
    <vt:vector size="24" baseType="lpstr">
      <vt:lpstr>Talent</vt:lpstr>
      <vt:lpstr>projekt</vt:lpstr>
      <vt:lpstr>1_projekt</vt:lpstr>
      <vt:lpstr>Velké západní schizma</vt:lpstr>
      <vt:lpstr>ANOTACE</vt:lpstr>
      <vt:lpstr>Velké západní schizma</vt:lpstr>
      <vt:lpstr>Prezentace aplikace PowerPoint</vt:lpstr>
      <vt:lpstr>Prezentace aplikace PowerPoint</vt:lpstr>
      <vt:lpstr>Prezentace aplikace PowerPoint</vt:lpstr>
      <vt:lpstr>Bonifác IX. (1389 - 1404)</vt:lpstr>
      <vt:lpstr>Prezentace aplikace PowerPoint</vt:lpstr>
      <vt:lpstr>Prezentace aplikace PowerPoint</vt:lpstr>
      <vt:lpstr>Řehoř XII. (1406 – 1415)</vt:lpstr>
      <vt:lpstr>Koncil v Pise</vt:lpstr>
      <vt:lpstr>Prezentace aplikace PowerPoint</vt:lpstr>
      <vt:lpstr>Jan XXIII. (1410 - 1415)</vt:lpstr>
      <vt:lpstr>Kostnický koncil</vt:lpstr>
      <vt:lpstr>Prezentace aplikace PowerPoint</vt:lpstr>
      <vt:lpstr>Prezentace aplikace PowerPoint</vt:lpstr>
      <vt:lpstr>Prezentace aplikace PowerPoint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Velké západní schizma</dc:title>
  <dc:creator>zi</dc:creator>
  <cp:lastModifiedBy>zi</cp:lastModifiedBy>
  <cp:revision>19</cp:revision>
  <dcterms:created xsi:type="dcterms:W3CDTF">2013-07-24T08:49:43Z</dcterms:created>
  <dcterms:modified xsi:type="dcterms:W3CDTF">2013-12-18T07:27:54Z</dcterms:modified>
</cp:coreProperties>
</file>