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0"/>
  </p:notesMasterIdLst>
  <p:sldIdLst>
    <p:sldId id="280" r:id="rId3"/>
    <p:sldId id="281" r:id="rId4"/>
    <p:sldId id="256" r:id="rId5"/>
    <p:sldId id="262" r:id="rId6"/>
    <p:sldId id="257" r:id="rId7"/>
    <p:sldId id="258" r:id="rId8"/>
    <p:sldId id="259" r:id="rId9"/>
    <p:sldId id="260" r:id="rId10"/>
    <p:sldId id="261" r:id="rId11"/>
    <p:sldId id="263" r:id="rId12"/>
    <p:sldId id="264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9" r:id="rId26"/>
    <p:sldId id="265" r:id="rId27"/>
    <p:sldId id="282" r:id="rId28"/>
    <p:sldId id="278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649" autoAdjust="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2EEEAF-FA11-4087-9AD9-E55CFA5F1B53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384CDA-2A47-4643-9905-58778A7FB9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25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384CDA-2A47-4643-9905-58778A7FB92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632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2832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7900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3873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8068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1143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3254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6184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9502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2145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706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78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6981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4561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020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7155B7A-69B8-478A-9E7C-5D55B15AEA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EA9229-20AF-45DF-8D7D-1B03329132A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2902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ladimir_monomakh.jpg" TargetMode="External"/><Relationship Id="rId3" Type="http://schemas.openxmlformats.org/officeDocument/2006/relationships/hyperlink" Target="http://commons.wikimedia.org/wiki/File:OlgaKiev.jpg?uselang=cs" TargetMode="External"/><Relationship Id="rId7" Type="http://schemas.openxmlformats.org/officeDocument/2006/relationships/hyperlink" Target="http://cs.wikipedia.org/wiki/Soubor:Principalities_of_Kievan_Rus'_(1054-1132).jpg" TargetMode="External"/><Relationship Id="rId2" Type="http://schemas.openxmlformats.org/officeDocument/2006/relationships/hyperlink" Target="http://commons.wikimedia.org/wiki/File:Igor_the_Old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ros%C5%82aw_M%C4%85dry.jpg" TargetMode="External"/><Relationship Id="rId5" Type="http://schemas.openxmlformats.org/officeDocument/2006/relationships/hyperlink" Target="http://cs.wikipedia.org/wiki/Soubor:Boris_Gleb_astride.jpg" TargetMode="External"/><Relationship Id="rId4" Type="http://schemas.openxmlformats.org/officeDocument/2006/relationships/hyperlink" Target="http://commons.wikimedia.org/wiki/File:Vasnetsov_Bapt_Vladimir_fresco_in_Kiev.jpg?uselang=cs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Kyjevská </a:t>
            </a:r>
            <a:r>
              <a:rPr lang="cs-CZ" sz="3200" dirty="0" err="1" smtClean="0"/>
              <a:t>rus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36957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VY_32_INOVACE_2.DE.09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908644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/>
                        <a:t>Středověk 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 seznámení žáků s problematikou vzniku a trvání Kyjevské Rusi. Sleduje problematiku utváření </a:t>
            </a:r>
            <a:r>
              <a:rPr lang="cs-CZ" sz="1100" dirty="0" err="1"/>
              <a:t>raněstředověkého</a:t>
            </a:r>
            <a:r>
              <a:rPr lang="cs-CZ" sz="1100" dirty="0"/>
              <a:t> státu. Obrazový i mapový materiál je vhodný jako pomůcka pro osvětlení a srovnání událostí. </a:t>
            </a:r>
            <a:r>
              <a:rPr lang="cs-CZ" sz="1100"/>
              <a:t>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1841792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Kyjevská Rus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Od počátků Kyjevské Rusi do roku 1169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1618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Pověst dávných </a:t>
            </a:r>
            <a:r>
              <a:rPr lang="cs-CZ" b="1" dirty="0" smtClean="0"/>
              <a:t>let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Povesť</a:t>
            </a:r>
            <a:r>
              <a:rPr lang="cs-CZ" dirty="0" smtClean="0"/>
              <a:t> </a:t>
            </a:r>
            <a:r>
              <a:rPr lang="cs-CZ" dirty="0" err="1"/>
              <a:t>vremennych</a:t>
            </a:r>
            <a:r>
              <a:rPr lang="cs-CZ" dirty="0"/>
              <a:t> </a:t>
            </a:r>
            <a:r>
              <a:rPr lang="cs-CZ" dirty="0" smtClean="0"/>
              <a:t>let)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nebo </a:t>
            </a:r>
            <a:r>
              <a:rPr lang="cs-CZ" b="1" dirty="0" smtClean="0"/>
              <a:t>Nestorův letopis</a:t>
            </a:r>
          </a:p>
          <a:p>
            <a:r>
              <a:rPr lang="cs-CZ" b="1" dirty="0"/>
              <a:t>j</a:t>
            </a:r>
            <a:r>
              <a:rPr lang="cs-CZ" b="1" dirty="0" smtClean="0"/>
              <a:t>ediný pramen k nejstarším ruským dějinám</a:t>
            </a:r>
          </a:p>
          <a:p>
            <a:r>
              <a:rPr lang="cs-CZ" dirty="0" smtClean="0"/>
              <a:t>nejstarší ze zachovaných </a:t>
            </a:r>
            <a:r>
              <a:rPr lang="cs-CZ" dirty="0"/>
              <a:t>ruských </a:t>
            </a:r>
            <a:r>
              <a:rPr lang="cs-CZ" dirty="0" smtClean="0"/>
              <a:t>letopisů</a:t>
            </a:r>
          </a:p>
          <a:p>
            <a:r>
              <a:rPr lang="cs-CZ" dirty="0" smtClean="0"/>
              <a:t>vznikla asi na </a:t>
            </a:r>
            <a:r>
              <a:rPr lang="cs-CZ" dirty="0"/>
              <a:t>počátku 12. století v </a:t>
            </a:r>
            <a:r>
              <a:rPr lang="cs-CZ" dirty="0" smtClean="0"/>
              <a:t>Kyjevě</a:t>
            </a:r>
          </a:p>
          <a:p>
            <a:pPr lvl="1"/>
            <a:r>
              <a:rPr lang="cs-CZ" dirty="0" smtClean="0"/>
              <a:t>existují </a:t>
            </a:r>
            <a:r>
              <a:rPr lang="cs-CZ" dirty="0"/>
              <a:t>ještě dvě pozdější redakce od mnicha Silvestra a od anonymního </a:t>
            </a:r>
            <a:r>
              <a:rPr lang="cs-CZ" dirty="0" smtClean="0"/>
              <a:t>autora</a:t>
            </a:r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ačíná od biblických </a:t>
            </a:r>
            <a:r>
              <a:rPr lang="cs-CZ" dirty="0"/>
              <a:t>dob </a:t>
            </a:r>
            <a:r>
              <a:rPr lang="cs-CZ" dirty="0" smtClean="0"/>
              <a:t>a </a:t>
            </a:r>
            <a:r>
              <a:rPr lang="cs-CZ" dirty="0"/>
              <a:t>končí roku </a:t>
            </a:r>
            <a:r>
              <a:rPr lang="cs-CZ" dirty="0" smtClean="0"/>
              <a:t>1117</a:t>
            </a:r>
          </a:p>
          <a:p>
            <a:r>
              <a:rPr lang="cs-CZ" dirty="0"/>
              <a:t>d</a:t>
            </a:r>
            <a:r>
              <a:rPr lang="cs-CZ" dirty="0" smtClean="0"/>
              <a:t>atovaná </a:t>
            </a:r>
            <a:r>
              <a:rPr lang="cs-CZ" dirty="0"/>
              <a:t>část dějin Kyjevské Rusi začíná rokem </a:t>
            </a:r>
            <a:r>
              <a:rPr lang="cs-CZ" dirty="0" smtClean="0"/>
              <a:t>852</a:t>
            </a:r>
            <a:endParaRPr lang="cs-CZ" dirty="0"/>
          </a:p>
          <a:p>
            <a:r>
              <a:rPr lang="cs-CZ" dirty="0"/>
              <a:t>d</a:t>
            </a:r>
            <a:r>
              <a:rPr lang="cs-CZ" dirty="0" smtClean="0"/>
              <a:t>ůležité je popsání </a:t>
            </a:r>
            <a:r>
              <a:rPr lang="cs-CZ" dirty="0"/>
              <a:t>příchodu </a:t>
            </a:r>
            <a:r>
              <a:rPr lang="cs-CZ" dirty="0" err="1" smtClean="0"/>
              <a:t>Rurikovy</a:t>
            </a:r>
            <a:r>
              <a:rPr lang="cs-CZ" dirty="0" smtClean="0"/>
              <a:t> </a:t>
            </a:r>
            <a:r>
              <a:rPr lang="cs-CZ" dirty="0" err="1" smtClean="0"/>
              <a:t>varjažské</a:t>
            </a:r>
            <a:r>
              <a:rPr lang="cs-CZ" dirty="0" smtClean="0"/>
              <a:t> </a:t>
            </a:r>
            <a:r>
              <a:rPr lang="cs-CZ" dirty="0"/>
              <a:t>družiny a </a:t>
            </a:r>
            <a:r>
              <a:rPr lang="cs-CZ" dirty="0" smtClean="0"/>
              <a:t>vzniku </a:t>
            </a:r>
            <a:r>
              <a:rPr lang="cs-CZ" dirty="0"/>
              <a:t>ruského </a:t>
            </a:r>
            <a:r>
              <a:rPr lang="cs-CZ" dirty="0" smtClean="0"/>
              <a:t>státu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47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i="1" dirty="0"/>
              <a:t>Říše s hlavním městem Novgorodem 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(</a:t>
            </a:r>
            <a:r>
              <a:rPr lang="cs-CZ" sz="3200" b="1" dirty="0" smtClean="0"/>
              <a:t>862-882)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33989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450160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/>
              <a:t>30. léta 9. </a:t>
            </a:r>
            <a:r>
              <a:rPr lang="cs-CZ" sz="3000" dirty="0" smtClean="0"/>
              <a:t>století</a:t>
            </a:r>
          </a:p>
          <a:p>
            <a:pPr lvl="1"/>
            <a:r>
              <a:rPr lang="cs-CZ" sz="2600" dirty="0" smtClean="0"/>
              <a:t>první </a:t>
            </a:r>
            <a:r>
              <a:rPr lang="cs-CZ" sz="2600" dirty="0"/>
              <a:t>zmínka o </a:t>
            </a:r>
            <a:r>
              <a:rPr lang="cs-CZ" sz="2600" dirty="0" smtClean="0"/>
              <a:t>Rusech</a:t>
            </a:r>
          </a:p>
          <a:p>
            <a:pPr lvl="1"/>
            <a:r>
              <a:rPr lang="cs-CZ" sz="2600" dirty="0" smtClean="0"/>
              <a:t>šli </a:t>
            </a:r>
            <a:r>
              <a:rPr lang="cs-CZ" sz="2600" dirty="0"/>
              <a:t>s poselstvem do </a:t>
            </a:r>
            <a:r>
              <a:rPr lang="cs-CZ" sz="2600" dirty="0" smtClean="0"/>
              <a:t>Konstantinopole</a:t>
            </a:r>
          </a:p>
          <a:p>
            <a:pPr lvl="1"/>
            <a:r>
              <a:rPr lang="cs-CZ" sz="2600" dirty="0" smtClean="0"/>
              <a:t>nikdo </a:t>
            </a:r>
            <a:r>
              <a:rPr lang="cs-CZ" sz="2600" dirty="0"/>
              <a:t>jim </a:t>
            </a:r>
            <a:r>
              <a:rPr lang="cs-CZ" sz="2600" dirty="0" smtClean="0"/>
              <a:t>nerozuměl</a:t>
            </a:r>
          </a:p>
          <a:p>
            <a:pPr marL="274320" lvl="1" indent="0">
              <a:buNone/>
            </a:pPr>
            <a:endParaRPr lang="cs-CZ" sz="2600" dirty="0"/>
          </a:p>
          <a:p>
            <a:r>
              <a:rPr lang="cs-CZ" sz="3000" dirty="0"/>
              <a:t>Vodní cestou po Dněpru obchodní družiny chráněné vojenským </a:t>
            </a:r>
            <a:r>
              <a:rPr lang="cs-CZ" sz="3000" dirty="0" smtClean="0"/>
              <a:t>doprovodem</a:t>
            </a:r>
          </a:p>
          <a:p>
            <a:pPr marL="0" indent="0">
              <a:buNone/>
            </a:pPr>
            <a:endParaRPr lang="cs-CZ" sz="3000" dirty="0"/>
          </a:p>
          <a:p>
            <a:r>
              <a:rPr lang="cs-CZ" sz="3000" b="1" i="1" dirty="0" err="1"/>
              <a:t>Varjagové</a:t>
            </a:r>
            <a:r>
              <a:rPr lang="cs-CZ" sz="3000" b="1" i="1" dirty="0"/>
              <a:t> </a:t>
            </a:r>
            <a:r>
              <a:rPr lang="cs-CZ" sz="3000" dirty="0"/>
              <a:t>(kyjevský sever) vybírali daně od </a:t>
            </a:r>
            <a:r>
              <a:rPr lang="cs-CZ" sz="3000" dirty="0" smtClean="0"/>
              <a:t>Slovanů</a:t>
            </a:r>
          </a:p>
          <a:p>
            <a:pPr marL="0" indent="0">
              <a:buNone/>
            </a:pPr>
            <a:endParaRPr lang="cs-CZ" sz="3000" dirty="0"/>
          </a:p>
          <a:p>
            <a:r>
              <a:rPr lang="cs-CZ" sz="3000" b="1" i="1" dirty="0"/>
              <a:t>Chazarové </a:t>
            </a:r>
            <a:r>
              <a:rPr lang="cs-CZ" sz="3000" dirty="0"/>
              <a:t>(kyjevský jih) – mocná říše, podmanili Slovany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2217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Rurik</a:t>
            </a:r>
            <a:r>
              <a:rPr lang="cs-CZ" b="1" dirty="0"/>
              <a:t> </a:t>
            </a:r>
            <a:r>
              <a:rPr lang="cs-CZ" dirty="0"/>
              <a:t>(</a:t>
            </a:r>
            <a:r>
              <a:rPr lang="cs-CZ" dirty="0" err="1"/>
              <a:t>Hrörek</a:t>
            </a:r>
            <a:r>
              <a:rPr lang="cs-CZ" dirty="0"/>
              <a:t>, 862-879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vůdce </a:t>
            </a:r>
            <a:r>
              <a:rPr lang="cs-CZ" sz="2800" b="1" i="1" dirty="0" err="1"/>
              <a:t>Varjagů</a:t>
            </a:r>
            <a:r>
              <a:rPr lang="cs-CZ" sz="2800" dirty="0"/>
              <a:t>, zmocnil se Novgorodu a založil </a:t>
            </a:r>
            <a:r>
              <a:rPr lang="cs-CZ" sz="2800" dirty="0" smtClean="0"/>
              <a:t>knížectví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/>
              <a:t>Jeho nástupci opanovali Kyjev a sjednotili ostatní knížectví v jednotný </a:t>
            </a:r>
            <a:r>
              <a:rPr lang="cs-CZ" sz="2800" dirty="0" smtClean="0"/>
              <a:t>stát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b="1" dirty="0"/>
              <a:t>Rurikovci vládnou do roku 1598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463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Říše s </a:t>
            </a:r>
            <a:r>
              <a:rPr lang="cs-CZ" b="1" i="1" dirty="0" smtClean="0"/>
              <a:t>hlavním </a:t>
            </a:r>
            <a:r>
              <a:rPr lang="cs-CZ" b="1" i="1" dirty="0"/>
              <a:t>městem Kyjevem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(882-1169</a:t>
            </a:r>
            <a:r>
              <a:rPr lang="cs-CZ" sz="3200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31373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Oleg</a:t>
            </a:r>
            <a:r>
              <a:rPr lang="cs-CZ" dirty="0"/>
              <a:t> (879-912)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/>
              <a:t>Rurikův</a:t>
            </a:r>
            <a:r>
              <a:rPr lang="cs-CZ" sz="3200" dirty="0"/>
              <a:t> příbuzný</a:t>
            </a:r>
          </a:p>
          <a:p>
            <a:r>
              <a:rPr lang="cs-CZ" sz="3200" dirty="0"/>
              <a:t>asi 882 se zmocnil </a:t>
            </a:r>
            <a:r>
              <a:rPr lang="cs-CZ" sz="3200" dirty="0" smtClean="0"/>
              <a:t>Kyjeva</a:t>
            </a:r>
          </a:p>
          <a:p>
            <a:pPr lvl="1"/>
            <a:r>
              <a:rPr lang="cs-CZ" sz="2800" dirty="0" smtClean="0"/>
              <a:t>Vládli tu </a:t>
            </a:r>
            <a:r>
              <a:rPr lang="cs-CZ" sz="2800" dirty="0" err="1" smtClean="0"/>
              <a:t>Varjagové</a:t>
            </a:r>
            <a:r>
              <a:rPr lang="cs-CZ" sz="2800" dirty="0" smtClean="0"/>
              <a:t>  </a:t>
            </a:r>
            <a:r>
              <a:rPr lang="cs-CZ" sz="2800" b="1" dirty="0" err="1" smtClean="0"/>
              <a:t>Askold</a:t>
            </a:r>
            <a:r>
              <a:rPr lang="cs-CZ" sz="2800" dirty="0" smtClean="0"/>
              <a:t> a </a:t>
            </a:r>
            <a:r>
              <a:rPr lang="cs-CZ" sz="2800" b="1" dirty="0" err="1" smtClean="0"/>
              <a:t>Dir</a:t>
            </a:r>
            <a:r>
              <a:rPr lang="cs-CZ" sz="2800" dirty="0" smtClean="0"/>
              <a:t>, byli zabiti</a:t>
            </a:r>
            <a:endParaRPr lang="cs-CZ" sz="2800" dirty="0"/>
          </a:p>
          <a:p>
            <a:r>
              <a:rPr lang="cs-CZ" sz="3200" b="1" dirty="0" smtClean="0"/>
              <a:t>Považován za zakladatele státu </a:t>
            </a:r>
            <a:r>
              <a:rPr lang="cs-CZ" sz="3200" dirty="0" smtClean="0"/>
              <a:t>– Kyjevská Rus</a:t>
            </a:r>
            <a:endParaRPr lang="cs-CZ" sz="3200" dirty="0"/>
          </a:p>
          <a:p>
            <a:r>
              <a:rPr lang="cs-CZ" sz="3200" dirty="0" smtClean="0"/>
              <a:t>907 – pokus </a:t>
            </a:r>
            <a:r>
              <a:rPr lang="cs-CZ" sz="3200" dirty="0"/>
              <a:t>dobýt </a:t>
            </a:r>
            <a:r>
              <a:rPr lang="cs-CZ" sz="3200" dirty="0" smtClean="0"/>
              <a:t>Konstantinopol</a:t>
            </a:r>
          </a:p>
          <a:p>
            <a:pPr lvl="1"/>
            <a:r>
              <a:rPr lang="cs-CZ" sz="2800" dirty="0" smtClean="0"/>
              <a:t>tažení </a:t>
            </a:r>
            <a:r>
              <a:rPr lang="cs-CZ" sz="2800" dirty="0"/>
              <a:t>nebylo příliš </a:t>
            </a:r>
            <a:r>
              <a:rPr lang="cs-CZ" sz="2800" dirty="0" smtClean="0"/>
              <a:t>úspěšné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22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/>
              <a:t>911 se podařilo uzavřít s Byzancí výhodnou mírovou smlouvu</a:t>
            </a:r>
          </a:p>
          <a:p>
            <a:pPr lvl="1"/>
            <a:r>
              <a:rPr lang="cs-CZ" sz="2800" dirty="0"/>
              <a:t>upravovala vzájemné vztahy </a:t>
            </a:r>
          </a:p>
          <a:p>
            <a:pPr lvl="1"/>
            <a:r>
              <a:rPr lang="cs-CZ" sz="2800" dirty="0"/>
              <a:t>zaručovala ruským kupcům významná práva při obchodování v Konstantinopoli</a:t>
            </a:r>
          </a:p>
          <a:p>
            <a:pPr lvl="2"/>
            <a:r>
              <a:rPr lang="cs-CZ" sz="2800" dirty="0"/>
              <a:t>nemuseli například platit cla </a:t>
            </a:r>
          </a:p>
          <a:p>
            <a:pPr lvl="2"/>
            <a:r>
              <a:rPr lang="cs-CZ" sz="2800" dirty="0"/>
              <a:t>po dobu šesti měsíců byli zásobováni vším potřebným</a:t>
            </a:r>
          </a:p>
          <a:p>
            <a:pPr lvl="2"/>
            <a:r>
              <a:rPr lang="cs-CZ" sz="2800" dirty="0"/>
              <a:t>podmínkou bylo, že do města přijdou beze zbraně </a:t>
            </a:r>
          </a:p>
          <a:p>
            <a:pPr lvl="2"/>
            <a:r>
              <a:rPr lang="cs-CZ" sz="2800" dirty="0"/>
              <a:t>ne více jak padesát lidí současně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45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Igor</a:t>
            </a:r>
            <a:r>
              <a:rPr lang="cs-CZ" i="1" dirty="0"/>
              <a:t> </a:t>
            </a:r>
            <a:r>
              <a:rPr lang="cs-CZ" dirty="0"/>
              <a:t>(912-945)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podle některých letopisů </a:t>
            </a:r>
            <a:r>
              <a:rPr lang="cs-CZ" dirty="0" smtClean="0"/>
              <a:t>syn </a:t>
            </a:r>
            <a:r>
              <a:rPr lang="cs-CZ" dirty="0" err="1" smtClean="0"/>
              <a:t>Rurika</a:t>
            </a:r>
            <a:endParaRPr lang="cs-CZ" dirty="0" smtClean="0"/>
          </a:p>
          <a:p>
            <a:r>
              <a:rPr lang="cs-CZ" dirty="0"/>
              <a:t>zaútočil </a:t>
            </a:r>
            <a:r>
              <a:rPr lang="cs-CZ" dirty="0" smtClean="0"/>
              <a:t>dvakrát </a:t>
            </a:r>
            <a:r>
              <a:rPr lang="cs-CZ" dirty="0"/>
              <a:t>proti </a:t>
            </a:r>
            <a:r>
              <a:rPr lang="cs-CZ" dirty="0" smtClean="0"/>
              <a:t>Konstantinopoli</a:t>
            </a:r>
          </a:p>
          <a:p>
            <a:r>
              <a:rPr lang="cs-CZ" dirty="0" smtClean="0"/>
              <a:t>získal podobné obchodní podmínky jako Oleg </a:t>
            </a:r>
          </a:p>
          <a:p>
            <a:r>
              <a:rPr lang="cs-CZ" dirty="0" smtClean="0"/>
              <a:t>Ve </a:t>
            </a:r>
            <a:r>
              <a:rPr lang="cs-CZ" dirty="0"/>
              <a:t>smlouvě z roku </a:t>
            </a:r>
            <a:r>
              <a:rPr lang="cs-CZ" dirty="0" smtClean="0"/>
              <a:t>944 vystupuje </a:t>
            </a:r>
            <a:r>
              <a:rPr lang="cs-CZ" dirty="0"/>
              <a:t>jako veliký </a:t>
            </a:r>
            <a:r>
              <a:rPr lang="cs-CZ" dirty="0" smtClean="0"/>
              <a:t>kníže</a:t>
            </a:r>
          </a:p>
          <a:p>
            <a:pPr lvl="1"/>
            <a:r>
              <a:rPr lang="cs-CZ" dirty="0" smtClean="0"/>
              <a:t>první </a:t>
            </a:r>
            <a:r>
              <a:rPr lang="cs-CZ" dirty="0"/>
              <a:t>mezi </a:t>
            </a:r>
            <a:r>
              <a:rPr lang="cs-CZ" dirty="0" smtClean="0"/>
              <a:t>knížaty východních Slovanů</a:t>
            </a:r>
          </a:p>
          <a:p>
            <a:r>
              <a:rPr lang="cs-CZ" dirty="0"/>
              <a:t>z</a:t>
            </a:r>
            <a:r>
              <a:rPr lang="cs-CZ" dirty="0" smtClean="0"/>
              <a:t>abit </a:t>
            </a:r>
            <a:r>
              <a:rPr lang="cs-CZ" dirty="0"/>
              <a:t>v boji proti </a:t>
            </a:r>
            <a:r>
              <a:rPr lang="cs-CZ" dirty="0" err="1"/>
              <a:t>Drevljanům</a:t>
            </a:r>
            <a:endParaRPr lang="cs-CZ" dirty="0"/>
          </a:p>
          <a:p>
            <a:pPr marL="274320" lvl="1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54532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40768"/>
            <a:ext cx="3390212" cy="4597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813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Olga</a:t>
            </a:r>
            <a:r>
              <a:rPr lang="cs-CZ" dirty="0"/>
              <a:t> (945-962)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19200"/>
            <a:ext cx="4464496" cy="5162128"/>
          </a:xfrm>
        </p:spPr>
        <p:txBody>
          <a:bodyPr>
            <a:normAutofit lnSpcReduction="10000"/>
          </a:bodyPr>
          <a:lstStyle/>
          <a:p>
            <a:r>
              <a:rPr lang="cs-CZ" dirty="0"/>
              <a:t>manželka knížete </a:t>
            </a:r>
            <a:r>
              <a:rPr lang="cs-CZ" dirty="0" smtClean="0"/>
              <a:t>Igora</a:t>
            </a:r>
          </a:p>
          <a:p>
            <a:r>
              <a:rPr lang="cs-CZ" dirty="0" smtClean="0"/>
              <a:t>po </a:t>
            </a:r>
            <a:r>
              <a:rPr lang="cs-CZ" dirty="0"/>
              <a:t>jeho smrti regentka Kyjevské </a:t>
            </a:r>
            <a:r>
              <a:rPr lang="cs-CZ" dirty="0" smtClean="0"/>
              <a:t>Rusi v </a:t>
            </a:r>
            <a:r>
              <a:rPr lang="cs-CZ" dirty="0"/>
              <a:t>době </a:t>
            </a:r>
            <a:r>
              <a:rPr lang="cs-CZ" dirty="0" smtClean="0"/>
              <a:t>nezletilosti syna </a:t>
            </a:r>
            <a:r>
              <a:rPr lang="cs-CZ" dirty="0"/>
              <a:t>Svjatoslava I. </a:t>
            </a:r>
            <a:r>
              <a:rPr lang="cs-CZ" dirty="0" err="1" smtClean="0"/>
              <a:t>Igoreviče</a:t>
            </a:r>
            <a:endParaRPr lang="cs-CZ" dirty="0"/>
          </a:p>
          <a:p>
            <a:r>
              <a:rPr lang="cs-CZ" b="1" dirty="0" smtClean="0"/>
              <a:t>přijala křesťanství</a:t>
            </a:r>
          </a:p>
          <a:p>
            <a:r>
              <a:rPr lang="cs-CZ" dirty="0" smtClean="0"/>
              <a:t>po smrti </a:t>
            </a:r>
            <a:r>
              <a:rPr lang="cs-CZ" b="1" dirty="0" smtClean="0"/>
              <a:t>uctívána </a:t>
            </a:r>
            <a:r>
              <a:rPr lang="cs-CZ" b="1" dirty="0"/>
              <a:t>jako </a:t>
            </a:r>
            <a:r>
              <a:rPr lang="cs-CZ" b="1" dirty="0" smtClean="0"/>
              <a:t>světice</a:t>
            </a:r>
          </a:p>
          <a:p>
            <a:r>
              <a:rPr lang="cs-CZ" dirty="0" smtClean="0"/>
              <a:t>1547 prohlášena </a:t>
            </a:r>
            <a:r>
              <a:rPr lang="cs-CZ" dirty="0"/>
              <a:t>ruskou pravoslavnou </a:t>
            </a:r>
            <a:r>
              <a:rPr lang="cs-CZ" dirty="0" smtClean="0"/>
              <a:t>církví za svatou</a:t>
            </a:r>
          </a:p>
          <a:p>
            <a:r>
              <a:rPr lang="cs-CZ" dirty="0" smtClean="0"/>
              <a:t>Krutě se pomstila </a:t>
            </a:r>
            <a:r>
              <a:rPr lang="cs-CZ" dirty="0" err="1" smtClean="0"/>
              <a:t>Drevljanům</a:t>
            </a:r>
            <a:r>
              <a:rPr lang="cs-CZ" dirty="0" smtClean="0"/>
              <a:t> za manželovu smrt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53812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3577597" cy="4856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584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Svjatoslav I</a:t>
            </a:r>
            <a:r>
              <a:rPr lang="cs-CZ" b="1" dirty="0" smtClean="0"/>
              <a:t>. </a:t>
            </a:r>
            <a:r>
              <a:rPr lang="cs-CZ" b="1" dirty="0" err="1" smtClean="0"/>
              <a:t>Igorevič</a:t>
            </a:r>
            <a:r>
              <a:rPr lang="cs-CZ" b="1" dirty="0" smtClean="0"/>
              <a:t> </a:t>
            </a:r>
            <a:r>
              <a:rPr lang="cs-CZ" dirty="0" smtClean="0"/>
              <a:t>(962-972</a:t>
            </a:r>
            <a:r>
              <a:rPr lang="cs-CZ" dirty="0"/>
              <a:t>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/>
              <a:t>n</a:t>
            </a:r>
            <a:r>
              <a:rPr lang="cs-CZ" sz="2800" dirty="0" smtClean="0"/>
              <a:t>epřijal křesťanství</a:t>
            </a:r>
          </a:p>
          <a:p>
            <a:r>
              <a:rPr lang="cs-CZ" sz="2800" dirty="0" smtClean="0"/>
              <a:t>celý život vedl válečná tažení s cílem rozšířit území státu</a:t>
            </a:r>
          </a:p>
          <a:p>
            <a:r>
              <a:rPr lang="cs-CZ" sz="2800" dirty="0" smtClean="0"/>
              <a:t>zničil </a:t>
            </a:r>
            <a:r>
              <a:rPr lang="cs-CZ" sz="2800" dirty="0"/>
              <a:t>říši Chazarů </a:t>
            </a:r>
            <a:r>
              <a:rPr lang="cs-CZ" sz="2800" dirty="0" smtClean="0"/>
              <a:t>a volžských Bulharů</a:t>
            </a:r>
          </a:p>
          <a:p>
            <a:r>
              <a:rPr lang="cs-CZ" sz="2800" dirty="0" smtClean="0"/>
              <a:t>při </a:t>
            </a:r>
            <a:r>
              <a:rPr lang="cs-CZ" sz="2800" dirty="0"/>
              <a:t>přechodu přes Dněpr v březnu </a:t>
            </a:r>
            <a:r>
              <a:rPr lang="cs-CZ" sz="2800" dirty="0" smtClean="0"/>
              <a:t>972 na </a:t>
            </a:r>
            <a:r>
              <a:rPr lang="cs-CZ" sz="2800" dirty="0"/>
              <a:t>něj z popudu Byzantinců zaútočili </a:t>
            </a:r>
            <a:r>
              <a:rPr lang="cs-CZ" sz="2800" dirty="0" err="1" smtClean="0"/>
              <a:t>Pečeněhové</a:t>
            </a:r>
            <a:r>
              <a:rPr lang="cs-CZ" sz="2800" dirty="0" smtClean="0"/>
              <a:t> a </a:t>
            </a:r>
            <a:r>
              <a:rPr lang="cs-CZ" sz="2800" dirty="0"/>
              <a:t>většinu </a:t>
            </a:r>
            <a:r>
              <a:rPr lang="cs-CZ" sz="2800" dirty="0" smtClean="0"/>
              <a:t>vojska pobili (zabili i Svjatoslava)</a:t>
            </a:r>
          </a:p>
          <a:p>
            <a:r>
              <a:rPr lang="cs-CZ" sz="2800" b="1" dirty="0" smtClean="0"/>
              <a:t>po </a:t>
            </a:r>
            <a:r>
              <a:rPr lang="cs-CZ" sz="2800" b="1" dirty="0"/>
              <a:t>jeho smrti se </a:t>
            </a:r>
            <a:r>
              <a:rPr lang="cs-CZ" sz="2800" b="1" dirty="0" smtClean="0"/>
              <a:t>říše </a:t>
            </a:r>
            <a:r>
              <a:rPr lang="cs-CZ" sz="2800" b="1" dirty="0"/>
              <a:t>rozpadla během bojů mezi jeho nástupci</a:t>
            </a:r>
            <a:endParaRPr lang="cs-CZ" sz="2800" b="1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784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Vladimír </a:t>
            </a:r>
            <a:r>
              <a:rPr lang="cs-CZ" dirty="0" err="1"/>
              <a:t>Svjatoslavič</a:t>
            </a:r>
            <a:r>
              <a:rPr lang="cs-CZ" dirty="0"/>
              <a:t> (980-1015)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4247328" cy="5832648"/>
          </a:xfrm>
        </p:spPr>
        <p:txBody>
          <a:bodyPr>
            <a:normAutofit fontScale="92500" lnSpcReduction="20000"/>
          </a:bodyPr>
          <a:lstStyle/>
          <a:p>
            <a:r>
              <a:rPr lang="cs-CZ" sz="3000" b="1" dirty="0" smtClean="0"/>
              <a:t>Christianizace Rusi</a:t>
            </a:r>
          </a:p>
          <a:p>
            <a:r>
              <a:rPr lang="cs-CZ" sz="3000" dirty="0" smtClean="0"/>
              <a:t>Později svatořečen</a:t>
            </a:r>
          </a:p>
          <a:p>
            <a:r>
              <a:rPr lang="cs-CZ" sz="3000" dirty="0" smtClean="0"/>
              <a:t>syn Svjatoslava z nemanželského lože</a:t>
            </a:r>
          </a:p>
          <a:p>
            <a:pPr lvl="1"/>
            <a:r>
              <a:rPr lang="cs-CZ" sz="2600" dirty="0"/>
              <a:t>matkou byla služebnice (klíčnice) nebo společnice kněžny Olgy </a:t>
            </a:r>
            <a:r>
              <a:rPr lang="cs-CZ" sz="2600" dirty="0" err="1" smtClean="0"/>
              <a:t>Maluše</a:t>
            </a:r>
            <a:r>
              <a:rPr lang="cs-CZ" sz="2600" dirty="0"/>
              <a:t> </a:t>
            </a:r>
            <a:r>
              <a:rPr lang="cs-CZ" sz="2600" dirty="0" smtClean="0"/>
              <a:t>(nebyla nízkého původu)</a:t>
            </a:r>
          </a:p>
          <a:p>
            <a:r>
              <a:rPr lang="cs-CZ" sz="3000" dirty="0" smtClean="0"/>
              <a:t>972 – 980 boje o moc mezi syny Svjatoslava</a:t>
            </a:r>
          </a:p>
          <a:p>
            <a:r>
              <a:rPr lang="cs-CZ" sz="3000" dirty="0" smtClean="0"/>
              <a:t>980 – Vladimír dobyl říši za pomoci najatého </a:t>
            </a:r>
            <a:r>
              <a:rPr lang="cs-CZ" sz="3000" dirty="0" err="1" smtClean="0"/>
              <a:t>varjažskkého</a:t>
            </a:r>
            <a:r>
              <a:rPr lang="cs-CZ" sz="3000" dirty="0" smtClean="0"/>
              <a:t> vojska</a:t>
            </a:r>
          </a:p>
          <a:p>
            <a:r>
              <a:rPr lang="cs-CZ" sz="3000" dirty="0" smtClean="0"/>
              <a:t>Upevnil vládu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55252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1268760"/>
            <a:ext cx="3896549" cy="5007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2287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za Vladimírovy vlády </a:t>
            </a:r>
            <a:r>
              <a:rPr lang="cs-CZ" b="1" dirty="0"/>
              <a:t>dovršena integrace </a:t>
            </a:r>
            <a:r>
              <a:rPr lang="cs-CZ" b="1" dirty="0" smtClean="0"/>
              <a:t>kyjevského státu</a:t>
            </a:r>
          </a:p>
          <a:p>
            <a:r>
              <a:rPr lang="cs-CZ" dirty="0" smtClean="0"/>
              <a:t>pokus </a:t>
            </a:r>
            <a:r>
              <a:rPr lang="cs-CZ" dirty="0"/>
              <a:t>o reformu pohanského </a:t>
            </a:r>
            <a:r>
              <a:rPr lang="cs-CZ" dirty="0" smtClean="0"/>
              <a:t>náboženství</a:t>
            </a:r>
          </a:p>
          <a:p>
            <a:pPr lvl="1"/>
            <a:r>
              <a:rPr lang="cs-CZ" dirty="0"/>
              <a:t>nechal postavit jakýsi pohanský </a:t>
            </a:r>
            <a:r>
              <a:rPr lang="cs-CZ" dirty="0" smtClean="0"/>
              <a:t>pantheon s </a:t>
            </a:r>
            <a:r>
              <a:rPr lang="cs-CZ" dirty="0"/>
              <a:t>šesti </a:t>
            </a:r>
            <a:r>
              <a:rPr lang="cs-CZ" dirty="0" smtClean="0"/>
              <a:t>božstvy</a:t>
            </a:r>
          </a:p>
          <a:p>
            <a:pPr lvl="1"/>
            <a:r>
              <a:rPr lang="cs-CZ" dirty="0" smtClean="0"/>
              <a:t>Perun – hlavní bůh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eujalo se to</a:t>
            </a:r>
          </a:p>
          <a:p>
            <a:r>
              <a:rPr lang="cs-CZ" b="1" dirty="0" smtClean="0"/>
              <a:t>988 – christianizace Rusi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řijetí křesťanství z Byzance</a:t>
            </a:r>
          </a:p>
          <a:p>
            <a:pPr lvl="1"/>
            <a:r>
              <a:rPr lang="cs-CZ" dirty="0"/>
              <a:t>s</a:t>
            </a:r>
            <a:r>
              <a:rPr lang="cs-CZ" dirty="0" smtClean="0"/>
              <a:t>ňatek s Annou, dcerou byzantského císaře </a:t>
            </a:r>
            <a:r>
              <a:rPr lang="cs-CZ" dirty="0" err="1" smtClean="0"/>
              <a:t>Basilea</a:t>
            </a:r>
            <a:r>
              <a:rPr lang="cs-CZ" dirty="0" smtClean="0"/>
              <a:t> I. (za poskytnutí vojenské pomoci císaři)</a:t>
            </a:r>
          </a:p>
          <a:p>
            <a:pPr lvl="1"/>
            <a:r>
              <a:rPr lang="cs-CZ" dirty="0"/>
              <a:t>dal stavět na podporu nového náboženství </a:t>
            </a:r>
            <a:r>
              <a:rPr lang="cs-CZ" dirty="0" smtClean="0"/>
              <a:t>kostely</a:t>
            </a:r>
          </a:p>
          <a:p>
            <a:r>
              <a:rPr lang="cs-CZ" dirty="0"/>
              <a:t>p</a:t>
            </a:r>
            <a:r>
              <a:rPr lang="cs-CZ" dirty="0" smtClean="0"/>
              <a:t>o jeho smrti konflikty a boj o moc (měl celkem 12 synů)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7578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37815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4.                      </a:t>
            </a:r>
            <a:r>
              <a:rPr lang="cs-CZ" sz="1600" b="1" dirty="0" smtClean="0"/>
              <a:t>Křest sv. Vladimíra (freska z 19. století)</a:t>
            </a:r>
            <a:endParaRPr lang="cs-CZ" sz="1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5686"/>
            <a:ext cx="7877798" cy="5760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076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Svjatopolk</a:t>
            </a:r>
            <a:r>
              <a:rPr lang="cs-CZ" b="1" dirty="0"/>
              <a:t> I. </a:t>
            </a:r>
            <a:r>
              <a:rPr lang="cs-CZ" dirty="0"/>
              <a:t>(1015-1018)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53781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5.     </a:t>
            </a:r>
            <a:r>
              <a:rPr lang="cs-CZ" sz="1800" b="1" dirty="0" smtClean="0"/>
              <a:t>Ikona sv. Borise a </a:t>
            </a:r>
            <a:r>
              <a:rPr lang="cs-CZ" sz="1800" b="1" dirty="0" err="1" smtClean="0"/>
              <a:t>Gleba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Prokletý </a:t>
            </a:r>
            <a:r>
              <a:rPr lang="cs-CZ" dirty="0"/>
              <a:t>(Zatracený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bratry Borise, </a:t>
            </a:r>
            <a:r>
              <a:rPr lang="cs-CZ" dirty="0" err="1"/>
              <a:t>Gleba</a:t>
            </a:r>
            <a:r>
              <a:rPr lang="cs-CZ" dirty="0"/>
              <a:t> a Svjatoslava nechal </a:t>
            </a:r>
            <a:r>
              <a:rPr lang="cs-CZ" dirty="0" smtClean="0"/>
              <a:t>zabít</a:t>
            </a:r>
          </a:p>
          <a:p>
            <a:endParaRPr lang="cs-CZ" dirty="0"/>
          </a:p>
          <a:p>
            <a:r>
              <a:rPr lang="cs-CZ" dirty="0"/>
              <a:t>Boris a </a:t>
            </a:r>
            <a:r>
              <a:rPr lang="cs-CZ" dirty="0" err="1"/>
              <a:t>Gleb</a:t>
            </a:r>
            <a:r>
              <a:rPr lang="cs-CZ" dirty="0"/>
              <a:t> později svatořečeni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68760"/>
            <a:ext cx="2445297" cy="4724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201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Jaroslav </a:t>
            </a:r>
            <a:r>
              <a:rPr lang="cs-CZ" b="1" dirty="0" smtClean="0"/>
              <a:t>Moudrý </a:t>
            </a:r>
            <a:r>
              <a:rPr lang="cs-CZ" dirty="0" smtClean="0"/>
              <a:t>(1019 – 1054)</a:t>
            </a:r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690864" cy="5234136"/>
          </a:xfrm>
        </p:spPr>
        <p:txBody>
          <a:bodyPr>
            <a:normAutofit/>
          </a:bodyPr>
          <a:lstStyle/>
          <a:p>
            <a:r>
              <a:rPr lang="cs-CZ" dirty="0" smtClean="0"/>
              <a:t>období </a:t>
            </a:r>
            <a:r>
              <a:rPr lang="cs-CZ" dirty="0"/>
              <a:t>vrcholného politického i kulturního rozkvětu Kyjevské </a:t>
            </a:r>
            <a:r>
              <a:rPr lang="cs-CZ" dirty="0" smtClean="0"/>
              <a:t>Rusi</a:t>
            </a:r>
          </a:p>
          <a:p>
            <a:endParaRPr lang="cs-CZ" dirty="0" smtClean="0"/>
          </a:p>
          <a:p>
            <a:r>
              <a:rPr lang="cs-CZ" dirty="0" smtClean="0"/>
              <a:t>vládu </a:t>
            </a:r>
            <a:r>
              <a:rPr lang="cs-CZ" dirty="0"/>
              <a:t>kyjevského </a:t>
            </a:r>
            <a:r>
              <a:rPr lang="cs-CZ" dirty="0" smtClean="0"/>
              <a:t>knížete </a:t>
            </a:r>
            <a:r>
              <a:rPr lang="cs-CZ" dirty="0"/>
              <a:t>uznávali všichni východní </a:t>
            </a:r>
            <a:r>
              <a:rPr lang="cs-CZ" dirty="0" smtClean="0"/>
              <a:t>Slované</a:t>
            </a:r>
          </a:p>
          <a:p>
            <a:endParaRPr lang="cs-CZ" dirty="0" smtClean="0"/>
          </a:p>
          <a:p>
            <a:r>
              <a:rPr lang="cs-CZ" dirty="0" smtClean="0"/>
              <a:t>hranice </a:t>
            </a:r>
            <a:r>
              <a:rPr lang="cs-CZ" dirty="0"/>
              <a:t>raného ruského </a:t>
            </a:r>
            <a:r>
              <a:rPr lang="cs-CZ" dirty="0" smtClean="0"/>
              <a:t>státu stabilizovány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508104" y="1216152"/>
            <a:ext cx="3165742" cy="55252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25664"/>
            <a:ext cx="2376264" cy="5038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649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bojoval o nástupnictví se svým bratrem </a:t>
            </a:r>
            <a:r>
              <a:rPr lang="cs-CZ" dirty="0" err="1" smtClean="0"/>
              <a:t>Svjatopolkem</a:t>
            </a:r>
            <a:endParaRPr lang="cs-CZ" dirty="0" smtClean="0"/>
          </a:p>
          <a:p>
            <a:r>
              <a:rPr lang="cs-CZ" dirty="0" smtClean="0"/>
              <a:t>1017 </a:t>
            </a:r>
            <a:r>
              <a:rPr lang="cs-CZ" dirty="0"/>
              <a:t>byl Jaroslav poražen Boleslavem Chrabrým na </a:t>
            </a:r>
            <a:r>
              <a:rPr lang="cs-CZ" dirty="0" smtClean="0"/>
              <a:t>Bugu</a:t>
            </a:r>
          </a:p>
          <a:p>
            <a:r>
              <a:rPr lang="cs-CZ" dirty="0" smtClean="0"/>
              <a:t>1019 </a:t>
            </a:r>
            <a:r>
              <a:rPr lang="cs-CZ" dirty="0"/>
              <a:t>dobyl zpět </a:t>
            </a:r>
            <a:r>
              <a:rPr lang="cs-CZ" dirty="0" smtClean="0"/>
              <a:t>Kyjev</a:t>
            </a:r>
          </a:p>
          <a:p>
            <a:r>
              <a:rPr lang="cs-CZ" dirty="0" smtClean="0"/>
              <a:t>stal se samovládce</a:t>
            </a:r>
          </a:p>
          <a:p>
            <a:r>
              <a:rPr lang="cs-CZ" dirty="0" smtClean="0"/>
              <a:t>budoval </a:t>
            </a:r>
            <a:r>
              <a:rPr lang="cs-CZ" dirty="0"/>
              <a:t>Kyjev jako hlavní </a:t>
            </a:r>
            <a:r>
              <a:rPr lang="cs-CZ" dirty="0" smtClean="0"/>
              <a:t>město </a:t>
            </a:r>
            <a:r>
              <a:rPr lang="cs-CZ" dirty="0"/>
              <a:t>velké říše s reprezentativními </a:t>
            </a:r>
            <a:r>
              <a:rPr lang="cs-CZ" dirty="0" smtClean="0"/>
              <a:t>stavbami</a:t>
            </a:r>
          </a:p>
          <a:p>
            <a:r>
              <a:rPr lang="cs-CZ" dirty="0"/>
              <a:t>p</a:t>
            </a:r>
            <a:r>
              <a:rPr lang="cs-CZ" dirty="0" smtClean="0"/>
              <a:t>odporoval </a:t>
            </a:r>
            <a:r>
              <a:rPr lang="cs-CZ" dirty="0"/>
              <a:t>překládání řeckých spisů </a:t>
            </a:r>
            <a:r>
              <a:rPr lang="cs-CZ" dirty="0" smtClean="0"/>
              <a:t>do staroslověnštiny</a:t>
            </a:r>
          </a:p>
        </p:txBody>
      </p:sp>
    </p:spTree>
    <p:extLst>
      <p:ext uri="{BB962C8B-B14F-4D97-AF65-F5344CB8AC3E}">
        <p14:creationId xmlns:p14="http://schemas.microsoft.com/office/powerpoint/2010/main" val="7480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pořízena tzv. </a:t>
            </a:r>
            <a:r>
              <a:rPr lang="cs-CZ" b="1" dirty="0"/>
              <a:t>Ruská </a:t>
            </a:r>
            <a:r>
              <a:rPr lang="cs-CZ" b="1" dirty="0" smtClean="0"/>
              <a:t>pravda</a:t>
            </a:r>
          </a:p>
          <a:p>
            <a:pPr lvl="1"/>
            <a:r>
              <a:rPr lang="cs-CZ" dirty="0" smtClean="0"/>
              <a:t>sbírka zákonů</a:t>
            </a:r>
          </a:p>
          <a:p>
            <a:pPr lvl="1"/>
            <a:r>
              <a:rPr lang="cs-CZ" dirty="0" smtClean="0"/>
              <a:t>vzorem </a:t>
            </a:r>
            <a:r>
              <a:rPr lang="cs-CZ" dirty="0"/>
              <a:t>byl byzantský církevní zákoník </a:t>
            </a:r>
            <a:r>
              <a:rPr lang="cs-CZ" dirty="0" err="1" smtClean="0"/>
              <a:t>Nomokánon</a:t>
            </a:r>
            <a:endParaRPr lang="cs-CZ" dirty="0" smtClean="0"/>
          </a:p>
          <a:p>
            <a:pPr lvl="1"/>
            <a:r>
              <a:rPr lang="cs-CZ" dirty="0" smtClean="0"/>
              <a:t>umírněná</a:t>
            </a:r>
            <a:r>
              <a:rPr lang="cs-CZ" dirty="0"/>
              <a:t>, téměř nezná trest </a:t>
            </a:r>
            <a:r>
              <a:rPr lang="cs-CZ" dirty="0" smtClean="0"/>
              <a:t>smrti</a:t>
            </a:r>
          </a:p>
          <a:p>
            <a:pPr lvl="1"/>
            <a:r>
              <a:rPr lang="cs-CZ" dirty="0" smtClean="0"/>
              <a:t>šetří </a:t>
            </a:r>
            <a:r>
              <a:rPr lang="cs-CZ" dirty="0"/>
              <a:t>tělesnými </a:t>
            </a:r>
            <a:r>
              <a:rPr lang="cs-CZ" dirty="0" smtClean="0"/>
              <a:t>tresty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ětšinou tresty </a:t>
            </a:r>
            <a:r>
              <a:rPr lang="cs-CZ" dirty="0"/>
              <a:t>peněžní, diferencované podle sociálního postavení </a:t>
            </a:r>
            <a:r>
              <a:rPr lang="cs-CZ" dirty="0" smtClean="0"/>
              <a:t>postiženého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řipouští i </a:t>
            </a:r>
            <a:r>
              <a:rPr lang="cs-CZ" dirty="0"/>
              <a:t>„ boží </a:t>
            </a:r>
            <a:r>
              <a:rPr lang="cs-CZ" dirty="0" smtClean="0"/>
              <a:t>soud“</a:t>
            </a:r>
          </a:p>
          <a:p>
            <a:endParaRPr lang="cs-CZ" dirty="0"/>
          </a:p>
          <a:p>
            <a:r>
              <a:rPr lang="cs-CZ" dirty="0"/>
              <a:t>vyhlásil </a:t>
            </a:r>
            <a:r>
              <a:rPr lang="cs-CZ" b="1" dirty="0"/>
              <a:t>nový složitý nástupnický řád</a:t>
            </a:r>
          </a:p>
          <a:p>
            <a:pPr lvl="1"/>
            <a:r>
              <a:rPr lang="cs-CZ" dirty="0"/>
              <a:t>rozdělil zemi na 6 údělů pro syny</a:t>
            </a:r>
          </a:p>
          <a:p>
            <a:pPr lvl="1"/>
            <a:r>
              <a:rPr lang="cs-CZ" dirty="0"/>
              <a:t>nejstarší měl vládnout všem z </a:t>
            </a:r>
            <a:r>
              <a:rPr lang="cs-CZ" dirty="0" smtClean="0"/>
              <a:t>Kyjeva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roblémy a boj o moc mezi syny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4598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3061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1900" b="1" dirty="0" smtClean="0"/>
          </a:p>
          <a:p>
            <a:pPr marL="0" indent="0">
              <a:buNone/>
            </a:pPr>
            <a:endParaRPr lang="cs-CZ" sz="1900" b="1" dirty="0"/>
          </a:p>
          <a:p>
            <a:pPr marL="0" indent="0">
              <a:buNone/>
            </a:pPr>
            <a:endParaRPr lang="cs-CZ" sz="1900" b="1" dirty="0" smtClean="0"/>
          </a:p>
          <a:p>
            <a:pPr marL="0" indent="0">
              <a:buNone/>
            </a:pPr>
            <a:endParaRPr lang="cs-CZ" sz="1900" b="1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7.</a:t>
            </a:r>
            <a:r>
              <a:rPr lang="cs-CZ" sz="3600" b="1" dirty="0"/>
              <a:t> </a:t>
            </a:r>
            <a:r>
              <a:rPr lang="cs-CZ" sz="3600" b="1" dirty="0" smtClean="0"/>
              <a:t>     </a:t>
            </a:r>
            <a:r>
              <a:rPr lang="cs-CZ" sz="2100" b="1" dirty="0" smtClean="0"/>
              <a:t>Rozpad Kyjevské Rusi</a:t>
            </a:r>
            <a:endParaRPr lang="cs-CZ" sz="3600" b="1" dirty="0"/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2050" name="Picture 2" descr="Soubor:Principalities of Kievan Rus' (1054-1132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6312"/>
            <a:ext cx="4968552" cy="662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708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Vladimír II. </a:t>
            </a:r>
            <a:r>
              <a:rPr lang="cs-CZ" b="1" dirty="0" err="1"/>
              <a:t>Monomach</a:t>
            </a:r>
            <a:r>
              <a:rPr lang="cs-CZ" b="1" dirty="0"/>
              <a:t> </a:t>
            </a:r>
            <a:r>
              <a:rPr lang="cs-CZ" dirty="0"/>
              <a:t>(1113-1125)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5306144"/>
          </a:xfrm>
        </p:spPr>
        <p:txBody>
          <a:bodyPr/>
          <a:lstStyle/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004048" y="1216152"/>
            <a:ext cx="3816424" cy="5165176"/>
          </a:xfrm>
        </p:spPr>
        <p:txBody>
          <a:bodyPr/>
          <a:lstStyle/>
          <a:p>
            <a:r>
              <a:rPr lang="cs-CZ" dirty="0"/>
              <a:t>poslední velký kníže</a:t>
            </a:r>
          </a:p>
          <a:p>
            <a:r>
              <a:rPr lang="cs-CZ" dirty="0"/>
              <a:t>mír s Polskem</a:t>
            </a:r>
          </a:p>
          <a:p>
            <a:r>
              <a:rPr lang="cs-CZ" dirty="0"/>
              <a:t>posílení a rozkvět Kyjevské Rusi</a:t>
            </a:r>
          </a:p>
          <a:p>
            <a:r>
              <a:rPr lang="cs-CZ" dirty="0"/>
              <a:t>odstředivé tendence údělných knížat</a:t>
            </a:r>
          </a:p>
          <a:p>
            <a:r>
              <a:rPr lang="cs-CZ" dirty="0"/>
              <a:t>po jeho smrti se Kyjevská Rus rozpadla</a:t>
            </a:r>
          </a:p>
          <a:p>
            <a:r>
              <a:rPr lang="cs-CZ" dirty="0"/>
              <a:t>do 1157 vládnou jeho synové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904" y="1340768"/>
            <a:ext cx="3824112" cy="4968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0272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1169 – konec státu </a:t>
            </a:r>
          </a:p>
          <a:p>
            <a:pPr lvl="1"/>
            <a:r>
              <a:rPr lang="cs-CZ" dirty="0" smtClean="0"/>
              <a:t>Kyjev </a:t>
            </a:r>
            <a:r>
              <a:rPr lang="cs-CZ" dirty="0"/>
              <a:t>vypálen a vydrancován vojskem vnuka Vladimíra II. Andreje </a:t>
            </a:r>
            <a:r>
              <a:rPr lang="cs-CZ" dirty="0" err="1"/>
              <a:t>Bogoljubského</a:t>
            </a:r>
            <a:r>
              <a:rPr lang="cs-CZ" dirty="0"/>
              <a:t> (1157–1174</a:t>
            </a:r>
            <a:r>
              <a:rPr lang="cs-CZ" dirty="0" smtClean="0"/>
              <a:t>), vládce </a:t>
            </a:r>
            <a:r>
              <a:rPr lang="cs-CZ" dirty="0"/>
              <a:t>vladimirsko-</a:t>
            </a:r>
            <a:r>
              <a:rPr lang="cs-CZ" dirty="0" err="1"/>
              <a:t>suzdalského</a:t>
            </a:r>
            <a:r>
              <a:rPr lang="cs-CZ" dirty="0"/>
              <a:t> </a:t>
            </a:r>
            <a:r>
              <a:rPr lang="cs-CZ" dirty="0" smtClean="0"/>
              <a:t>knížectví</a:t>
            </a:r>
          </a:p>
          <a:p>
            <a:pPr lvl="1"/>
            <a:r>
              <a:rPr lang="cs-CZ" dirty="0" smtClean="0"/>
              <a:t>možnosti </a:t>
            </a:r>
            <a:r>
              <a:rPr lang="cs-CZ" dirty="0"/>
              <a:t>vládnout z Kyjeva se zřekl </a:t>
            </a:r>
            <a:endParaRPr lang="cs-CZ" dirty="0" smtClean="0"/>
          </a:p>
          <a:p>
            <a:pPr marL="274320" lvl="1" indent="0">
              <a:buNone/>
            </a:pPr>
            <a:endParaRPr lang="cs-CZ" dirty="0"/>
          </a:p>
          <a:p>
            <a:r>
              <a:rPr lang="cs-CZ" b="1" dirty="0" smtClean="0"/>
              <a:t>přeneseno </a:t>
            </a:r>
            <a:r>
              <a:rPr lang="cs-CZ" b="1" dirty="0"/>
              <a:t>politické centrum ruské země z Kyjeva do Vladimiru </a:t>
            </a:r>
          </a:p>
        </p:txBody>
      </p:sp>
    </p:spTree>
    <p:extLst>
      <p:ext uri="{BB962C8B-B14F-4D97-AF65-F5344CB8AC3E}">
        <p14:creationId xmlns:p14="http://schemas.microsoft.com/office/powerpoint/2010/main" val="388912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Stručně charakterizuj Nestorův letopis.</a:t>
            </a:r>
          </a:p>
          <a:p>
            <a:pPr marL="514350" indent="-514350">
              <a:buAutoNum type="arabicPeriod"/>
            </a:pPr>
            <a:r>
              <a:rPr lang="cs-CZ" dirty="0"/>
              <a:t>Za zakladatele Kyjevské Rusi je považován kníže ______.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Jmenuj vládce Kyjevské Rusi, kteří byli svatořečeni.</a:t>
            </a:r>
          </a:p>
          <a:p>
            <a:pPr marL="514350" indent="-514350">
              <a:buAutoNum type="arabicPeriod"/>
            </a:pPr>
            <a:r>
              <a:rPr lang="cs-CZ" dirty="0" smtClean="0"/>
              <a:t>Za vlády kterého panovníka došlo k christianizaci Rusi?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to byla Ruská pravda?</a:t>
            </a:r>
          </a:p>
          <a:p>
            <a:pPr marL="514350" lvl="0" indent="-514350">
              <a:buFont typeface="Wingdings 3"/>
              <a:buAutoNum type="arabicPeriod"/>
            </a:pPr>
            <a:r>
              <a:rPr lang="cs-CZ" dirty="0"/>
              <a:t>Posledním velkým knížetem Kyjevské Rusi byl _____. Po jeho smrti se roku _____ říše rozpadla. </a:t>
            </a:r>
          </a:p>
          <a:p>
            <a:pPr marL="514350" lvl="0" indent="-514350">
              <a:buFont typeface="Wingdings 3"/>
              <a:buAutoNum type="arabicPeriod"/>
            </a:pPr>
            <a:r>
              <a:rPr lang="cs-CZ" dirty="0"/>
              <a:t>Rurikovci vládli v Rusku do roku_____. </a:t>
            </a:r>
            <a:br>
              <a:rPr lang="cs-CZ" dirty="0"/>
            </a:br>
            <a:r>
              <a:rPr lang="cs-CZ" dirty="0" smtClean="0"/>
              <a:t>A) 1498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B) 1598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C) 1698</a:t>
            </a:r>
            <a:endParaRPr lang="cs-CZ" dirty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0231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sz="1600" dirty="0" smtClean="0"/>
              <a:t>NEZNÁMÝ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3.6.2013].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commons.wikimedia.org/wiki/File:Igor_the_Old.jpg?uselang=cs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NEZNÁMÝ. </a:t>
            </a:r>
            <a:r>
              <a:rPr lang="cs-CZ" sz="1600" i="1" dirty="0"/>
              <a:t>wikipedia.cz</a:t>
            </a:r>
            <a:r>
              <a:rPr lang="cs-CZ" sz="1600" dirty="0"/>
              <a:t> [online]. [cit. 3.6.2013].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commons.wikimedia.org/wiki/File:OlgaKiev.jpg?uselang=cs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NEZNÁMÝ. </a:t>
            </a:r>
            <a:r>
              <a:rPr lang="cs-CZ" sz="1600" i="1" dirty="0"/>
              <a:t>wikipedia.cz</a:t>
            </a:r>
            <a:r>
              <a:rPr lang="cs-CZ" sz="1600" dirty="0"/>
              <a:t> [online]. [cit. 3.6.2013]. Dostupný na WWW: http://</a:t>
            </a:r>
            <a:r>
              <a:rPr lang="cs-CZ" sz="1600" dirty="0" smtClean="0"/>
              <a:t>commons.wikimedia.org/wiki/File:Vladimir-I-Sviatoslavich.jpg?uselang=cs</a:t>
            </a:r>
          </a:p>
          <a:p>
            <a:pPr marL="514350" indent="-514350">
              <a:buAutoNum type="arabicPeriod"/>
            </a:pPr>
            <a:r>
              <a:rPr lang="cs-CZ" sz="1600" dirty="0"/>
              <a:t>VASNETSOV, Viktor M.. </a:t>
            </a:r>
            <a:r>
              <a:rPr lang="cs-CZ" sz="1600" i="1" dirty="0"/>
              <a:t>wikipedia.cz</a:t>
            </a:r>
            <a:r>
              <a:rPr lang="cs-CZ" sz="1600" dirty="0"/>
              <a:t> [online]. [cit. 3.6.2013].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commons.wikimedia.org/wiki/File:Vasnetsov_Bapt_Vladimir_fresco_in_Kiev.jpg?uselang=cs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ANONYMNÍ. </a:t>
            </a:r>
            <a:r>
              <a:rPr lang="cs-CZ" sz="1600" i="1" dirty="0"/>
              <a:t>wikipedia.cz</a:t>
            </a:r>
            <a:r>
              <a:rPr lang="cs-CZ" sz="1600" dirty="0"/>
              <a:t> [online]. [cit. 3.6.2013].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cs.wikipedia.org/wiki/Soubor:Boris_Gleb_astride.jpg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wikipedia.cz</a:t>
            </a:r>
            <a:r>
              <a:rPr lang="cs-CZ" sz="1600" dirty="0"/>
              <a:t> [online]. [cit. 3.6.2013].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cs.wikipedia.org/wiki/Soubor:Jaros%C5%82aw_M%C4%85dry.jpg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SEIKOEN. </a:t>
            </a:r>
            <a:r>
              <a:rPr lang="cs-CZ" sz="1600" i="1" dirty="0"/>
              <a:t>wikipedia.cz</a:t>
            </a:r>
            <a:r>
              <a:rPr lang="cs-CZ" sz="1600" dirty="0"/>
              <a:t> [online]. [cit. 3.6.2013]. Dostupný na WWW: </a:t>
            </a:r>
            <a:r>
              <a:rPr lang="cs-CZ" sz="1600" dirty="0">
                <a:hlinkClick r:id="rId7"/>
              </a:rPr>
              <a:t>http://cs.wikipedia.org/wiki/Soubor:Principalities_of_Kievan_Rus%27_%</a:t>
            </a:r>
            <a:r>
              <a:rPr lang="cs-CZ" sz="1600" dirty="0" smtClean="0">
                <a:hlinkClick r:id="rId7"/>
              </a:rPr>
              <a:t>281054-1132%29.jpg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NEZNÁMÝ. </a:t>
            </a:r>
            <a:r>
              <a:rPr lang="cs-CZ" sz="1600" i="1" dirty="0"/>
              <a:t>wikipedia.cz</a:t>
            </a:r>
            <a:r>
              <a:rPr lang="cs-CZ" sz="1600" dirty="0"/>
              <a:t> [online]. [cit. 3.6.2013]. Dostupný na WWW: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cs.wikipedia.org/wiki/Soubor:Vladimir_monomakh.jpg</a:t>
            </a:r>
            <a:endParaRPr lang="cs-CZ" sz="1600" dirty="0" smtClean="0"/>
          </a:p>
          <a:p>
            <a:pPr marL="514350" indent="-514350">
              <a:buAutoNum type="arabicPeriod"/>
            </a:pPr>
            <a:endParaRPr lang="cs-CZ" sz="1600" dirty="0" smtClean="0"/>
          </a:p>
          <a:p>
            <a:pPr marL="514350" indent="-514350"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38650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</a:t>
            </a:r>
            <a:r>
              <a:rPr lang="cs-CZ"/>
              <a:t>ISBN 80-735-8059-4.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6128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Konec 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22974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ůvod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252</TotalTime>
  <Words>989</Words>
  <Application>Microsoft Office PowerPoint</Application>
  <PresentationFormat>Předvádění na obrazovce (4:3)</PresentationFormat>
  <Paragraphs>269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Původ</vt:lpstr>
      <vt:lpstr>projekt</vt:lpstr>
      <vt:lpstr>Kyjevská rus</vt:lpstr>
      <vt:lpstr>ANOTACE</vt:lpstr>
      <vt:lpstr>Kyjevská Rus</vt:lpstr>
      <vt:lpstr>Pověst dávných let (Povesť vremennych let)</vt:lpstr>
      <vt:lpstr>Říše s hlavním městem Novgorodem </vt:lpstr>
      <vt:lpstr>Prezentace aplikace PowerPoint</vt:lpstr>
      <vt:lpstr>Rurik (Hrörek, 862-879)</vt:lpstr>
      <vt:lpstr>Říše s hlavním městem Kyjevem</vt:lpstr>
      <vt:lpstr>Oleg (879-912) </vt:lpstr>
      <vt:lpstr>Prezentace aplikace PowerPoint</vt:lpstr>
      <vt:lpstr>Igor (912-945)</vt:lpstr>
      <vt:lpstr>Olga (945-962)</vt:lpstr>
      <vt:lpstr>Svjatoslav I. Igorevič (962-972) </vt:lpstr>
      <vt:lpstr>Vladimír Svjatoslavič (980-1015)</vt:lpstr>
      <vt:lpstr>Prezentace aplikace PowerPoint</vt:lpstr>
      <vt:lpstr>Prezentace aplikace PowerPoint</vt:lpstr>
      <vt:lpstr>Svjatopolk I. (1015-1018)</vt:lpstr>
      <vt:lpstr>Jaroslav Moudrý (1019 – 1054) </vt:lpstr>
      <vt:lpstr>Prezentace aplikace PowerPoint</vt:lpstr>
      <vt:lpstr>Prezentace aplikace PowerPoint</vt:lpstr>
      <vt:lpstr>Prezentace aplikace PowerPoint</vt:lpstr>
      <vt:lpstr>Vladimír II. Monomach (1113-1125) </vt:lpstr>
      <vt:lpstr>Prezentace aplikace PowerPoint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Rusko ve středověku</dc:title>
  <dc:creator>zi</dc:creator>
  <cp:lastModifiedBy>zi</cp:lastModifiedBy>
  <cp:revision>26</cp:revision>
  <dcterms:created xsi:type="dcterms:W3CDTF">2013-06-03T12:09:21Z</dcterms:created>
  <dcterms:modified xsi:type="dcterms:W3CDTF">2013-12-18T07:28:20Z</dcterms:modified>
</cp:coreProperties>
</file>