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88" r:id="rId4"/>
    <p:sldId id="289" r:id="rId5"/>
    <p:sldId id="256" r:id="rId6"/>
    <p:sldId id="257" r:id="rId7"/>
    <p:sldId id="258" r:id="rId8"/>
    <p:sldId id="259" r:id="rId9"/>
    <p:sldId id="261" r:id="rId10"/>
    <p:sldId id="260" r:id="rId11"/>
    <p:sldId id="273" r:id="rId12"/>
    <p:sldId id="263" r:id="rId13"/>
    <p:sldId id="264" r:id="rId14"/>
    <p:sldId id="265" r:id="rId15"/>
    <p:sldId id="266" r:id="rId16"/>
    <p:sldId id="267" r:id="rId17"/>
    <p:sldId id="269" r:id="rId18"/>
    <p:sldId id="274" r:id="rId19"/>
    <p:sldId id="268" r:id="rId20"/>
    <p:sldId id="270" r:id="rId21"/>
    <p:sldId id="271" r:id="rId22"/>
    <p:sldId id="285" r:id="rId23"/>
    <p:sldId id="272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6" r:id="rId34"/>
    <p:sldId id="287" r:id="rId35"/>
    <p:sldId id="262" r:id="rId36"/>
    <p:sldId id="290" r:id="rId37"/>
    <p:sldId id="28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389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898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2661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157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256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198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914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1475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581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793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6876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543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5489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5734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236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004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7304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9531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4997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8082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6582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9367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5623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9589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8666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7824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8270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8111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246374-E16D-44AF-BC36-B8E21FB7413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CA5CCE-2E88-4E82-B42C-F021FD35C9D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721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941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dex_vy%C5%A1ehradsk%C3%BD2.jpg" TargetMode="External"/><Relationship Id="rId7" Type="http://schemas.openxmlformats.org/officeDocument/2006/relationships/hyperlink" Target="http://cs.wikipedia.org/wiki/Soubor:Josef_Douba_-_Sm%C3%ADr_P%C5%99emysla_Otakara_I._s_bratrem_Vladislavem_III.jpg" TargetMode="External"/><Relationship Id="rId2" Type="http://schemas.openxmlformats.org/officeDocument/2006/relationships/hyperlink" Target="http://cs.wikipedia.org/wiki/Soubor:Spytihnev_2_nahrob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dolf_Liebscher_-_V%C3%ADt%C4%9Bzstv%C3%AD_Sob%C4%9Bslava_I._u_Chlumce_18._%C3%BAnora_1126.jpg" TargetMode="External"/><Relationship Id="rId5" Type="http://schemas.openxmlformats.org/officeDocument/2006/relationships/hyperlink" Target="http://cs.wikipedia.org/wiki/Soubor:Josef_Mathauser_-_Z%C3%A1huba_Vr%C5%A1ovc%C5%AF.jpg" TargetMode="External"/><Relationship Id="rId4" Type="http://schemas.openxmlformats.org/officeDocument/2006/relationships/hyperlink" Target="http://cs.wikipedia.org/wiki/Soubor:Kodex_vy%C5%A1ehradsk%C3%BD1.jpg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Na cestě za královskou korunou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6010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VY_32_INOVACE_2.DE.11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07894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vývoje přemyslovského státu v letech 1055 - 1197. Osvětluje žákům základní problémy – dobu úpadku v období bojů o knížecí stolec, okolnosti získání prvních dvou doživotních královských titulů pro čeká knížata, složité vztahy českého knížectví k Říši.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66349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7851648" cy="1828800"/>
          </a:xfrm>
        </p:spPr>
        <p:txBody>
          <a:bodyPr>
            <a:noAutofit/>
          </a:bodyPr>
          <a:lstStyle/>
          <a:p>
            <a:r>
              <a:rPr lang="cs-CZ" sz="6600" dirty="0" smtClean="0"/>
              <a:t>Na cestě za královskou korunou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789040"/>
            <a:ext cx="7854696" cy="17526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Od smrti Břetislava I. k nástupu Přemysla Otakara I.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50683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 smrti </a:t>
            </a:r>
            <a:r>
              <a:rPr lang="cs-CZ" sz="3200" dirty="0"/>
              <a:t>B</a:t>
            </a:r>
            <a:r>
              <a:rPr lang="cs-CZ" sz="3200" dirty="0" smtClean="0"/>
              <a:t>řetislava I. 150 let bojů o trůn</a:t>
            </a:r>
          </a:p>
          <a:p>
            <a:endParaRPr lang="cs-CZ" sz="3200" dirty="0" smtClean="0"/>
          </a:p>
          <a:p>
            <a:r>
              <a:rPr lang="cs-CZ" sz="3200" dirty="0" smtClean="0"/>
              <a:t>Časté zásahy německých panovníků</a:t>
            </a:r>
          </a:p>
          <a:p>
            <a:endParaRPr lang="cs-CZ" sz="3200" dirty="0" smtClean="0"/>
          </a:p>
          <a:p>
            <a:r>
              <a:rPr lang="cs-CZ" sz="3200" dirty="0" smtClean="0"/>
              <a:t>Závislost českých knížat na Svaté říši římské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89382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Spytihněv II.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1055 – 1061 </a:t>
            </a:r>
          </a:p>
          <a:p>
            <a:endParaRPr lang="cs-CZ" sz="2800" b="1" dirty="0" smtClean="0"/>
          </a:p>
          <a:p>
            <a:r>
              <a:rPr lang="cs-CZ" sz="2800" dirty="0"/>
              <a:t>nejstarší syn Břetislava I. a </a:t>
            </a:r>
            <a:r>
              <a:rPr lang="cs-CZ" sz="2800" dirty="0" smtClean="0"/>
              <a:t>Jitky</a:t>
            </a:r>
          </a:p>
          <a:p>
            <a:endParaRPr lang="cs-CZ" sz="2800" dirty="0" smtClean="0"/>
          </a:p>
          <a:p>
            <a:r>
              <a:rPr lang="cs-CZ" sz="2800" dirty="0" smtClean="0"/>
              <a:t>Bratr </a:t>
            </a:r>
            <a:r>
              <a:rPr lang="cs-CZ" sz="2800" dirty="0"/>
              <a:t>svého nástupce Vratislava II., Konráda I. </a:t>
            </a:r>
            <a:r>
              <a:rPr lang="cs-CZ" sz="2800" dirty="0" smtClean="0"/>
              <a:t>Brněnského, Oty Olomouckého (vládli </a:t>
            </a:r>
            <a:r>
              <a:rPr lang="cs-CZ" sz="2800" dirty="0"/>
              <a:t>v moravských </a:t>
            </a:r>
            <a:r>
              <a:rPr lang="cs-CZ" sz="2800" dirty="0" smtClean="0"/>
              <a:t>údělech) </a:t>
            </a:r>
            <a:r>
              <a:rPr lang="cs-CZ" sz="2800" dirty="0"/>
              <a:t>a </a:t>
            </a:r>
            <a:r>
              <a:rPr lang="cs-CZ" sz="2800" dirty="0" smtClean="0"/>
              <a:t>Jaromíra (později se stal pražským biskupem)</a:t>
            </a:r>
          </a:p>
          <a:p>
            <a:endParaRPr lang="cs-CZ" sz="2800" dirty="0" smtClean="0"/>
          </a:p>
          <a:p>
            <a:r>
              <a:rPr lang="cs-CZ" sz="2800" b="1" dirty="0"/>
              <a:t>1055 přijal od císaře Jindřicha III. Čechy v léno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754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zbavil </a:t>
            </a:r>
            <a:r>
              <a:rPr lang="cs-CZ" sz="3200" dirty="0"/>
              <a:t>své bratry </a:t>
            </a:r>
            <a:r>
              <a:rPr lang="cs-CZ" sz="3200" dirty="0" smtClean="0"/>
              <a:t>údělů</a:t>
            </a:r>
          </a:p>
          <a:p>
            <a:pPr lvl="1"/>
            <a:r>
              <a:rPr lang="cs-CZ" sz="2800" dirty="0" smtClean="0"/>
              <a:t>podřídil </a:t>
            </a:r>
            <a:r>
              <a:rPr lang="cs-CZ" sz="2800" dirty="0"/>
              <a:t>Moravu přímé </a:t>
            </a:r>
            <a:r>
              <a:rPr lang="cs-CZ" sz="2800" dirty="0" smtClean="0"/>
              <a:t>vládě českého knížete</a:t>
            </a:r>
          </a:p>
          <a:p>
            <a:r>
              <a:rPr lang="cs-CZ" sz="3200" dirty="0" smtClean="0"/>
              <a:t>ze </a:t>
            </a:r>
            <a:r>
              <a:rPr lang="cs-CZ" sz="3200" dirty="0"/>
              <a:t>Sázavského kláštera </a:t>
            </a:r>
            <a:r>
              <a:rPr lang="cs-CZ" sz="3200" dirty="0" smtClean="0"/>
              <a:t>vyhnal slovanské mnichy</a:t>
            </a:r>
          </a:p>
          <a:p>
            <a:pPr lvl="1"/>
            <a:r>
              <a:rPr lang="cs-CZ" sz="2800" dirty="0" smtClean="0"/>
              <a:t>nahradili je mniši němečtí (latinská liturgie)</a:t>
            </a:r>
            <a:endParaRPr lang="cs-CZ" sz="2800" dirty="0"/>
          </a:p>
          <a:p>
            <a:r>
              <a:rPr lang="cs-CZ" sz="3200" dirty="0" smtClean="0"/>
              <a:t>1059 </a:t>
            </a:r>
            <a:r>
              <a:rPr lang="cs-CZ" sz="3200" dirty="0"/>
              <a:t>vrátil bratrovi Vratislavovi olomoucký </a:t>
            </a:r>
            <a:r>
              <a:rPr lang="cs-CZ" sz="3200" dirty="0" smtClean="0"/>
              <a:t>úděl</a:t>
            </a:r>
          </a:p>
          <a:p>
            <a:r>
              <a:rPr lang="cs-CZ" sz="3200" dirty="0" smtClean="0"/>
              <a:t>Snaha </a:t>
            </a:r>
            <a:r>
              <a:rPr lang="cs-CZ" sz="3200" dirty="0"/>
              <a:t>o propůjčení královského titulu </a:t>
            </a:r>
            <a:r>
              <a:rPr lang="cs-CZ" sz="3200" dirty="0" smtClean="0"/>
              <a:t>nevyšla</a:t>
            </a:r>
          </a:p>
          <a:p>
            <a:pPr lvl="1"/>
            <a:r>
              <a:rPr lang="cs-CZ" sz="2800" dirty="0" smtClean="0"/>
              <a:t>Za </a:t>
            </a:r>
            <a:r>
              <a:rPr lang="cs-CZ" sz="2800" dirty="0"/>
              <a:t>každoroční poplatek jednoho sta hřiven stříbra mu papež Mikuláš II. udělil právo nosit </a:t>
            </a:r>
            <a:r>
              <a:rPr lang="cs-CZ" sz="2800" dirty="0" smtClean="0"/>
              <a:t>biskupskou mitru </a:t>
            </a:r>
            <a:r>
              <a:rPr lang="cs-CZ" sz="2800" dirty="0"/>
              <a:t>při vybraných církevních </a:t>
            </a:r>
            <a:r>
              <a:rPr lang="cs-CZ" sz="2800" dirty="0" smtClean="0"/>
              <a:t>svátcích</a:t>
            </a:r>
          </a:p>
          <a:p>
            <a:r>
              <a:rPr lang="cs-CZ" sz="3200" dirty="0" smtClean="0"/>
              <a:t>Přestavba </a:t>
            </a:r>
            <a:r>
              <a:rPr lang="cs-CZ" sz="3200" dirty="0"/>
              <a:t>rotundy sv. Víta na Pražském hradě na románskou </a:t>
            </a:r>
            <a:r>
              <a:rPr lang="cs-CZ" sz="3200" dirty="0" smtClean="0"/>
              <a:t>baziliku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865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093296"/>
            <a:ext cx="8363272" cy="659352"/>
          </a:xfrm>
        </p:spPr>
        <p:txBody>
          <a:bodyPr/>
          <a:lstStyle/>
          <a:p>
            <a:pPr algn="ctr"/>
            <a:r>
              <a:rPr lang="cs-CZ" sz="2000" dirty="0"/>
              <a:t>1</a:t>
            </a:r>
            <a:r>
              <a:rPr lang="cs-CZ" sz="2000" dirty="0" smtClean="0"/>
              <a:t>. </a:t>
            </a:r>
            <a:r>
              <a:rPr lang="cs-CZ" sz="2000" dirty="0"/>
              <a:t>Spytihněvův náhrobek ve svatovítské katedrále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19728"/>
            <a:ext cx="7992888" cy="5568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726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Vratislav II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1061 – 1092 </a:t>
            </a:r>
          </a:p>
          <a:p>
            <a:r>
              <a:rPr lang="cs-CZ" sz="2800" dirty="0"/>
              <a:t>Vratislav II. byl </a:t>
            </a:r>
            <a:r>
              <a:rPr lang="cs-CZ" sz="2800" dirty="0" smtClean="0"/>
              <a:t>významným </a:t>
            </a:r>
            <a:r>
              <a:rPr lang="cs-CZ" sz="2800" dirty="0"/>
              <a:t>spojencem císaře Jindřicha IV. při konfliktech s Poláky, Míšní a Jindřichovým protikrálem Rudolfem </a:t>
            </a:r>
            <a:r>
              <a:rPr lang="cs-CZ" sz="2800" dirty="0" smtClean="0"/>
              <a:t>Švábským</a:t>
            </a:r>
            <a:endParaRPr lang="cs-CZ" sz="2800" dirty="0"/>
          </a:p>
          <a:p>
            <a:r>
              <a:rPr lang="cs-CZ" sz="2800" dirty="0" smtClean="0"/>
              <a:t>Spojencem Jindřicha IV. také v boji o investituru</a:t>
            </a:r>
          </a:p>
          <a:p>
            <a:r>
              <a:rPr lang="cs-CZ" sz="2800" dirty="0"/>
              <a:t>1085 </a:t>
            </a:r>
            <a:r>
              <a:rPr lang="cs-CZ" sz="2800" dirty="0" smtClean="0"/>
              <a:t>dvorský </a:t>
            </a:r>
            <a:r>
              <a:rPr lang="cs-CZ" sz="2800" dirty="0"/>
              <a:t>sjezd v </a:t>
            </a:r>
            <a:r>
              <a:rPr lang="cs-CZ" sz="2800" dirty="0" smtClean="0"/>
              <a:t>Mohuči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b="1" dirty="0" smtClean="0"/>
              <a:t>Vratislav </a:t>
            </a:r>
            <a:r>
              <a:rPr lang="cs-CZ" sz="2800" b="1" dirty="0"/>
              <a:t>II. obdržel od císaře Jindřicha IV. </a:t>
            </a:r>
            <a:r>
              <a:rPr lang="cs-CZ" sz="2800" b="1" dirty="0" smtClean="0"/>
              <a:t>královskou </a:t>
            </a:r>
            <a:r>
              <a:rPr lang="cs-CZ" sz="2800" b="1" dirty="0"/>
              <a:t>korunu </a:t>
            </a:r>
            <a:r>
              <a:rPr lang="cs-CZ" sz="2800" dirty="0" smtClean="0"/>
              <a:t>(nedědičně)</a:t>
            </a:r>
            <a:endParaRPr lang="cs-CZ" sz="2800" dirty="0"/>
          </a:p>
          <a:p>
            <a:r>
              <a:rPr lang="cs-CZ" sz="2800" dirty="0" smtClean="0"/>
              <a:t>Téhož roku </a:t>
            </a:r>
            <a:r>
              <a:rPr lang="cs-CZ" sz="2800" b="1" dirty="0" smtClean="0"/>
              <a:t>na Pražském </a:t>
            </a:r>
            <a:r>
              <a:rPr lang="cs-CZ" sz="2800" b="1" dirty="0"/>
              <a:t>hradě </a:t>
            </a:r>
            <a:r>
              <a:rPr lang="cs-CZ" sz="2800" b="1" dirty="0" smtClean="0"/>
              <a:t>korunován</a:t>
            </a:r>
          </a:p>
          <a:p>
            <a:pPr lvl="1"/>
            <a:r>
              <a:rPr lang="cs-CZ" dirty="0" smtClean="0"/>
              <a:t>Vznikl </a:t>
            </a:r>
            <a:r>
              <a:rPr lang="cs-CZ" b="1" dirty="0" smtClean="0"/>
              <a:t>Kodex vyšehradský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523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98648"/>
            <a:ext cx="4427984" cy="659352"/>
          </a:xfrm>
        </p:spPr>
        <p:txBody>
          <a:bodyPr/>
          <a:lstStyle/>
          <a:p>
            <a:pPr algn="ctr"/>
            <a:r>
              <a:rPr lang="cs-CZ" sz="2800" dirty="0"/>
              <a:t>2. </a:t>
            </a:r>
            <a:r>
              <a:rPr lang="cs-CZ" sz="2000" dirty="0"/>
              <a:t>Poslední večeře Páně 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6203157"/>
            <a:ext cx="4041775" cy="654843"/>
          </a:xfrm>
        </p:spPr>
        <p:txBody>
          <a:bodyPr/>
          <a:lstStyle/>
          <a:p>
            <a:pPr algn="ctr"/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sz="2000" dirty="0"/>
              <a:t>Svatý Václav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7"/>
            <a:ext cx="4330853" cy="5987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556" y="332658"/>
            <a:ext cx="4093952" cy="5987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0938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Obnovil </a:t>
            </a:r>
            <a:r>
              <a:rPr lang="cs-CZ" sz="2800" dirty="0"/>
              <a:t>moravské </a:t>
            </a:r>
            <a:r>
              <a:rPr lang="cs-CZ" sz="2800" dirty="0" smtClean="0"/>
              <a:t>úděly</a:t>
            </a:r>
          </a:p>
          <a:p>
            <a:pPr lvl="1"/>
            <a:r>
              <a:rPr lang="cs-CZ" dirty="0" smtClean="0"/>
              <a:t>vrátil </a:t>
            </a:r>
            <a:r>
              <a:rPr lang="cs-CZ" dirty="0"/>
              <a:t>bratrům Konrádovi a </a:t>
            </a:r>
            <a:r>
              <a:rPr lang="cs-CZ" dirty="0" smtClean="0"/>
              <a:t>Otovi</a:t>
            </a:r>
          </a:p>
          <a:p>
            <a:r>
              <a:rPr lang="cs-CZ" sz="2800" dirty="0" smtClean="0"/>
              <a:t>Jaromír předurčen </a:t>
            </a:r>
            <a:r>
              <a:rPr lang="cs-CZ" sz="2800" dirty="0"/>
              <a:t>pro duchovní </a:t>
            </a:r>
            <a:r>
              <a:rPr lang="cs-CZ" sz="2800" dirty="0" smtClean="0"/>
              <a:t>dráhu</a:t>
            </a:r>
          </a:p>
          <a:p>
            <a:pPr lvl="1"/>
            <a:r>
              <a:rPr lang="cs-CZ" dirty="0" smtClean="0"/>
              <a:t>Stal se </a:t>
            </a:r>
            <a:r>
              <a:rPr lang="cs-CZ" b="1" dirty="0" smtClean="0"/>
              <a:t>pražským biskupem</a:t>
            </a:r>
          </a:p>
          <a:p>
            <a:pPr lvl="1"/>
            <a:r>
              <a:rPr lang="cs-CZ" dirty="0" smtClean="0"/>
              <a:t>Mezi </a:t>
            </a:r>
            <a:r>
              <a:rPr lang="cs-CZ" dirty="0"/>
              <a:t>knížetem a Jaromírem </a:t>
            </a:r>
            <a:r>
              <a:rPr lang="cs-CZ" dirty="0" smtClean="0"/>
              <a:t>nepřátelství</a:t>
            </a:r>
            <a:endParaRPr lang="cs-CZ" dirty="0"/>
          </a:p>
          <a:p>
            <a:r>
              <a:rPr lang="cs-CZ" sz="2800" dirty="0"/>
              <a:t>Aby Vratislav II. omezil vliv pražského biskupství, rozdělil roku 1063 českou diecézi na dvě části – v Olomouci bylo zřízeno biskupství pro Moravu, podléhající arcibiskupství v </a:t>
            </a:r>
            <a:r>
              <a:rPr lang="cs-CZ" sz="2800" dirty="0" smtClean="0"/>
              <a:t>Mohuči</a:t>
            </a:r>
          </a:p>
          <a:p>
            <a:r>
              <a:rPr lang="cs-CZ" sz="2800" dirty="0" smtClean="0"/>
              <a:t>Povolal </a:t>
            </a:r>
            <a:r>
              <a:rPr lang="cs-CZ" sz="2800" dirty="0"/>
              <a:t>zpět do Sázavského kláštera vyhnané </a:t>
            </a:r>
            <a:r>
              <a:rPr lang="cs-CZ" sz="2800" dirty="0" smtClean="0"/>
              <a:t>mnichy</a:t>
            </a:r>
          </a:p>
          <a:p>
            <a:pPr lvl="1"/>
            <a:r>
              <a:rPr lang="cs-CZ" dirty="0" smtClean="0"/>
              <a:t>Obnovení </a:t>
            </a:r>
            <a:r>
              <a:rPr lang="cs-CZ" dirty="0"/>
              <a:t>slovanské liturgie papež </a:t>
            </a:r>
            <a:r>
              <a:rPr lang="cs-CZ" dirty="0" smtClean="0"/>
              <a:t>nepovolil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435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Autofit/>
          </a:bodyPr>
          <a:lstStyle/>
          <a:p>
            <a:r>
              <a:rPr lang="cs-CZ" sz="3200" dirty="0" smtClean="0"/>
              <a:t>1070 byla založena </a:t>
            </a:r>
            <a:r>
              <a:rPr lang="cs-CZ" sz="3200" b="1" dirty="0"/>
              <a:t>Královská kolegiátní kapitula sv. Petra a Pavla na </a:t>
            </a:r>
            <a:r>
              <a:rPr lang="cs-CZ" sz="3200" b="1" dirty="0" smtClean="0"/>
              <a:t>Vyšehradě (vyšehradská kapitula)</a:t>
            </a:r>
          </a:p>
          <a:p>
            <a:r>
              <a:rPr lang="cs-CZ" sz="3200" b="1" dirty="0" smtClean="0"/>
              <a:t>Souvislost s přenesením </a:t>
            </a:r>
            <a:r>
              <a:rPr lang="cs-CZ" sz="3200" b="1" dirty="0"/>
              <a:t>královského sídla z Pražského hradu na </a:t>
            </a:r>
            <a:r>
              <a:rPr lang="cs-CZ" sz="3200" b="1" dirty="0" smtClean="0"/>
              <a:t>Vyšehrad</a:t>
            </a:r>
          </a:p>
          <a:p>
            <a:pPr lvl="1"/>
            <a:r>
              <a:rPr lang="cs-CZ" sz="3200" dirty="0" smtClean="0"/>
              <a:t>Neshody s pražským </a:t>
            </a:r>
            <a:r>
              <a:rPr lang="cs-CZ" sz="3200" dirty="0"/>
              <a:t>biskupem </a:t>
            </a:r>
            <a:r>
              <a:rPr lang="cs-CZ" sz="3200" dirty="0" smtClean="0"/>
              <a:t>Jaromírem </a:t>
            </a:r>
          </a:p>
          <a:p>
            <a:pPr lvl="2"/>
            <a:r>
              <a:rPr lang="cs-CZ" sz="2800" dirty="0" smtClean="0"/>
              <a:t>Zřízení </a:t>
            </a:r>
            <a:r>
              <a:rPr lang="cs-CZ" sz="2800" dirty="0"/>
              <a:t>kolegiátní kapituly na </a:t>
            </a:r>
            <a:r>
              <a:rPr lang="cs-CZ" sz="2800" dirty="0" smtClean="0"/>
              <a:t>Vyšehradě </a:t>
            </a:r>
            <a:r>
              <a:rPr lang="cs-CZ" sz="2800" dirty="0"/>
              <a:t>vyňaté z pravomoci pražského biskupa a podřízené přímo papeži </a:t>
            </a:r>
            <a:r>
              <a:rPr lang="cs-CZ" sz="2800" dirty="0" smtClean="0"/>
              <a:t>bylo </a:t>
            </a:r>
            <a:r>
              <a:rPr lang="cs-CZ" sz="2800" dirty="0"/>
              <a:t>jedním z kroků, kterým chtěl Vratislav II. omezit moc svého </a:t>
            </a:r>
            <a:r>
              <a:rPr lang="cs-CZ" sz="2800" dirty="0" smtClean="0"/>
              <a:t>bratra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4630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 smrti Vratislava II. (I.)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389120"/>
          </a:xfrm>
        </p:spPr>
        <p:txBody>
          <a:bodyPr/>
          <a:lstStyle/>
          <a:p>
            <a:r>
              <a:rPr lang="cs-CZ" sz="2800" dirty="0" smtClean="0"/>
              <a:t>Porušování zásad seniorátu</a:t>
            </a:r>
          </a:p>
          <a:p>
            <a:endParaRPr lang="cs-CZ" sz="2800" dirty="0" smtClean="0"/>
          </a:p>
          <a:p>
            <a:r>
              <a:rPr lang="cs-CZ" sz="2800" dirty="0" smtClean="0"/>
              <a:t>Boj o moc mezi Přemyslovci</a:t>
            </a:r>
          </a:p>
          <a:p>
            <a:endParaRPr lang="cs-CZ" sz="2800" dirty="0" smtClean="0"/>
          </a:p>
          <a:p>
            <a:r>
              <a:rPr lang="cs-CZ" sz="2800" b="1" dirty="0"/>
              <a:t>Konrád I. </a:t>
            </a:r>
            <a:r>
              <a:rPr lang="cs-CZ" sz="2800" b="1" dirty="0" smtClean="0"/>
              <a:t>Brněnský (1092)</a:t>
            </a:r>
          </a:p>
          <a:p>
            <a:endParaRPr lang="cs-CZ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77821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Břetislav II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/>
              <a:t>1092 – 1100 </a:t>
            </a:r>
          </a:p>
          <a:p>
            <a:r>
              <a:rPr lang="cs-CZ" sz="2800" dirty="0" smtClean="0"/>
              <a:t>Snažil se omezit </a:t>
            </a:r>
            <a:r>
              <a:rPr lang="cs-CZ" sz="2800" dirty="0"/>
              <a:t>vliv </a:t>
            </a:r>
            <a:r>
              <a:rPr lang="cs-CZ" sz="2800" dirty="0" smtClean="0"/>
              <a:t>Říše </a:t>
            </a:r>
            <a:r>
              <a:rPr lang="cs-CZ" sz="2800" dirty="0"/>
              <a:t>a </a:t>
            </a:r>
            <a:r>
              <a:rPr lang="cs-CZ" sz="2800" dirty="0" smtClean="0"/>
              <a:t>upevnit </a:t>
            </a:r>
            <a:r>
              <a:rPr lang="cs-CZ" sz="2800" dirty="0"/>
              <a:t>svou knížecí </a:t>
            </a:r>
            <a:r>
              <a:rPr lang="cs-CZ" sz="2800" dirty="0" smtClean="0"/>
              <a:t>moc</a:t>
            </a:r>
          </a:p>
          <a:p>
            <a:pPr lvl="1"/>
            <a:r>
              <a:rPr lang="cs-CZ" sz="2800" dirty="0" smtClean="0"/>
              <a:t>vybíral </a:t>
            </a:r>
            <a:r>
              <a:rPr lang="cs-CZ" sz="2800" dirty="0"/>
              <a:t>si </a:t>
            </a:r>
            <a:r>
              <a:rPr lang="cs-CZ" sz="2800" dirty="0" smtClean="0"/>
              <a:t>biskupy </a:t>
            </a:r>
            <a:r>
              <a:rPr lang="cs-CZ" sz="2800" dirty="0"/>
              <a:t>z ciziny, kteří neměli v Čechách oporu v nikom jiném než v </a:t>
            </a:r>
            <a:r>
              <a:rPr lang="cs-CZ" sz="2800" dirty="0" smtClean="0"/>
              <a:t>knížeti</a:t>
            </a:r>
          </a:p>
          <a:p>
            <a:pPr lvl="1"/>
            <a:r>
              <a:rPr lang="cs-CZ" sz="2800" dirty="0" smtClean="0"/>
              <a:t>vyhnal </a:t>
            </a:r>
            <a:r>
              <a:rPr lang="cs-CZ" sz="2800" dirty="0"/>
              <a:t>představitele </a:t>
            </a:r>
            <a:r>
              <a:rPr lang="cs-CZ" sz="2800" b="1" dirty="0"/>
              <a:t>rodu </a:t>
            </a:r>
            <a:r>
              <a:rPr lang="cs-CZ" sz="2800" b="1" dirty="0" smtClean="0"/>
              <a:t>Vršovců</a:t>
            </a:r>
          </a:p>
          <a:p>
            <a:r>
              <a:rPr lang="cs-CZ" sz="2800" dirty="0" smtClean="0"/>
              <a:t>1094 zakázal pohanství</a:t>
            </a:r>
          </a:p>
          <a:p>
            <a:pPr lvl="1"/>
            <a:r>
              <a:rPr lang="cs-CZ" sz="2800" dirty="0" smtClean="0"/>
              <a:t>Posvátné </a:t>
            </a:r>
            <a:r>
              <a:rPr lang="cs-CZ" sz="2800" dirty="0"/>
              <a:t>stromy a háje byly vysekávány a </a:t>
            </a:r>
            <a:r>
              <a:rPr lang="cs-CZ" sz="2800" dirty="0" smtClean="0"/>
              <a:t>páleny</a:t>
            </a:r>
          </a:p>
          <a:p>
            <a:r>
              <a:rPr lang="cs-CZ" sz="2800" dirty="0"/>
              <a:t>1097 byli ze Sázavského kláštera definitivně vyhnáni slovanští mniši</a:t>
            </a:r>
          </a:p>
          <a:p>
            <a:pPr lvl="1"/>
            <a:r>
              <a:rPr lang="cs-CZ" sz="2800" dirty="0"/>
              <a:t>Klášter obsadili benediktini latinského obřadu</a:t>
            </a:r>
          </a:p>
          <a:p>
            <a:pPr lvl="1"/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856292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97360"/>
            <a:ext cx="8229600" cy="54999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1096 </a:t>
            </a:r>
            <a:r>
              <a:rPr lang="cs-CZ" sz="2800" dirty="0"/>
              <a:t>prošli Čechami účastníci 1. křížové výpravy </a:t>
            </a:r>
          </a:p>
          <a:p>
            <a:pPr lvl="1"/>
            <a:r>
              <a:rPr lang="cs-CZ" dirty="0"/>
              <a:t>došlo k protižidovským pogromům</a:t>
            </a:r>
          </a:p>
          <a:p>
            <a:r>
              <a:rPr lang="cs-CZ" sz="2800" dirty="0"/>
              <a:t>1098 Břetislav II. zkonfiskoval židovské majetky</a:t>
            </a:r>
          </a:p>
          <a:p>
            <a:r>
              <a:rPr lang="cs-CZ" sz="2800" dirty="0"/>
              <a:t>1099 na dvorském sjezdu v </a:t>
            </a:r>
            <a:r>
              <a:rPr lang="cs-CZ" sz="2800" dirty="0" smtClean="0"/>
              <a:t>Řezně svého </a:t>
            </a:r>
            <a:r>
              <a:rPr lang="cs-CZ" sz="2800" dirty="0"/>
              <a:t>mladšího </a:t>
            </a:r>
            <a:r>
              <a:rPr lang="cs-CZ" sz="2800" dirty="0" smtClean="0"/>
              <a:t>bratra </a:t>
            </a:r>
            <a:r>
              <a:rPr lang="cs-CZ" sz="2800" dirty="0"/>
              <a:t>Bořivoje (II.) označil za </a:t>
            </a:r>
            <a:r>
              <a:rPr lang="cs-CZ" sz="2800" dirty="0" smtClean="0"/>
              <a:t>dědice </a:t>
            </a:r>
            <a:r>
              <a:rPr lang="cs-CZ" sz="2800" dirty="0"/>
              <a:t>a </a:t>
            </a:r>
            <a:r>
              <a:rPr lang="cs-CZ" sz="2800" dirty="0" smtClean="0"/>
              <a:t>nástupce a </a:t>
            </a:r>
            <a:r>
              <a:rPr lang="cs-CZ" sz="2800" dirty="0"/>
              <a:t>požádal Jindřicha IV., aby mu udělil Čechy v </a:t>
            </a:r>
            <a:r>
              <a:rPr lang="cs-CZ" sz="2800" dirty="0" smtClean="0"/>
              <a:t>léno</a:t>
            </a:r>
          </a:p>
          <a:p>
            <a:pPr lvl="1"/>
            <a:r>
              <a:rPr lang="cs-CZ" dirty="0" smtClean="0"/>
              <a:t>Císař žádosti vyhověl</a:t>
            </a:r>
          </a:p>
          <a:p>
            <a:pPr lvl="1"/>
            <a:r>
              <a:rPr lang="cs-CZ" dirty="0" smtClean="0"/>
              <a:t>Odporovalo to </a:t>
            </a:r>
            <a:r>
              <a:rPr lang="cs-CZ" dirty="0"/>
              <a:t>stařešinskému </a:t>
            </a:r>
            <a:r>
              <a:rPr lang="cs-CZ" dirty="0" smtClean="0"/>
              <a:t>řádu – napětí</a:t>
            </a:r>
          </a:p>
          <a:p>
            <a:r>
              <a:rPr lang="cs-CZ" sz="2800" dirty="0"/>
              <a:t>Břetislav II. zemřel v prosinci 1100 na následky atentátu v lesích u </a:t>
            </a:r>
            <a:r>
              <a:rPr lang="cs-CZ" sz="2800" dirty="0" smtClean="0"/>
              <a:t>Zbečna</a:t>
            </a:r>
          </a:p>
          <a:p>
            <a:pPr lvl="1"/>
            <a:r>
              <a:rPr lang="cs-CZ" dirty="0" smtClean="0"/>
              <a:t>Za </a:t>
            </a:r>
            <a:r>
              <a:rPr lang="cs-CZ" dirty="0"/>
              <a:t>akcí </a:t>
            </a:r>
            <a:r>
              <a:rPr lang="cs-CZ" dirty="0" smtClean="0"/>
              <a:t>stáli asi Vršovci	</a:t>
            </a:r>
          </a:p>
          <a:p>
            <a:pPr lvl="1"/>
            <a:endParaRPr lang="cs-CZ" sz="2800" b="1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03056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Vršovci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/>
          <a:lstStyle/>
          <a:p>
            <a:r>
              <a:rPr lang="cs-CZ" sz="2800" dirty="0" smtClean="0"/>
              <a:t>Český </a:t>
            </a:r>
            <a:r>
              <a:rPr lang="cs-CZ" sz="2800" dirty="0"/>
              <a:t>raně středověký velmožský </a:t>
            </a:r>
            <a:r>
              <a:rPr lang="cs-CZ" sz="2800" dirty="0" smtClean="0"/>
              <a:t>rod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</a:t>
            </a:r>
            <a:r>
              <a:rPr lang="cs-CZ" sz="2800" dirty="0"/>
              <a:t>11. a na počátku 12. století významně </a:t>
            </a:r>
            <a:r>
              <a:rPr lang="cs-CZ" sz="2800" dirty="0" smtClean="0"/>
              <a:t>ovlivňovali dějiny </a:t>
            </a:r>
            <a:r>
              <a:rPr lang="cs-CZ" sz="2800" dirty="0"/>
              <a:t>přemyslovského </a:t>
            </a:r>
            <a:r>
              <a:rPr lang="cs-CZ" sz="2800" dirty="0" smtClean="0"/>
              <a:t>státu</a:t>
            </a:r>
          </a:p>
          <a:p>
            <a:r>
              <a:rPr lang="cs-CZ" sz="2800" dirty="0" smtClean="0"/>
              <a:t>Uváděni </a:t>
            </a:r>
            <a:r>
              <a:rPr lang="cs-CZ" sz="2800" dirty="0"/>
              <a:t>jako příklad tzv. rané </a:t>
            </a:r>
            <a:r>
              <a:rPr lang="cs-CZ" sz="2800" dirty="0" smtClean="0"/>
              <a:t>šlechty</a:t>
            </a:r>
            <a:endParaRPr lang="cs-CZ" sz="2800" dirty="0"/>
          </a:p>
          <a:p>
            <a:r>
              <a:rPr lang="cs-CZ" sz="2800" dirty="0" smtClean="0"/>
              <a:t>Přemyslovci </a:t>
            </a:r>
            <a:r>
              <a:rPr lang="cs-CZ" sz="2800" dirty="0"/>
              <a:t>se Vršovce pokusili třikrát </a:t>
            </a:r>
            <a:r>
              <a:rPr lang="cs-CZ" sz="2800" dirty="0" smtClean="0"/>
              <a:t>vyvraždit</a:t>
            </a:r>
          </a:p>
          <a:p>
            <a:pPr lvl="1"/>
            <a:r>
              <a:rPr lang="cs-CZ" sz="2800" dirty="0" smtClean="0"/>
              <a:t>Poprvé </a:t>
            </a:r>
            <a:r>
              <a:rPr lang="cs-CZ" sz="2800" dirty="0"/>
              <a:t>v roce </a:t>
            </a:r>
            <a:r>
              <a:rPr lang="cs-CZ" sz="2800" dirty="0" smtClean="0"/>
              <a:t>1003</a:t>
            </a:r>
          </a:p>
          <a:p>
            <a:pPr lvl="1"/>
            <a:r>
              <a:rPr lang="cs-CZ" sz="2800" dirty="0" smtClean="0"/>
              <a:t>Znovu </a:t>
            </a:r>
            <a:r>
              <a:rPr lang="cs-CZ" sz="2800" dirty="0"/>
              <a:t>asi </a:t>
            </a:r>
            <a:r>
              <a:rPr lang="cs-CZ" sz="2800" dirty="0" smtClean="0"/>
              <a:t>1014</a:t>
            </a:r>
          </a:p>
          <a:p>
            <a:pPr lvl="1"/>
            <a:r>
              <a:rPr lang="cs-CZ" sz="2800" dirty="0" smtClean="0"/>
              <a:t>Naposled 1108</a:t>
            </a:r>
          </a:p>
          <a:p>
            <a:pPr lvl="2"/>
            <a:r>
              <a:rPr lang="cs-CZ" sz="2400" dirty="0" smtClean="0"/>
              <a:t>Nebyli vyvražděni zcela, zůstala jedna rodina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813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84228"/>
            <a:ext cx="9144000" cy="659352"/>
          </a:xfrm>
        </p:spPr>
        <p:txBody>
          <a:bodyPr/>
          <a:lstStyle/>
          <a:p>
            <a:pPr algn="ctr"/>
            <a:r>
              <a:rPr lang="cs-CZ" sz="2000" dirty="0" smtClean="0"/>
              <a:t>4. </a:t>
            </a:r>
            <a:r>
              <a:rPr lang="cs-CZ" sz="2000" dirty="0"/>
              <a:t>Josef </a:t>
            </a:r>
            <a:r>
              <a:rPr lang="cs-CZ" sz="2000" dirty="0" err="1"/>
              <a:t>Mathauser</a:t>
            </a:r>
            <a:r>
              <a:rPr lang="cs-CZ" sz="2000" dirty="0"/>
              <a:t> - Záhuba </a:t>
            </a:r>
            <a:r>
              <a:rPr lang="cs-CZ" sz="2000" dirty="0" smtClean="0"/>
              <a:t>Vršovců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5895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68497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Období 1100 - 1125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/>
          </a:bodyPr>
          <a:lstStyle/>
          <a:p>
            <a:r>
              <a:rPr lang="cs-CZ" dirty="0" smtClean="0"/>
              <a:t>Po smrti Břetislava II. boje </a:t>
            </a:r>
            <a:r>
              <a:rPr lang="cs-CZ" dirty="0"/>
              <a:t>o </a:t>
            </a:r>
            <a:r>
              <a:rPr lang="cs-CZ" dirty="0" smtClean="0"/>
              <a:t>vládu a zmatky</a:t>
            </a:r>
          </a:p>
          <a:p>
            <a:endParaRPr lang="cs-CZ" dirty="0" smtClean="0"/>
          </a:p>
          <a:p>
            <a:r>
              <a:rPr lang="cs-CZ" b="1" dirty="0" smtClean="0"/>
              <a:t>Bořivoj II. (1100 – 1107)</a:t>
            </a:r>
          </a:p>
          <a:p>
            <a:r>
              <a:rPr lang="cs-CZ" dirty="0" smtClean="0"/>
              <a:t>Syn Břetislava II.</a:t>
            </a:r>
          </a:p>
          <a:p>
            <a:endParaRPr lang="cs-CZ" dirty="0" smtClean="0"/>
          </a:p>
          <a:p>
            <a:r>
              <a:rPr lang="cs-CZ" dirty="0" smtClean="0"/>
              <a:t>Nárok na knížecí stolec měl i </a:t>
            </a:r>
            <a:r>
              <a:rPr lang="cs-CZ" b="1" dirty="0" smtClean="0"/>
              <a:t>Svatopluk Olomoucký</a:t>
            </a:r>
          </a:p>
          <a:p>
            <a:pPr lvl="1"/>
            <a:r>
              <a:rPr lang="cs-CZ" dirty="0" smtClean="0"/>
              <a:t>Knížetem </a:t>
            </a:r>
            <a:r>
              <a:rPr lang="cs-CZ" b="1" dirty="0" smtClean="0"/>
              <a:t>1107 – 1109</a:t>
            </a:r>
          </a:p>
          <a:p>
            <a:pPr lvl="1"/>
            <a:r>
              <a:rPr lang="cs-CZ" dirty="0" smtClean="0"/>
              <a:t>1108 nechal vyvraždit Vršovce a zmocnil se jejich majetku</a:t>
            </a:r>
          </a:p>
          <a:p>
            <a:pPr lvl="1"/>
            <a:r>
              <a:rPr lang="cs-CZ" dirty="0" smtClean="0"/>
              <a:t>Zavražděn 1109 asi nějakým zbylým Vršovcem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533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/>
          <a:lstStyle/>
          <a:p>
            <a:r>
              <a:rPr lang="cs-CZ" b="1" dirty="0" smtClean="0"/>
              <a:t>Vladislav I. (1109 – 1117)</a:t>
            </a:r>
          </a:p>
          <a:p>
            <a:pPr lvl="1"/>
            <a:r>
              <a:rPr lang="cs-CZ" dirty="0" smtClean="0"/>
              <a:t>Syn Vratislava II.</a:t>
            </a:r>
          </a:p>
          <a:p>
            <a:pPr lvl="1"/>
            <a:r>
              <a:rPr lang="cs-CZ" dirty="0" smtClean="0"/>
              <a:t>Získal </a:t>
            </a:r>
            <a:r>
              <a:rPr lang="cs-CZ" dirty="0"/>
              <a:t>podporu císaře Jindřicha V. </a:t>
            </a:r>
          </a:p>
          <a:p>
            <a:pPr lvl="1"/>
            <a:r>
              <a:rPr lang="cs-CZ" dirty="0"/>
              <a:t>1114 </a:t>
            </a:r>
            <a:r>
              <a:rPr lang="cs-CZ" dirty="0" smtClean="0"/>
              <a:t>zastával </a:t>
            </a:r>
            <a:r>
              <a:rPr lang="cs-CZ" dirty="0"/>
              <a:t>jako </a:t>
            </a:r>
            <a:r>
              <a:rPr lang="cs-CZ" dirty="0" smtClean="0"/>
              <a:t>kníže český </a:t>
            </a:r>
            <a:r>
              <a:rPr lang="cs-CZ" dirty="0"/>
              <a:t>úřad nejvyššího </a:t>
            </a:r>
            <a:r>
              <a:rPr lang="cs-CZ" dirty="0" smtClean="0"/>
              <a:t>číšníka</a:t>
            </a:r>
          </a:p>
          <a:p>
            <a:pPr lvl="2"/>
            <a:r>
              <a:rPr lang="cs-CZ" dirty="0" smtClean="0"/>
              <a:t>předstupeň práva </a:t>
            </a:r>
            <a:r>
              <a:rPr lang="cs-CZ" dirty="0"/>
              <a:t>českých panovníků náležet mezi kurfiřty a volit německého </a:t>
            </a:r>
            <a:r>
              <a:rPr lang="cs-CZ" dirty="0" smtClean="0"/>
              <a:t>krále</a:t>
            </a:r>
          </a:p>
          <a:p>
            <a:pPr lvl="1"/>
            <a:r>
              <a:rPr lang="cs-CZ" dirty="0"/>
              <a:t>1117 </a:t>
            </a:r>
            <a:r>
              <a:rPr lang="cs-CZ" dirty="0" smtClean="0"/>
              <a:t>dobrovolně </a:t>
            </a:r>
            <a:r>
              <a:rPr lang="cs-CZ" dirty="0"/>
              <a:t>předal vládu </a:t>
            </a:r>
            <a:r>
              <a:rPr lang="cs-CZ" dirty="0" smtClean="0"/>
              <a:t>Bořivojovi II.</a:t>
            </a:r>
          </a:p>
          <a:p>
            <a:endParaRPr lang="cs-CZ" dirty="0" smtClean="0"/>
          </a:p>
          <a:p>
            <a:r>
              <a:rPr lang="cs-CZ" b="1" dirty="0"/>
              <a:t>Bořivoj </a:t>
            </a:r>
            <a:r>
              <a:rPr lang="cs-CZ" b="1" dirty="0" smtClean="0"/>
              <a:t>II. (1117 – 1120)</a:t>
            </a:r>
          </a:p>
          <a:p>
            <a:endParaRPr lang="cs-CZ" b="1" dirty="0"/>
          </a:p>
          <a:p>
            <a:r>
              <a:rPr lang="cs-CZ" b="1" dirty="0" smtClean="0"/>
              <a:t>1120 se bratři opět z nejasných příčin vystřídali</a:t>
            </a:r>
          </a:p>
          <a:p>
            <a:endParaRPr lang="cs-CZ" dirty="0" smtClean="0"/>
          </a:p>
          <a:p>
            <a:r>
              <a:rPr lang="cs-CZ" b="1" dirty="0" smtClean="0"/>
              <a:t>Vladislav I. (1120 – 1125)</a:t>
            </a:r>
          </a:p>
        </p:txBody>
      </p:sp>
    </p:spTree>
    <p:extLst>
      <p:ext uri="{BB962C8B-B14F-4D97-AF65-F5344CB8AC3E}">
        <p14:creationId xmlns:p14="http://schemas.microsoft.com/office/powerpoint/2010/main" val="4283945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Soběslav I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/>
          </a:bodyPr>
          <a:lstStyle/>
          <a:p>
            <a:r>
              <a:rPr lang="cs-CZ" b="1" dirty="0" smtClean="0"/>
              <a:t>1125 – 1140 </a:t>
            </a:r>
          </a:p>
          <a:p>
            <a:r>
              <a:rPr lang="cs-CZ" dirty="0" smtClean="0"/>
              <a:t>Nejmladší ze synů Vratislava II.</a:t>
            </a:r>
          </a:p>
          <a:p>
            <a:r>
              <a:rPr lang="cs-CZ" dirty="0"/>
              <a:t>Vládu si však nárokoval Ota II. </a:t>
            </a:r>
            <a:r>
              <a:rPr lang="cs-CZ" dirty="0" smtClean="0"/>
              <a:t>Olomoucký (Ota </a:t>
            </a:r>
            <a:r>
              <a:rPr lang="cs-CZ" dirty="0"/>
              <a:t>Černý) jako nejstarší Přemyslovec </a:t>
            </a:r>
          </a:p>
          <a:p>
            <a:pPr lvl="1"/>
            <a:r>
              <a:rPr lang="cs-CZ" dirty="0" smtClean="0"/>
              <a:t>Získal podporu </a:t>
            </a:r>
            <a:r>
              <a:rPr lang="cs-CZ" dirty="0"/>
              <a:t>německého krále Lothara III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Vojenská výprava </a:t>
            </a:r>
            <a:r>
              <a:rPr lang="cs-CZ" dirty="0"/>
              <a:t>do </a:t>
            </a:r>
            <a:r>
              <a:rPr lang="cs-CZ" dirty="0" smtClean="0"/>
              <a:t>Čech</a:t>
            </a:r>
          </a:p>
          <a:p>
            <a:r>
              <a:rPr lang="cs-CZ" dirty="0" smtClean="0"/>
              <a:t>Bitva u Chlumce</a:t>
            </a:r>
          </a:p>
          <a:p>
            <a:pPr lvl="1"/>
            <a:r>
              <a:rPr lang="cs-CZ" dirty="0" smtClean="0"/>
              <a:t>Katastrofální porážka Lothara III.</a:t>
            </a:r>
          </a:p>
          <a:p>
            <a:pPr lvl="1"/>
            <a:r>
              <a:rPr lang="cs-CZ" dirty="0" smtClean="0"/>
              <a:t>Ota II. Olomoucký padl</a:t>
            </a:r>
          </a:p>
        </p:txBody>
      </p:sp>
    </p:spTree>
    <p:extLst>
      <p:ext uri="{BB962C8B-B14F-4D97-AF65-F5344CB8AC3E}">
        <p14:creationId xmlns:p14="http://schemas.microsoft.com/office/powerpoint/2010/main" val="1371828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98648"/>
            <a:ext cx="9144000" cy="659352"/>
          </a:xfrm>
        </p:spPr>
        <p:txBody>
          <a:bodyPr/>
          <a:lstStyle/>
          <a:p>
            <a:pPr algn="ctr"/>
            <a:r>
              <a:rPr lang="cs-CZ" sz="2000" dirty="0" smtClean="0"/>
              <a:t>5. </a:t>
            </a:r>
            <a:r>
              <a:rPr lang="cs-CZ" sz="2000" dirty="0"/>
              <a:t>Adolf </a:t>
            </a:r>
            <a:r>
              <a:rPr lang="cs-CZ" sz="2000" dirty="0" err="1"/>
              <a:t>Liebscher</a:t>
            </a:r>
            <a:r>
              <a:rPr lang="cs-CZ" sz="2000" dirty="0"/>
              <a:t> - Vítězství Soběslava I. u Chlumce 18. února </a:t>
            </a:r>
            <a:r>
              <a:rPr lang="cs-CZ" sz="2000" dirty="0" smtClean="0"/>
              <a:t>1126 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1" cy="5958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43767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r>
              <a:rPr lang="cs-CZ" dirty="0"/>
              <a:t>Soběslav přijal české knížectví v léno </a:t>
            </a:r>
          </a:p>
          <a:p>
            <a:pPr lvl="1"/>
            <a:r>
              <a:rPr lang="cs-CZ" dirty="0"/>
              <a:t>obdržel titul nejvyššího číšníka s právem hlasu při volbě německého </a:t>
            </a:r>
            <a:r>
              <a:rPr lang="cs-CZ" dirty="0" smtClean="0"/>
              <a:t>panovníka</a:t>
            </a:r>
          </a:p>
          <a:p>
            <a:pPr lvl="1"/>
            <a:endParaRPr lang="cs-CZ" dirty="0"/>
          </a:p>
          <a:p>
            <a:r>
              <a:rPr lang="cs-CZ" dirty="0" smtClean="0"/>
              <a:t>Zbavil </a:t>
            </a:r>
            <a:r>
              <a:rPr lang="cs-CZ" dirty="0"/>
              <a:t>vlády potomky Oty II. Olomouckého </a:t>
            </a:r>
          </a:p>
          <a:p>
            <a:pPr lvl="1"/>
            <a:r>
              <a:rPr lang="cs-CZ" dirty="0" smtClean="0"/>
              <a:t>na </a:t>
            </a:r>
            <a:r>
              <a:rPr lang="cs-CZ" dirty="0"/>
              <a:t>Olomoucku vládl sám prostřednictvím biskupa Jindřicha </a:t>
            </a:r>
            <a:r>
              <a:rPr lang="cs-CZ" dirty="0" smtClean="0"/>
              <a:t>Zdíka</a:t>
            </a:r>
          </a:p>
          <a:p>
            <a:endParaRPr lang="cs-CZ" dirty="0" smtClean="0"/>
          </a:p>
          <a:p>
            <a:r>
              <a:rPr lang="cs-CZ" dirty="0"/>
              <a:t>V zahraniční politice byl </a:t>
            </a:r>
            <a:r>
              <a:rPr lang="cs-CZ" dirty="0" smtClean="0"/>
              <a:t>spojencem </a:t>
            </a:r>
            <a:r>
              <a:rPr lang="cs-CZ" dirty="0"/>
              <a:t>Lothara III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8203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Vladislav II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/>
          </a:bodyPr>
          <a:lstStyle/>
          <a:p>
            <a:r>
              <a:rPr lang="cs-CZ" b="1" dirty="0" smtClean="0"/>
              <a:t>1140 </a:t>
            </a:r>
            <a:r>
              <a:rPr lang="cs-CZ" b="1" dirty="0"/>
              <a:t>český kníže </a:t>
            </a:r>
            <a:endParaRPr lang="cs-CZ" dirty="0"/>
          </a:p>
          <a:p>
            <a:r>
              <a:rPr lang="cs-CZ" b="1" dirty="0" smtClean="0"/>
              <a:t>1158–1172 </a:t>
            </a:r>
            <a:r>
              <a:rPr lang="cs-CZ" b="1" dirty="0"/>
              <a:t>druhý český král </a:t>
            </a:r>
            <a:endParaRPr lang="cs-CZ" b="1" dirty="0" smtClean="0"/>
          </a:p>
          <a:p>
            <a:r>
              <a:rPr lang="cs-CZ" dirty="0"/>
              <a:t>nejstarší syn knížete Vladislava </a:t>
            </a:r>
            <a:r>
              <a:rPr lang="cs-CZ" dirty="0" smtClean="0"/>
              <a:t>I.</a:t>
            </a:r>
          </a:p>
          <a:p>
            <a:r>
              <a:rPr lang="cs-CZ" dirty="0"/>
              <a:t>po zvolení upevnil svou pozici </a:t>
            </a:r>
          </a:p>
          <a:p>
            <a:r>
              <a:rPr lang="cs-CZ" dirty="0" smtClean="0"/>
              <a:t>obhájil postavení </a:t>
            </a:r>
            <a:r>
              <a:rPr lang="cs-CZ" dirty="0"/>
              <a:t>i po vzpouře moravské a části české </a:t>
            </a:r>
            <a:r>
              <a:rPr lang="cs-CZ" dirty="0" smtClean="0"/>
              <a:t>šlechty </a:t>
            </a:r>
            <a:r>
              <a:rPr lang="cs-CZ" dirty="0"/>
              <a:t>v roce </a:t>
            </a:r>
            <a:r>
              <a:rPr lang="cs-CZ" dirty="0" smtClean="0"/>
              <a:t>1142</a:t>
            </a:r>
          </a:p>
          <a:p>
            <a:r>
              <a:rPr lang="cs-CZ" b="1" dirty="0"/>
              <a:t>1147</a:t>
            </a:r>
            <a:r>
              <a:rPr lang="cs-CZ" dirty="0"/>
              <a:t> </a:t>
            </a:r>
            <a:r>
              <a:rPr lang="cs-CZ" dirty="0" smtClean="0"/>
              <a:t>po </a:t>
            </a:r>
            <a:r>
              <a:rPr lang="cs-CZ" dirty="0"/>
              <a:t>boku </a:t>
            </a:r>
            <a:r>
              <a:rPr lang="cs-CZ" dirty="0" smtClean="0"/>
              <a:t>císaře </a:t>
            </a:r>
            <a:r>
              <a:rPr lang="cs-CZ" dirty="0"/>
              <a:t>Konráda III. a francouzského krále Ludvíka VI. </a:t>
            </a:r>
            <a:r>
              <a:rPr lang="cs-CZ" b="1" dirty="0"/>
              <a:t>na druhou křížovou </a:t>
            </a:r>
            <a:r>
              <a:rPr lang="cs-CZ" b="1" dirty="0" smtClean="0"/>
              <a:t>výpravu</a:t>
            </a:r>
          </a:p>
          <a:p>
            <a:pPr lvl="1"/>
            <a:r>
              <a:rPr lang="cs-CZ" dirty="0" smtClean="0"/>
              <a:t>vojsko pro </a:t>
            </a:r>
            <a:r>
              <a:rPr lang="cs-CZ" dirty="0"/>
              <a:t>různé obtíže do cíle vůbec </a:t>
            </a:r>
            <a:r>
              <a:rPr lang="cs-CZ" dirty="0" smtClean="0"/>
              <a:t>nedorazilo</a:t>
            </a:r>
          </a:p>
          <a:p>
            <a:pPr lvl="1"/>
            <a:r>
              <a:rPr lang="cs-CZ" dirty="0" smtClean="0"/>
              <a:t>1148</a:t>
            </a:r>
            <a:r>
              <a:rPr lang="cs-CZ" baseline="30000" dirty="0"/>
              <a:t> </a:t>
            </a:r>
            <a:r>
              <a:rPr lang="cs-CZ" dirty="0" smtClean="0"/>
              <a:t>se </a:t>
            </a:r>
            <a:r>
              <a:rPr lang="cs-CZ" dirty="0"/>
              <a:t>čeští křižáci oklikou přes Rusko vrátili </a:t>
            </a:r>
            <a:r>
              <a:rPr lang="cs-CZ" dirty="0" smtClean="0"/>
              <a:t>domů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5025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r>
              <a:rPr lang="cs-CZ" sz="2800" dirty="0"/>
              <a:t>1156 </a:t>
            </a:r>
            <a:r>
              <a:rPr lang="cs-CZ" sz="2800" dirty="0" smtClean="0"/>
              <a:t>císařem </a:t>
            </a:r>
            <a:r>
              <a:rPr lang="cs-CZ" sz="2800" dirty="0"/>
              <a:t>Fridrichem Barbarossou požádán o podporu proti severoitalským svobodným městům, zejména </a:t>
            </a:r>
            <a:r>
              <a:rPr lang="cs-CZ" sz="2800" dirty="0" smtClean="0"/>
              <a:t>Milánu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11</a:t>
            </a:r>
            <a:r>
              <a:rPr lang="cs-CZ" sz="2800" dirty="0"/>
              <a:t>. ledna 1158 na říšském sněmu v Řezně korunován českým </a:t>
            </a:r>
            <a:r>
              <a:rPr lang="cs-CZ" sz="2800" dirty="0" smtClean="0"/>
              <a:t>králem</a:t>
            </a:r>
          </a:p>
          <a:p>
            <a:endParaRPr lang="cs-CZ" sz="2800" dirty="0"/>
          </a:p>
          <a:p>
            <a:r>
              <a:rPr lang="cs-CZ" sz="2800" dirty="0" smtClean="0"/>
              <a:t>1172 – vzdal se trůnu ve prospěch svého syna Bedřicha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79344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r>
              <a:rPr lang="cs-CZ" dirty="0"/>
              <a:t>Vladislavova vláda přinesla českým zemím </a:t>
            </a:r>
            <a:r>
              <a:rPr lang="cs-CZ" dirty="0" smtClean="0"/>
              <a:t>rozkvět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Čechách usadily </a:t>
            </a:r>
            <a:r>
              <a:rPr lang="cs-CZ" dirty="0" smtClean="0"/>
              <a:t>nové církevní řády</a:t>
            </a:r>
          </a:p>
          <a:p>
            <a:pPr lvl="1"/>
            <a:r>
              <a:rPr lang="cs-CZ" dirty="0" smtClean="0"/>
              <a:t>premonstráti a cisterciáci</a:t>
            </a:r>
          </a:p>
          <a:p>
            <a:pPr lvl="1"/>
            <a:r>
              <a:rPr lang="cs-CZ" dirty="0" smtClean="0"/>
              <a:t>později </a:t>
            </a:r>
            <a:r>
              <a:rPr lang="cs-CZ" dirty="0"/>
              <a:t>i </a:t>
            </a:r>
            <a:r>
              <a:rPr lang="cs-CZ" dirty="0" smtClean="0"/>
              <a:t>johanité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Byla </a:t>
            </a:r>
            <a:r>
              <a:rPr lang="cs-CZ" dirty="0"/>
              <a:t>založena řada </a:t>
            </a:r>
            <a:r>
              <a:rPr lang="cs-CZ" dirty="0" smtClean="0"/>
              <a:t>klášterů (Strahov</a:t>
            </a:r>
            <a:r>
              <a:rPr lang="cs-CZ" dirty="0"/>
              <a:t>, Plasy, </a:t>
            </a:r>
            <a:r>
              <a:rPr lang="cs-CZ" dirty="0" err="1"/>
              <a:t>Pomuk</a:t>
            </a:r>
            <a:r>
              <a:rPr lang="cs-CZ" dirty="0"/>
              <a:t>, Želiv, </a:t>
            </a:r>
            <a:r>
              <a:rPr lang="cs-CZ" dirty="0" smtClean="0"/>
              <a:t>Doksany)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Praze nechal v letech 1160–1172 na popud své choti postavit kamenný most přes řeku </a:t>
            </a:r>
            <a:r>
              <a:rPr lang="cs-CZ" dirty="0" smtClean="0"/>
              <a:t>Vltavu</a:t>
            </a:r>
          </a:p>
          <a:p>
            <a:pPr lvl="1"/>
            <a:r>
              <a:rPr lang="cs-CZ" dirty="0" smtClean="0"/>
              <a:t>Juditin most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1544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Období let 1172 - 1197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Autofit/>
          </a:bodyPr>
          <a:lstStyle/>
          <a:p>
            <a:r>
              <a:rPr lang="cs-CZ" sz="2800" dirty="0" smtClean="0"/>
              <a:t>Boje o knížecí stolec</a:t>
            </a:r>
          </a:p>
          <a:p>
            <a:r>
              <a:rPr lang="cs-CZ" sz="2800" b="1" dirty="0" smtClean="0"/>
              <a:t>Bedřich (Fridrich)</a:t>
            </a:r>
          </a:p>
          <a:p>
            <a:pPr lvl="1"/>
            <a:r>
              <a:rPr lang="cs-CZ" dirty="0" smtClean="0"/>
              <a:t>1172 – 1173</a:t>
            </a:r>
          </a:p>
          <a:p>
            <a:pPr lvl="1"/>
            <a:r>
              <a:rPr lang="cs-CZ" dirty="0"/>
              <a:t>Otec mu předal </a:t>
            </a:r>
            <a:r>
              <a:rPr lang="cs-CZ" dirty="0" smtClean="0"/>
              <a:t>vládu podle </a:t>
            </a:r>
            <a:r>
              <a:rPr lang="cs-CZ" dirty="0"/>
              <a:t>principu </a:t>
            </a:r>
            <a:r>
              <a:rPr lang="cs-CZ" dirty="0" smtClean="0"/>
              <a:t>primogenitury</a:t>
            </a:r>
          </a:p>
          <a:p>
            <a:r>
              <a:rPr lang="cs-CZ" sz="2800" dirty="0"/>
              <a:t>V českých zemích </a:t>
            </a:r>
            <a:r>
              <a:rPr lang="cs-CZ" sz="2800" dirty="0" smtClean="0"/>
              <a:t>platilo nástupnické </a:t>
            </a:r>
            <a:r>
              <a:rPr lang="cs-CZ" sz="2800" dirty="0"/>
              <a:t>právo </a:t>
            </a:r>
            <a:r>
              <a:rPr lang="cs-CZ" sz="2800" dirty="0" smtClean="0"/>
              <a:t>seniorátu</a:t>
            </a:r>
          </a:p>
          <a:p>
            <a:pPr lvl="1"/>
            <a:r>
              <a:rPr lang="cs-CZ" dirty="0" smtClean="0"/>
              <a:t>Bedřich nebyl dle </a:t>
            </a:r>
            <a:r>
              <a:rPr lang="cs-CZ" dirty="0"/>
              <a:t>tohoto práva právoplatným </a:t>
            </a:r>
            <a:r>
              <a:rPr lang="cs-CZ" dirty="0" smtClean="0"/>
              <a:t>nástupcem</a:t>
            </a:r>
          </a:p>
          <a:p>
            <a:r>
              <a:rPr lang="cs-CZ" sz="2800" dirty="0" smtClean="0"/>
              <a:t>Synové Soběslava I. </a:t>
            </a:r>
            <a:r>
              <a:rPr lang="cs-CZ" sz="2800" dirty="0"/>
              <a:t>b</a:t>
            </a:r>
            <a:r>
              <a:rPr lang="cs-CZ" sz="2800" dirty="0" smtClean="0"/>
              <a:t>yli starší, našli oporu u císaře Fridrich I. Barbarossy – ten zbavil Bedřicha trůnu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2605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r>
              <a:rPr lang="cs-CZ" sz="2800" b="1" dirty="0"/>
              <a:t>Soběslav II.</a:t>
            </a:r>
          </a:p>
          <a:p>
            <a:pPr lvl="1"/>
            <a:r>
              <a:rPr lang="cs-CZ" dirty="0" smtClean="0"/>
              <a:t>1173 – 1178 </a:t>
            </a:r>
          </a:p>
          <a:p>
            <a:pPr lvl="1"/>
            <a:r>
              <a:rPr lang="cs-CZ" dirty="0"/>
              <a:t>syn Soběslava 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Bedřich se 1178 zmocnil Prahy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1179 mezi Bedřichem a Soběslavem </a:t>
            </a:r>
            <a:r>
              <a:rPr lang="cs-CZ" sz="2800" dirty="0" smtClean="0"/>
              <a:t>bitvy </a:t>
            </a:r>
            <a:r>
              <a:rPr lang="cs-CZ" sz="2800" dirty="0"/>
              <a:t>u </a:t>
            </a:r>
            <a:r>
              <a:rPr lang="cs-CZ" sz="2800" dirty="0" smtClean="0"/>
              <a:t>Loděnice (u </a:t>
            </a:r>
            <a:r>
              <a:rPr lang="cs-CZ" sz="2800" dirty="0"/>
              <a:t>Berouna) a v </a:t>
            </a:r>
            <a:r>
              <a:rPr lang="cs-CZ" sz="2800" dirty="0" smtClean="0"/>
              <a:t>Praze</a:t>
            </a:r>
          </a:p>
          <a:p>
            <a:pPr lvl="1"/>
            <a:r>
              <a:rPr lang="cs-CZ" dirty="0" smtClean="0"/>
              <a:t>Zvítězil Bedřich</a:t>
            </a:r>
          </a:p>
          <a:p>
            <a:pPr lvl="1"/>
            <a:r>
              <a:rPr lang="cs-CZ" dirty="0"/>
              <a:t>Soběslav II. utekl do </a:t>
            </a:r>
            <a:r>
              <a:rPr lang="cs-CZ" dirty="0" smtClean="0"/>
              <a:t>zahraničí, 1180 </a:t>
            </a:r>
            <a:r>
              <a:rPr lang="cs-CZ" dirty="0"/>
              <a:t>zemřel </a:t>
            </a:r>
          </a:p>
        </p:txBody>
      </p:sp>
    </p:spTree>
    <p:extLst>
      <p:ext uri="{BB962C8B-B14F-4D97-AF65-F5344CB8AC3E}">
        <p14:creationId xmlns:p14="http://schemas.microsoft.com/office/powerpoint/2010/main" val="3760472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Bedřich (</a:t>
            </a:r>
            <a:r>
              <a:rPr lang="cs-CZ" sz="2800" b="1" dirty="0"/>
              <a:t>F</a:t>
            </a:r>
            <a:r>
              <a:rPr lang="cs-CZ" sz="2800" b="1" dirty="0" smtClean="0"/>
              <a:t>ridrich)</a:t>
            </a:r>
          </a:p>
          <a:p>
            <a:pPr lvl="1"/>
            <a:r>
              <a:rPr lang="cs-CZ" sz="2800" dirty="0" smtClean="0"/>
              <a:t>1178 – 1189 </a:t>
            </a:r>
          </a:p>
          <a:p>
            <a:pPr lvl="1"/>
            <a:r>
              <a:rPr lang="cs-CZ" sz="2800" dirty="0" smtClean="0"/>
              <a:t>Uplatil císaře (ten stál původně na straně Soběslava II.) </a:t>
            </a:r>
            <a:r>
              <a:rPr lang="cs-CZ" sz="2800" dirty="0"/>
              <a:t>a obdržel od něj Čechy v </a:t>
            </a:r>
            <a:r>
              <a:rPr lang="cs-CZ" sz="2800" dirty="0" smtClean="0"/>
              <a:t>léno</a:t>
            </a:r>
          </a:p>
          <a:p>
            <a:pPr lvl="1"/>
            <a:r>
              <a:rPr lang="cs-CZ" sz="2800" b="1" dirty="0"/>
              <a:t>1182 </a:t>
            </a:r>
            <a:r>
              <a:rPr lang="cs-CZ" sz="2800" b="1" dirty="0" smtClean="0"/>
              <a:t>vzpoura </a:t>
            </a:r>
            <a:r>
              <a:rPr lang="cs-CZ" sz="2800" b="1" dirty="0"/>
              <a:t>šlechty </a:t>
            </a:r>
          </a:p>
          <a:p>
            <a:pPr lvl="2"/>
            <a:r>
              <a:rPr lang="cs-CZ" sz="2400" dirty="0" smtClean="0"/>
              <a:t>Bedřich </a:t>
            </a:r>
            <a:r>
              <a:rPr lang="cs-CZ" sz="2400" dirty="0"/>
              <a:t>byl vyhnán ze země a šlechta si zvolila za nového knížete </a:t>
            </a:r>
            <a:r>
              <a:rPr lang="cs-CZ" sz="2400" dirty="0" smtClean="0"/>
              <a:t>Konráda II. Otu Znojemského</a:t>
            </a:r>
          </a:p>
          <a:p>
            <a:pPr lvl="2"/>
            <a:endParaRPr lang="cs-CZ" sz="2400" dirty="0" smtClean="0"/>
          </a:p>
          <a:p>
            <a:r>
              <a:rPr lang="cs-CZ" sz="2800" dirty="0" smtClean="0"/>
              <a:t>1182 – sněm v Řezně </a:t>
            </a:r>
          </a:p>
          <a:p>
            <a:pPr lvl="1"/>
            <a:r>
              <a:rPr lang="cs-CZ" sz="2800" dirty="0" smtClean="0"/>
              <a:t>císař využil situace a pokusil se rozdělit Čechy a Moravu</a:t>
            </a:r>
          </a:p>
          <a:p>
            <a:pPr lvl="1"/>
            <a:r>
              <a:rPr lang="cs-CZ" sz="2800" dirty="0" smtClean="0"/>
              <a:t>Čechy vrátil Bedřichovi</a:t>
            </a:r>
          </a:p>
          <a:p>
            <a:pPr lvl="1"/>
            <a:r>
              <a:rPr lang="cs-CZ" sz="2800" dirty="0" smtClean="0"/>
              <a:t>Morava Konrádovi</a:t>
            </a:r>
          </a:p>
          <a:p>
            <a:pPr lvl="2"/>
            <a:r>
              <a:rPr lang="cs-CZ" sz="2400" dirty="0" smtClean="0"/>
              <a:t>Konrád se pak tituloval markrabě moravský</a:t>
            </a:r>
          </a:p>
          <a:p>
            <a:pPr lvl="1"/>
            <a:r>
              <a:rPr lang="cs-CZ" sz="2800" dirty="0" smtClean="0"/>
              <a:t>Nebezpečí rozdělení země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39883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1189 Bedřich zemřel</a:t>
            </a:r>
          </a:p>
          <a:p>
            <a:r>
              <a:rPr lang="cs-CZ" sz="3200" dirty="0" smtClean="0"/>
              <a:t>vlády se ujal </a:t>
            </a:r>
            <a:r>
              <a:rPr lang="cs-CZ" sz="3200" b="1" dirty="0" smtClean="0"/>
              <a:t>Konrád II. Ota (1189 – 1191)</a:t>
            </a:r>
          </a:p>
          <a:p>
            <a:pPr lvl="1"/>
            <a:r>
              <a:rPr lang="cs-CZ" sz="3200" dirty="0" smtClean="0"/>
              <a:t>Čechy a Moravy opět sjednoceny</a:t>
            </a:r>
          </a:p>
          <a:p>
            <a:pPr lvl="1"/>
            <a:r>
              <a:rPr lang="cs-CZ" sz="3200" b="1" dirty="0" smtClean="0"/>
              <a:t>Statuta Konráda Oty</a:t>
            </a:r>
          </a:p>
          <a:p>
            <a:pPr lvl="2"/>
            <a:r>
              <a:rPr lang="cs-CZ" sz="2800" dirty="0"/>
              <a:t>nejstarší známý český </a:t>
            </a:r>
            <a:r>
              <a:rPr lang="cs-CZ" sz="2800" dirty="0" smtClean="0"/>
              <a:t>zákoník</a:t>
            </a:r>
          </a:p>
          <a:p>
            <a:pPr lvl="2"/>
            <a:r>
              <a:rPr lang="cs-CZ" sz="2800" dirty="0" smtClean="0"/>
              <a:t>Kompromis </a:t>
            </a:r>
            <a:r>
              <a:rPr lang="cs-CZ" sz="2800" dirty="0"/>
              <a:t>mezi panovníkem a </a:t>
            </a:r>
            <a:r>
              <a:rPr lang="cs-CZ" sz="2800" dirty="0" smtClean="0"/>
              <a:t>šlechtou</a:t>
            </a:r>
          </a:p>
          <a:p>
            <a:pPr lvl="3"/>
            <a:r>
              <a:rPr lang="cs-CZ" sz="2700" dirty="0" smtClean="0"/>
              <a:t>v </a:t>
            </a:r>
            <a:r>
              <a:rPr lang="cs-CZ" sz="2700" dirty="0"/>
              <a:t>určitých směrech posiluje panovníkovu moc (soudnictví a </a:t>
            </a:r>
            <a:r>
              <a:rPr lang="cs-CZ" sz="2700" dirty="0" smtClean="0"/>
              <a:t>správa)</a:t>
            </a:r>
          </a:p>
          <a:p>
            <a:pPr lvl="3"/>
            <a:r>
              <a:rPr lang="cs-CZ" sz="2700" dirty="0" smtClean="0"/>
              <a:t>v </a:t>
            </a:r>
            <a:r>
              <a:rPr lang="cs-CZ" sz="2700" dirty="0"/>
              <a:t>určitých </a:t>
            </a:r>
            <a:r>
              <a:rPr lang="cs-CZ" sz="2700" dirty="0" smtClean="0"/>
              <a:t>ustupuje </a:t>
            </a:r>
            <a:r>
              <a:rPr lang="cs-CZ" sz="2700" dirty="0"/>
              <a:t>šlechtě </a:t>
            </a:r>
            <a:r>
              <a:rPr lang="cs-CZ" sz="2700" dirty="0" smtClean="0"/>
              <a:t>(větší </a:t>
            </a:r>
            <a:r>
              <a:rPr lang="cs-CZ" sz="2700" dirty="0"/>
              <a:t>podíl na vládě</a:t>
            </a:r>
            <a:r>
              <a:rPr lang="cs-CZ" sz="2700" dirty="0" smtClean="0"/>
              <a:t>)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40628285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r>
              <a:rPr lang="cs-CZ" b="1" dirty="0" smtClean="0"/>
              <a:t>Václav II. (1191 – 1192)</a:t>
            </a:r>
          </a:p>
          <a:p>
            <a:pPr lvl="1"/>
            <a:r>
              <a:rPr lang="cs-CZ" dirty="0" smtClean="0"/>
              <a:t>Syn </a:t>
            </a:r>
            <a:r>
              <a:rPr lang="cs-CZ" dirty="0"/>
              <a:t>Soběslava I</a:t>
            </a:r>
            <a:r>
              <a:rPr lang="cs-CZ" dirty="0" smtClean="0"/>
              <a:t>.</a:t>
            </a:r>
          </a:p>
          <a:p>
            <a:pPr lvl="1"/>
            <a:r>
              <a:rPr lang="cs-CZ" dirty="0"/>
              <a:t>císař </a:t>
            </a:r>
            <a:r>
              <a:rPr lang="cs-CZ" dirty="0" smtClean="0"/>
              <a:t>Jindřich VI. zbavil </a:t>
            </a:r>
            <a:r>
              <a:rPr lang="cs-CZ" dirty="0"/>
              <a:t>Václava českého trůnu a knížetem provolal </a:t>
            </a:r>
            <a:r>
              <a:rPr lang="cs-CZ" dirty="0" smtClean="0"/>
              <a:t>Přemysla</a:t>
            </a:r>
          </a:p>
          <a:p>
            <a:pPr lvl="1"/>
            <a:endParaRPr lang="cs-CZ" dirty="0" smtClean="0"/>
          </a:p>
          <a:p>
            <a:r>
              <a:rPr lang="cs-CZ" b="1" dirty="0"/>
              <a:t>Přemysl Otakar I</a:t>
            </a:r>
            <a:r>
              <a:rPr lang="cs-CZ" b="1" dirty="0" smtClean="0"/>
              <a:t>. (1192 – 1193)</a:t>
            </a:r>
          </a:p>
          <a:p>
            <a:pPr lvl="1"/>
            <a:r>
              <a:rPr lang="cs-CZ" dirty="0" smtClean="0"/>
              <a:t>Poražen svým příbuzným pražským biskupem Jindřichem Břetislavem</a:t>
            </a:r>
          </a:p>
          <a:p>
            <a:pPr lvl="1"/>
            <a:r>
              <a:rPr lang="cs-CZ" dirty="0" smtClean="0"/>
              <a:t>Prchl ze země</a:t>
            </a:r>
          </a:p>
          <a:p>
            <a:pPr lvl="1"/>
            <a:endParaRPr lang="cs-CZ" dirty="0" smtClean="0"/>
          </a:p>
          <a:p>
            <a:r>
              <a:rPr lang="cs-CZ" b="1" dirty="0"/>
              <a:t>Jindřich Břetislav</a:t>
            </a:r>
          </a:p>
          <a:p>
            <a:pPr lvl="1"/>
            <a:r>
              <a:rPr lang="cs-CZ" b="1" dirty="0" smtClean="0"/>
              <a:t>biskup </a:t>
            </a:r>
            <a:r>
              <a:rPr lang="cs-CZ" b="1" dirty="0"/>
              <a:t>pražský (1182–1197</a:t>
            </a:r>
            <a:r>
              <a:rPr lang="cs-CZ" b="1" dirty="0" smtClean="0"/>
              <a:t>)</a:t>
            </a:r>
          </a:p>
          <a:p>
            <a:pPr lvl="1"/>
            <a:r>
              <a:rPr lang="cs-CZ" b="1" dirty="0"/>
              <a:t>český kníže (1193–1197)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1764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Vladislav Jindřich </a:t>
            </a:r>
          </a:p>
          <a:p>
            <a:pPr lvl="1"/>
            <a:r>
              <a:rPr lang="cs-CZ" sz="2800" dirty="0"/>
              <a:t>český kníže v roce </a:t>
            </a:r>
            <a:r>
              <a:rPr lang="cs-CZ" sz="2800" dirty="0" smtClean="0"/>
              <a:t>1197</a:t>
            </a:r>
          </a:p>
          <a:p>
            <a:pPr lvl="1"/>
            <a:r>
              <a:rPr lang="cs-CZ" sz="2800" dirty="0"/>
              <a:t>markrabě moravský (</a:t>
            </a:r>
            <a:r>
              <a:rPr lang="cs-CZ" sz="2800" dirty="0" smtClean="0"/>
              <a:t>1192 – 1194 </a:t>
            </a:r>
            <a:r>
              <a:rPr lang="cs-CZ" sz="2800" dirty="0"/>
              <a:t>a </a:t>
            </a:r>
            <a:r>
              <a:rPr lang="cs-CZ" sz="2800" dirty="0" smtClean="0"/>
              <a:t>1197 – 1222 </a:t>
            </a:r>
          </a:p>
          <a:p>
            <a:pPr lvl="1"/>
            <a:r>
              <a:rPr lang="cs-CZ" sz="2800" dirty="0"/>
              <a:t>Knížecí titul </a:t>
            </a:r>
            <a:r>
              <a:rPr lang="cs-CZ" sz="2800" dirty="0" smtClean="0"/>
              <a:t>nárokoval </a:t>
            </a:r>
            <a:r>
              <a:rPr lang="cs-CZ" sz="2800" dirty="0"/>
              <a:t>také Vladislavův starší bratr Přemysl Otakar </a:t>
            </a:r>
            <a:r>
              <a:rPr lang="cs-CZ" sz="2800" dirty="0" smtClean="0"/>
              <a:t>I.</a:t>
            </a:r>
          </a:p>
          <a:p>
            <a:pPr lvl="2"/>
            <a:r>
              <a:rPr lang="cs-CZ" sz="2400" dirty="0" smtClean="0"/>
              <a:t>Schylovalo </a:t>
            </a:r>
            <a:r>
              <a:rPr lang="cs-CZ" sz="2400" dirty="0"/>
              <a:t>se k válce mezi </a:t>
            </a:r>
            <a:r>
              <a:rPr lang="cs-CZ" sz="2400" dirty="0" smtClean="0"/>
              <a:t>bratry</a:t>
            </a:r>
          </a:p>
          <a:p>
            <a:pPr lvl="2"/>
            <a:r>
              <a:rPr lang="cs-CZ" sz="2400" dirty="0" smtClean="0"/>
              <a:t>Vladislav </a:t>
            </a:r>
            <a:r>
              <a:rPr lang="cs-CZ" sz="2400" dirty="0"/>
              <a:t>Jindřich po poradě s biskupem Danielem a </a:t>
            </a:r>
            <a:r>
              <a:rPr lang="cs-CZ" sz="2400" dirty="0" smtClean="0"/>
              <a:t>velmoži</a:t>
            </a:r>
            <a:r>
              <a:rPr lang="cs-CZ" sz="2400" dirty="0"/>
              <a:t> </a:t>
            </a:r>
            <a:r>
              <a:rPr lang="cs-CZ" sz="2400" dirty="0" smtClean="0"/>
              <a:t>se sešel s bratrem a vládu mu přenechal</a:t>
            </a:r>
          </a:p>
          <a:p>
            <a:endParaRPr lang="cs-CZ" sz="2800" dirty="0" smtClean="0"/>
          </a:p>
          <a:p>
            <a:r>
              <a:rPr lang="cs-CZ" sz="3200" b="1" dirty="0" smtClean="0"/>
              <a:t>Přemysl Otakar I. (1197 – 1230)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875051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98648"/>
            <a:ext cx="9144000" cy="659352"/>
          </a:xfrm>
        </p:spPr>
        <p:txBody>
          <a:bodyPr/>
          <a:lstStyle/>
          <a:p>
            <a:pPr algn="ctr"/>
            <a:r>
              <a:rPr lang="cs-CZ" sz="2000" dirty="0" smtClean="0"/>
              <a:t>6.</a:t>
            </a:r>
            <a:r>
              <a:rPr lang="cs-CZ" sz="2000" dirty="0"/>
              <a:t> Josef </a:t>
            </a:r>
            <a:r>
              <a:rPr lang="cs-CZ" sz="2000" dirty="0" err="1"/>
              <a:t>Douba</a:t>
            </a:r>
            <a:r>
              <a:rPr lang="cs-CZ" sz="2000" dirty="0"/>
              <a:t> - Smír Přemysla Otakara I. s bratrem Vladislavem </a:t>
            </a:r>
            <a:r>
              <a:rPr lang="cs-CZ" sz="2000" dirty="0" smtClean="0"/>
              <a:t>III.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588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83138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Vysvětli, v čem spočíval princip seniorátního řádu. Co je to primogenitura?</a:t>
            </a:r>
          </a:p>
          <a:p>
            <a:pPr marL="514350" indent="-514350">
              <a:buAutoNum type="arabicPeriod"/>
            </a:pPr>
            <a:r>
              <a:rPr lang="cs-CZ" dirty="0"/>
              <a:t>Doživotní královské tituly získali roku </a:t>
            </a:r>
            <a:r>
              <a:rPr lang="cs-CZ" dirty="0" smtClean="0"/>
              <a:t>____ </a:t>
            </a:r>
            <a:r>
              <a:rPr lang="cs-CZ" dirty="0"/>
              <a:t>kníže </a:t>
            </a:r>
            <a:r>
              <a:rPr lang="cs-CZ" dirty="0" smtClean="0"/>
              <a:t>______ </a:t>
            </a:r>
            <a:r>
              <a:rPr lang="cs-CZ" dirty="0"/>
              <a:t>od </a:t>
            </a:r>
            <a:r>
              <a:rPr lang="cs-CZ" dirty="0" smtClean="0"/>
              <a:t>______ </a:t>
            </a:r>
            <a:r>
              <a:rPr lang="cs-CZ" dirty="0"/>
              <a:t>a roku </a:t>
            </a:r>
            <a:r>
              <a:rPr lang="cs-CZ" dirty="0" smtClean="0"/>
              <a:t>____ </a:t>
            </a:r>
            <a:r>
              <a:rPr lang="cs-CZ" dirty="0"/>
              <a:t>kníže </a:t>
            </a:r>
            <a:r>
              <a:rPr lang="cs-CZ" dirty="0" smtClean="0"/>
              <a:t>______ </a:t>
            </a:r>
            <a:r>
              <a:rPr lang="cs-CZ" dirty="0"/>
              <a:t>od </a:t>
            </a:r>
            <a:r>
              <a:rPr lang="cs-CZ" dirty="0" smtClean="0"/>
              <a:t>______.</a:t>
            </a:r>
          </a:p>
          <a:p>
            <a:pPr marL="514350" indent="-514350">
              <a:buAutoNum type="arabicPeriod"/>
            </a:pPr>
            <a:r>
              <a:rPr lang="cs-CZ" dirty="0" smtClean="0"/>
              <a:t>Co to byla údělná knížectví.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dirty="0"/>
              <a:t>Kdo to byli Vršovci?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kníže získal titul říšského číšníka? Proč byl tento titul pro naše pozdější dějiny důležitý?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český kníže se účastnil křížové výpravy? Kolikátá výprava to byla?</a:t>
            </a:r>
          </a:p>
          <a:p>
            <a:pPr marL="514350" indent="-514350">
              <a:buAutoNum type="arabicPeriod"/>
            </a:pPr>
            <a:r>
              <a:rPr lang="cs-CZ" dirty="0" smtClean="0"/>
              <a:t>Stručně charakterizuj Statuta Konráda Oty.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6680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ACOMA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cs.wikipedia.org/wiki/Soubor:Spytihnev_2_nahrobek.jpg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19.11.2013].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cs.wikipedia.org/wiki/Soubor:Kodex_vy%C5%A1ehradsk%C3%BD2.jpg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19.11.2013].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cs.wikipedia.org/wiki/Soubor:Kodex_vy%C5%A1ehradsk%C3%BD1.jpg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MATHAUSER, Josef. </a:t>
            </a:r>
            <a:r>
              <a:rPr lang="cs-CZ" i="1" dirty="0"/>
              <a:t>wikipedia.cz</a:t>
            </a:r>
            <a:r>
              <a:rPr lang="cs-CZ" dirty="0"/>
              <a:t> [online]. [cit. 19.11.2013]. Dostupný na WWW: </a:t>
            </a:r>
            <a:r>
              <a:rPr lang="cs-CZ" dirty="0">
                <a:hlinkClick r:id="rId5"/>
              </a:rPr>
              <a:t>http://cs.wikipedia.org/wiki/Soubor:Josef_Mathauser_-_</a:t>
            </a:r>
            <a:r>
              <a:rPr lang="cs-CZ" dirty="0" smtClean="0">
                <a:hlinkClick r:id="rId5"/>
              </a:rPr>
              <a:t>Z%C3%A1huba_Vr%C5%A1ovc%C5%AF.jpg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LIEBSCHER, Adolf. </a:t>
            </a:r>
            <a:r>
              <a:rPr lang="cs-CZ" i="1" dirty="0"/>
              <a:t>wikipedia.cz</a:t>
            </a:r>
            <a:r>
              <a:rPr lang="cs-CZ" dirty="0"/>
              <a:t> [online]. [cit. 19.11.2013]. Dostupný na WWW: </a:t>
            </a:r>
            <a:r>
              <a:rPr lang="cs-CZ" dirty="0">
                <a:hlinkClick r:id="rId6"/>
              </a:rPr>
              <a:t>http://commons.wikimedia.org/wiki/File:Adolf_Liebscher_-_V%C3%ADt%C4%9Bzstv%C3%AD_Sob%C4%9Bslava_I._u_Chlumce_18._%</a:t>
            </a:r>
            <a:r>
              <a:rPr lang="cs-CZ" dirty="0" smtClean="0">
                <a:hlinkClick r:id="rId6"/>
              </a:rPr>
              <a:t>C3%BAnora_1126.jpg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DOUBA, Josef. </a:t>
            </a:r>
            <a:r>
              <a:rPr lang="cs-CZ" i="1" dirty="0"/>
              <a:t>wikipedia.cz</a:t>
            </a:r>
            <a:r>
              <a:rPr lang="cs-CZ" dirty="0"/>
              <a:t> [online]. [cit. 19.11.2013]. Dostupný na WWW: </a:t>
            </a:r>
            <a:r>
              <a:rPr lang="cs-CZ" dirty="0">
                <a:hlinkClick r:id="rId7"/>
              </a:rPr>
              <a:t>http://cs.wikipedia.org/wiki/Soubor:Josef_Douba_-_Sm%C3%ADr_P%C5%99emysla_Otakara_I._</a:t>
            </a:r>
            <a:r>
              <a:rPr lang="cs-CZ" dirty="0" smtClean="0">
                <a:hlinkClick r:id="rId7"/>
              </a:rPr>
              <a:t>s_bratrem_Vladislavem_III.jpg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8989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0252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Konec 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949664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836</TotalTime>
  <Words>1575</Words>
  <Application>Microsoft Office PowerPoint</Application>
  <PresentationFormat>Předvádění na obrazovce (4:3)</PresentationFormat>
  <Paragraphs>249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35</vt:i4>
      </vt:variant>
    </vt:vector>
  </HeadingPairs>
  <TitlesOfParts>
    <vt:vector size="38" baseType="lpstr">
      <vt:lpstr>Tok</vt:lpstr>
      <vt:lpstr>projekt</vt:lpstr>
      <vt:lpstr>1_projekt</vt:lpstr>
      <vt:lpstr>Na cestě za královskou korunou</vt:lpstr>
      <vt:lpstr>ANOTACE</vt:lpstr>
      <vt:lpstr>Na cestě za královskou korunou</vt:lpstr>
      <vt:lpstr>Prezentace aplikace PowerPoint</vt:lpstr>
      <vt:lpstr>Spytihněv II. </vt:lpstr>
      <vt:lpstr>Prezentace aplikace PowerPoint</vt:lpstr>
      <vt:lpstr>Prezentace aplikace PowerPoint</vt:lpstr>
      <vt:lpstr>Vratislav II.</vt:lpstr>
      <vt:lpstr>Prezentace aplikace PowerPoint</vt:lpstr>
      <vt:lpstr>Prezentace aplikace PowerPoint</vt:lpstr>
      <vt:lpstr>Prezentace aplikace PowerPoint</vt:lpstr>
      <vt:lpstr>Po smrti Vratislava II. (I.)</vt:lpstr>
      <vt:lpstr>Břetislav II.</vt:lpstr>
      <vt:lpstr>Prezentace aplikace PowerPoint</vt:lpstr>
      <vt:lpstr>Vršovci </vt:lpstr>
      <vt:lpstr>Prezentace aplikace PowerPoint</vt:lpstr>
      <vt:lpstr>Období 1100 - 1125</vt:lpstr>
      <vt:lpstr>Prezentace aplikace PowerPoint</vt:lpstr>
      <vt:lpstr>Soběslav I.</vt:lpstr>
      <vt:lpstr>Prezentace aplikace PowerPoint</vt:lpstr>
      <vt:lpstr>Prezentace aplikace PowerPoint</vt:lpstr>
      <vt:lpstr>Vladislav II.</vt:lpstr>
      <vt:lpstr>Prezentace aplikace PowerPoint</vt:lpstr>
      <vt:lpstr>Prezentace aplikace PowerPoint</vt:lpstr>
      <vt:lpstr>Období let 1172 - 1197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cestě za královskou korunou</dc:title>
  <dc:creator>zi</dc:creator>
  <cp:lastModifiedBy>zi</cp:lastModifiedBy>
  <cp:revision>34</cp:revision>
  <dcterms:created xsi:type="dcterms:W3CDTF">2013-11-18T13:38:11Z</dcterms:created>
  <dcterms:modified xsi:type="dcterms:W3CDTF">2013-12-18T07:29:46Z</dcterms:modified>
</cp:coreProperties>
</file>