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9" r:id="rId3"/>
  </p:sldMasterIdLst>
  <p:sldIdLst>
    <p:sldId id="293" r:id="rId4"/>
    <p:sldId id="294" r:id="rId5"/>
    <p:sldId id="256" r:id="rId6"/>
    <p:sldId id="259" r:id="rId7"/>
    <p:sldId id="257" r:id="rId8"/>
    <p:sldId id="258" r:id="rId9"/>
    <p:sldId id="262" r:id="rId10"/>
    <p:sldId id="260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4" r:id="rId32"/>
    <p:sldId id="283" r:id="rId33"/>
    <p:sldId id="285" r:id="rId34"/>
    <p:sldId id="286" r:id="rId35"/>
    <p:sldId id="287" r:id="rId36"/>
    <p:sldId id="288" r:id="rId37"/>
    <p:sldId id="289" r:id="rId38"/>
    <p:sldId id="290" r:id="rId39"/>
    <p:sldId id="291" r:id="rId40"/>
    <p:sldId id="261" r:id="rId41"/>
    <p:sldId id="295" r:id="rId42"/>
    <p:sldId id="292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FAE2-4300-4C4D-B6DA-4C23D9D673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20E6B-6E7E-4804-B496-79EA5BCA35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FAE2-4300-4C4D-B6DA-4C23D9D673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20E6B-6E7E-4804-B496-79EA5BCA35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FAE2-4300-4C4D-B6DA-4C23D9D673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20E6B-6E7E-4804-B496-79EA5BCA35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FAE2-4300-4C4D-B6DA-4C23D9D673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20E6B-6E7E-4804-B496-79EA5BCA35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FAE2-4300-4C4D-B6DA-4C23D9D673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20E6B-6E7E-4804-B496-79EA5BCA35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FAE2-4300-4C4D-B6DA-4C23D9D673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8420E6B-6E7E-4804-B496-79EA5BCA35C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FAE2-4300-4C4D-B6DA-4C23D9D673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20E6B-6E7E-4804-B496-79EA5BCA35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FAE2-4300-4C4D-B6DA-4C23D9D673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78420E6B-6E7E-4804-B496-79EA5BCA35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268FAE2-4300-4C4D-B6DA-4C23D9D673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20E6B-6E7E-4804-B496-79EA5BCA35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FAE2-4300-4C4D-B6DA-4C23D9D673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20E6B-6E7E-4804-B496-79EA5BCA35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FAE2-4300-4C4D-B6DA-4C23D9D673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20E6B-6E7E-4804-B496-79EA5BCA35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3290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00561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6385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9272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3470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0764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0377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7315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7757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7515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9444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8421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0063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0512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2199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11226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0720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15407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7590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2236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1273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4984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9196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7363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6660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9717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2712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5486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268FAE2-4300-4C4D-B6DA-4C23D9D673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8420E6B-6E7E-4804-B496-79EA5BCA35C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8644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8932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atinEmpire2.png" TargetMode="External"/><Relationship Id="rId3" Type="http://schemas.openxmlformats.org/officeDocument/2006/relationships/hyperlink" Target="http://cs.wikipedia.org/wiki/Soubor:Anatolia_1097.svg" TargetMode="External"/><Relationship Id="rId7" Type="http://schemas.openxmlformats.org/officeDocument/2006/relationships/hyperlink" Target="http://cs.wikipedia.org/wiki/Soubor:Blason_Empire_Latin_de_Constantinople.svg" TargetMode="External"/><Relationship Id="rId2" Type="http://schemas.openxmlformats.org/officeDocument/2006/relationships/hyperlink" Target="http://cs.wikipedia.org/wiki/Soubor:Bizancio1081AD-l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_croisade4_flotte.jpg" TargetMode="External"/><Relationship Id="rId5" Type="http://schemas.openxmlformats.org/officeDocument/2006/relationships/hyperlink" Target="http://cs.wikipedia.org/wiki/Soubor:The_Byzantine_Empire,_c.1180.PNG" TargetMode="External"/><Relationship Id="rId4" Type="http://schemas.openxmlformats.org/officeDocument/2006/relationships/hyperlink" Target="http://cs.wikipedia.org/wiki/Soubor:Arriv%C3%A9e_des_crois%C3%A9s_%C3%A0_Constantinople.jpg" TargetMode="External"/><Relationship Id="rId9" Type="http://schemas.openxmlformats.org/officeDocument/2006/relationships/hyperlink" Target="http://commons.wikimedia.org/wiki/File:Baldwin_I_of_Constantinople.jpg" TargetMode="Externa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71678"/>
            <a:ext cx="9144000" cy="997282"/>
          </a:xfrm>
        </p:spPr>
        <p:txBody>
          <a:bodyPr/>
          <a:lstStyle/>
          <a:p>
            <a:r>
              <a:rPr lang="cs-CZ" dirty="0"/>
              <a:t>Byzantská říše v období vrcholného středověku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22470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VY_32_INOVACE_2.DE.13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6597535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smtClean="0"/>
                        <a:t>Středověk 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problematikou posledních století dějin Byzantské říše. Osvětluje žákům základní problémy vývoje státu – dobu úpadku v období islámské expanze, problém uspořádání říše po 4. Křížové výpravě, příčiny zániku říše. Materiál zpracovává byzantské dějiny od nástupu dynastie </a:t>
            </a:r>
            <a:r>
              <a:rPr lang="cs-CZ" sz="1100" dirty="0" err="1"/>
              <a:t>Komnenovců</a:t>
            </a:r>
            <a:r>
              <a:rPr lang="cs-CZ" sz="1100" dirty="0"/>
              <a:t>. Je určen především pro výkladovou část hodiny, ale i pro opakování a upevňování poznatků.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2995535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/>
              <a:t>Byzantská říše v období vrcholného středověku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Od nástupu </a:t>
            </a:r>
            <a:r>
              <a:rPr lang="cs-CZ" sz="2400" b="1" dirty="0" err="1" smtClean="0"/>
              <a:t>Komnenovců</a:t>
            </a:r>
            <a:r>
              <a:rPr lang="cs-CZ" sz="2400" b="1" dirty="0" smtClean="0"/>
              <a:t> do zániku říše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387857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Komnenovci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1081 – 1185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220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467600" cy="500141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 roce 1054 </a:t>
            </a:r>
            <a:r>
              <a:rPr lang="pl-PL" dirty="0"/>
              <a:t>doba stagnace a úpadku </a:t>
            </a:r>
            <a:r>
              <a:rPr lang="pl-PL" dirty="0" smtClean="0"/>
              <a:t>Byzantské říše</a:t>
            </a:r>
          </a:p>
          <a:p>
            <a:pPr lvl="1"/>
            <a:r>
              <a:rPr lang="cs-CZ" dirty="0" smtClean="0"/>
              <a:t>Vyvrcholila </a:t>
            </a:r>
            <a:r>
              <a:rPr lang="cs-CZ" dirty="0"/>
              <a:t>v hospodářskou a politickou </a:t>
            </a:r>
            <a:r>
              <a:rPr lang="cs-CZ" dirty="0" smtClean="0"/>
              <a:t>krizí</a:t>
            </a:r>
          </a:p>
          <a:p>
            <a:pPr lvl="1"/>
            <a:r>
              <a:rPr lang="cs-CZ" dirty="0" smtClean="0"/>
              <a:t>Byzanc také ztratila přes </a:t>
            </a:r>
            <a:r>
              <a:rPr lang="cs-CZ" dirty="0"/>
              <a:t>polovinu </a:t>
            </a:r>
            <a:r>
              <a:rPr lang="cs-CZ" dirty="0" smtClean="0"/>
              <a:t>území</a:t>
            </a:r>
          </a:p>
          <a:p>
            <a:pPr lvl="1"/>
            <a:r>
              <a:rPr lang="cs-CZ" dirty="0" smtClean="0"/>
              <a:t>Noví nepřátelé </a:t>
            </a:r>
          </a:p>
          <a:p>
            <a:pPr lvl="2"/>
            <a:r>
              <a:rPr lang="cs-CZ" dirty="0" smtClean="0"/>
              <a:t>Na severu Normané</a:t>
            </a:r>
          </a:p>
          <a:p>
            <a:pPr lvl="2"/>
            <a:r>
              <a:rPr lang="cs-CZ" dirty="0" smtClean="0"/>
              <a:t>Na východě </a:t>
            </a:r>
            <a:r>
              <a:rPr lang="cs-CZ" dirty="0" err="1" smtClean="0"/>
              <a:t>seldžučtí</a:t>
            </a:r>
            <a:r>
              <a:rPr lang="cs-CZ" dirty="0" smtClean="0"/>
              <a:t> Turci</a:t>
            </a:r>
          </a:p>
          <a:p>
            <a:endParaRPr lang="cs-CZ" dirty="0" smtClean="0"/>
          </a:p>
          <a:p>
            <a:r>
              <a:rPr lang="cs-CZ" dirty="0" smtClean="0"/>
              <a:t>S </a:t>
            </a:r>
            <a:r>
              <a:rPr lang="cs-CZ" dirty="0"/>
              <a:t>nástupem </a:t>
            </a:r>
            <a:r>
              <a:rPr lang="cs-CZ" dirty="0" err="1"/>
              <a:t>Komnenovců</a:t>
            </a:r>
            <a:r>
              <a:rPr lang="cs-CZ" dirty="0"/>
              <a:t> začal nový a poslední vzestup Byzantské </a:t>
            </a:r>
            <a:r>
              <a:rPr lang="cs-CZ" dirty="0" smtClean="0"/>
              <a:t>říše</a:t>
            </a:r>
          </a:p>
          <a:p>
            <a:endParaRPr lang="cs-CZ" dirty="0"/>
          </a:p>
          <a:p>
            <a:r>
              <a:rPr lang="cs-CZ" dirty="0" smtClean="0"/>
              <a:t>Toto </a:t>
            </a:r>
            <a:r>
              <a:rPr lang="cs-CZ" dirty="0"/>
              <a:t>období se někdy nazývá </a:t>
            </a:r>
            <a:r>
              <a:rPr lang="cs-CZ" b="1" dirty="0" err="1"/>
              <a:t>Komnénovská</a:t>
            </a:r>
            <a:r>
              <a:rPr lang="cs-CZ" b="1" dirty="0"/>
              <a:t> renesance</a:t>
            </a:r>
          </a:p>
        </p:txBody>
      </p:sp>
    </p:spTree>
    <p:extLst>
      <p:ext uri="{BB962C8B-B14F-4D97-AF65-F5344CB8AC3E}">
        <p14:creationId xmlns:p14="http://schemas.microsoft.com/office/powerpoint/2010/main" val="2005732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/>
              <a:t>Normané do roku 1071 </a:t>
            </a:r>
            <a:r>
              <a:rPr lang="pl-PL" dirty="0" smtClean="0"/>
              <a:t>vyhnali Byzantince </a:t>
            </a:r>
            <a:r>
              <a:rPr lang="pl-PL" dirty="0"/>
              <a:t>z </a:t>
            </a:r>
            <a:r>
              <a:rPr lang="pl-PL" dirty="0" smtClean="0"/>
              <a:t>Itálie</a:t>
            </a:r>
          </a:p>
          <a:p>
            <a:endParaRPr lang="cs-CZ" dirty="0" smtClean="0"/>
          </a:p>
          <a:p>
            <a:r>
              <a:rPr lang="cs-CZ" dirty="0" smtClean="0"/>
              <a:t>Útoky </a:t>
            </a:r>
            <a:r>
              <a:rPr lang="cs-CZ" b="1" dirty="0" err="1"/>
              <a:t>seldžuckých</a:t>
            </a:r>
            <a:r>
              <a:rPr lang="cs-CZ" b="1" dirty="0"/>
              <a:t> Turků</a:t>
            </a:r>
          </a:p>
          <a:p>
            <a:pPr lvl="1"/>
            <a:r>
              <a:rPr lang="cs-CZ" b="1" dirty="0"/>
              <a:t>1071 – </a:t>
            </a:r>
            <a:r>
              <a:rPr lang="cs-CZ" dirty="0"/>
              <a:t>Byzanc poražena v </a:t>
            </a:r>
            <a:r>
              <a:rPr lang="cs-CZ" b="1" dirty="0"/>
              <a:t>bitvě u </a:t>
            </a:r>
            <a:r>
              <a:rPr lang="cs-CZ" b="1" dirty="0" err="1"/>
              <a:t>Mantzinkertu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7978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6237312"/>
            <a:ext cx="8363272" cy="620688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1. </a:t>
            </a:r>
            <a:r>
              <a:rPr lang="pl-PL" sz="2000" dirty="0"/>
              <a:t>Byzantská říše kolem roku 1081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36" y="116632"/>
            <a:ext cx="8640959" cy="589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624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Alexios I. </a:t>
            </a:r>
            <a:r>
              <a:rPr lang="cs-CZ" b="1" dirty="0" err="1" smtClean="0"/>
              <a:t>Komnenos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1081 – 1118 </a:t>
            </a:r>
          </a:p>
          <a:p>
            <a:r>
              <a:rPr lang="cs-CZ" dirty="0" smtClean="0"/>
              <a:t>Výjimečné </a:t>
            </a:r>
            <a:r>
              <a:rPr lang="cs-CZ" dirty="0"/>
              <a:t>státnické, vojenské a diplomatické </a:t>
            </a:r>
            <a:r>
              <a:rPr lang="cs-CZ" dirty="0" smtClean="0"/>
              <a:t>schopnosti</a:t>
            </a:r>
          </a:p>
          <a:p>
            <a:r>
              <a:rPr lang="cs-CZ" dirty="0" smtClean="0"/>
              <a:t>Na počátku vlády válka s Normany</a:t>
            </a:r>
          </a:p>
          <a:p>
            <a:pPr lvl="1"/>
            <a:r>
              <a:rPr lang="cs-CZ" dirty="0" smtClean="0"/>
              <a:t>Války v Itálii</a:t>
            </a:r>
          </a:p>
          <a:p>
            <a:pPr lvl="1"/>
            <a:r>
              <a:rPr lang="cs-CZ" dirty="0" smtClean="0"/>
              <a:t>Normanský vévoda </a:t>
            </a:r>
            <a:r>
              <a:rPr lang="cs-CZ" b="1" dirty="0" smtClean="0"/>
              <a:t>Robert </a:t>
            </a:r>
            <a:r>
              <a:rPr lang="cs-CZ" b="1" dirty="0" err="1" smtClean="0"/>
              <a:t>Guiscard</a:t>
            </a:r>
            <a:endParaRPr lang="cs-CZ" b="1" dirty="0" smtClean="0"/>
          </a:p>
          <a:p>
            <a:pPr lvl="2"/>
            <a:r>
              <a:rPr lang="cs-CZ" dirty="0" smtClean="0"/>
              <a:t>Chtěl podrobit Byzanc</a:t>
            </a:r>
          </a:p>
          <a:p>
            <a:pPr lvl="2"/>
            <a:r>
              <a:rPr lang="cs-CZ" dirty="0" smtClean="0"/>
              <a:t>Zemřel 1085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369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1087 – vpád </a:t>
            </a:r>
            <a:r>
              <a:rPr lang="cs-CZ" sz="3200" dirty="0" err="1" smtClean="0"/>
              <a:t>Pečeněhů</a:t>
            </a:r>
            <a:r>
              <a:rPr lang="cs-CZ" sz="3200" dirty="0" smtClean="0"/>
              <a:t> a </a:t>
            </a:r>
            <a:r>
              <a:rPr lang="cs-CZ" sz="3200" dirty="0" err="1" smtClean="0"/>
              <a:t>Kumánů</a:t>
            </a:r>
            <a:endParaRPr lang="cs-CZ" sz="3200" dirty="0" smtClean="0"/>
          </a:p>
          <a:p>
            <a:pPr lvl="1"/>
            <a:r>
              <a:rPr lang="cs-CZ" sz="2800" dirty="0" smtClean="0"/>
              <a:t>Boje s nimi trvaly několik let</a:t>
            </a:r>
          </a:p>
          <a:p>
            <a:pPr lvl="1"/>
            <a:r>
              <a:rPr lang="cs-CZ" sz="2800" dirty="0" smtClean="0"/>
              <a:t>Nakonec poraženi</a:t>
            </a:r>
          </a:p>
          <a:p>
            <a:pPr lvl="1"/>
            <a:endParaRPr lang="cs-CZ" sz="2800" dirty="0" smtClean="0"/>
          </a:p>
          <a:p>
            <a:r>
              <a:rPr lang="cs-CZ" sz="3200" dirty="0" smtClean="0"/>
              <a:t>V Malé Asii pokračují vpády </a:t>
            </a:r>
            <a:r>
              <a:rPr lang="cs-CZ" sz="3200" dirty="0" err="1" smtClean="0"/>
              <a:t>Seldžuků</a:t>
            </a:r>
            <a:endParaRPr lang="cs-CZ" sz="3200" dirty="0" smtClean="0"/>
          </a:p>
          <a:p>
            <a:pPr lvl="1"/>
            <a:r>
              <a:rPr lang="cs-CZ" sz="2800" dirty="0"/>
              <a:t>1077 </a:t>
            </a:r>
            <a:r>
              <a:rPr lang="cs-CZ" sz="2800" dirty="0" smtClean="0"/>
              <a:t>založili </a:t>
            </a:r>
            <a:r>
              <a:rPr lang="cs-CZ" sz="2800" dirty="0"/>
              <a:t>v Anatolii </a:t>
            </a:r>
            <a:r>
              <a:rPr lang="cs-CZ" sz="2800" dirty="0" err="1"/>
              <a:t>rúmský</a:t>
            </a:r>
            <a:r>
              <a:rPr lang="cs-CZ" sz="2800" dirty="0"/>
              <a:t> </a:t>
            </a:r>
            <a:r>
              <a:rPr lang="cs-CZ" sz="2800" dirty="0" smtClean="0"/>
              <a:t>sultanát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95642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467600" cy="5904656"/>
          </a:xfrm>
        </p:spPr>
        <p:txBody>
          <a:bodyPr>
            <a:normAutofit/>
          </a:bodyPr>
          <a:lstStyle/>
          <a:p>
            <a:r>
              <a:rPr lang="cs-CZ" dirty="0"/>
              <a:t>Jednání s papežem o pomoci proti </a:t>
            </a:r>
            <a:r>
              <a:rPr lang="cs-CZ" dirty="0" err="1"/>
              <a:t>Seldžukům</a:t>
            </a:r>
            <a:endParaRPr lang="cs-CZ" dirty="0"/>
          </a:p>
          <a:p>
            <a:pPr lvl="1"/>
            <a:r>
              <a:rPr lang="pl-PL" dirty="0"/>
              <a:t>1095 požádal Alexios Urbana II. o vojenskou </a:t>
            </a:r>
            <a:r>
              <a:rPr lang="pl-PL" dirty="0" smtClean="0"/>
              <a:t>pomoc</a:t>
            </a:r>
          </a:p>
          <a:p>
            <a:pPr lvl="1"/>
            <a:endParaRPr lang="pl-PL" dirty="0" smtClean="0"/>
          </a:p>
          <a:p>
            <a:r>
              <a:rPr lang="pl-PL" dirty="0" smtClean="0"/>
              <a:t>1095 – </a:t>
            </a:r>
            <a:r>
              <a:rPr lang="cs-CZ" dirty="0" smtClean="0"/>
              <a:t>koncil </a:t>
            </a:r>
            <a:r>
              <a:rPr lang="cs-CZ" dirty="0"/>
              <a:t>ve </a:t>
            </a:r>
            <a:r>
              <a:rPr lang="cs-CZ" dirty="0" smtClean="0"/>
              <a:t>francouzském </a:t>
            </a:r>
            <a:r>
              <a:rPr lang="cs-CZ" b="1" dirty="0" err="1" smtClean="0"/>
              <a:t>Clermontu</a:t>
            </a:r>
            <a:endParaRPr lang="cs-CZ" dirty="0"/>
          </a:p>
          <a:p>
            <a:pPr lvl="1"/>
            <a:r>
              <a:rPr lang="cs-CZ" dirty="0" smtClean="0"/>
              <a:t>Urban vyzval </a:t>
            </a:r>
            <a:r>
              <a:rPr lang="cs-CZ" dirty="0"/>
              <a:t>ke svatému tažení na Východ a k vysvobození </a:t>
            </a:r>
            <a:r>
              <a:rPr lang="cs-CZ" dirty="0" smtClean="0"/>
              <a:t>Jeruzaléma z </a:t>
            </a:r>
            <a:r>
              <a:rPr lang="cs-CZ" dirty="0"/>
              <a:t>nadvlády </a:t>
            </a:r>
            <a:r>
              <a:rPr lang="cs-CZ" dirty="0" smtClean="0"/>
              <a:t>muslimů</a:t>
            </a:r>
            <a:endParaRPr lang="cs-CZ" dirty="0"/>
          </a:p>
          <a:p>
            <a:pPr lvl="1"/>
            <a:r>
              <a:rPr lang="cs-CZ" b="1" dirty="0" smtClean="0"/>
              <a:t>Toto </a:t>
            </a:r>
            <a:r>
              <a:rPr lang="cs-CZ" b="1" dirty="0"/>
              <a:t>papežovo prohlášení se stalo podnětem k zahájení křížových </a:t>
            </a:r>
            <a:r>
              <a:rPr lang="cs-CZ" b="1" dirty="0" smtClean="0"/>
              <a:t>výprav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66208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6003598"/>
            <a:ext cx="8363272" cy="838200"/>
          </a:xfrm>
        </p:spPr>
        <p:txBody>
          <a:bodyPr>
            <a:normAutofit/>
          </a:bodyPr>
          <a:lstStyle/>
          <a:p>
            <a:pPr algn="ctr"/>
            <a:r>
              <a:rPr lang="cs-CZ" sz="2000" dirty="0"/>
              <a:t>2. Malá Asie před zahájením křížových výprav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" y="836712"/>
            <a:ext cx="9143822" cy="4754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26633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7467600" cy="5217443"/>
          </a:xfrm>
        </p:spPr>
        <p:txBody>
          <a:bodyPr/>
          <a:lstStyle/>
          <a:p>
            <a:r>
              <a:rPr lang="cs-CZ" b="1" dirty="0" smtClean="0"/>
              <a:t>1. křížová výprava</a:t>
            </a:r>
          </a:p>
          <a:p>
            <a:pPr lvl="1"/>
            <a:r>
              <a:rPr lang="cs-CZ" dirty="0" smtClean="0"/>
              <a:t>1096 – 1099</a:t>
            </a:r>
          </a:p>
          <a:p>
            <a:pPr lvl="1"/>
            <a:r>
              <a:rPr lang="cs-CZ" dirty="0" smtClean="0"/>
              <a:t>Dobyt křižáky Jeruzalém</a:t>
            </a:r>
          </a:p>
          <a:p>
            <a:pPr lvl="1"/>
            <a:r>
              <a:rPr lang="cs-CZ" dirty="0"/>
              <a:t>Vznik samostatných křižáckých států v </a:t>
            </a:r>
            <a:r>
              <a:rPr lang="cs-CZ" dirty="0" smtClean="0"/>
              <a:t>Levantě</a:t>
            </a:r>
            <a:endParaRPr lang="cs-CZ" dirty="0"/>
          </a:p>
          <a:p>
            <a:pPr lvl="1"/>
            <a:r>
              <a:rPr lang="cs-CZ" dirty="0" smtClean="0"/>
              <a:t>Spory mezi Alexiem I. a křižáckými vůdci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Alexios I. zemřel 1118</a:t>
            </a:r>
          </a:p>
          <a:p>
            <a:pPr lvl="1"/>
            <a:r>
              <a:rPr lang="cs-CZ" dirty="0" smtClean="0"/>
              <a:t>Zastavil </a:t>
            </a:r>
            <a:r>
              <a:rPr lang="cs-CZ" dirty="0"/>
              <a:t>politický a morální </a:t>
            </a:r>
            <a:r>
              <a:rPr lang="cs-CZ" dirty="0" smtClean="0"/>
              <a:t>rozklad říše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7612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Jan II. </a:t>
            </a:r>
            <a:r>
              <a:rPr lang="cs-CZ" b="1" dirty="0" err="1" smtClean="0"/>
              <a:t>Komnenos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5069160"/>
          </a:xfrm>
        </p:spPr>
        <p:txBody>
          <a:bodyPr>
            <a:normAutofit/>
          </a:bodyPr>
          <a:lstStyle/>
          <a:p>
            <a:r>
              <a:rPr lang="cs-CZ" b="1" dirty="0" smtClean="0"/>
              <a:t>1118 – 1143</a:t>
            </a:r>
            <a:endParaRPr lang="cs-CZ" dirty="0" smtClean="0"/>
          </a:p>
          <a:p>
            <a:r>
              <a:rPr lang="cs-CZ" dirty="0" smtClean="0"/>
              <a:t>Pokračují boje se </a:t>
            </a:r>
            <a:r>
              <a:rPr lang="cs-CZ" dirty="0" err="1" smtClean="0"/>
              <a:t>seldžuckými</a:t>
            </a:r>
            <a:r>
              <a:rPr lang="cs-CZ" dirty="0" smtClean="0"/>
              <a:t> Turky</a:t>
            </a:r>
          </a:p>
          <a:p>
            <a:pPr lvl="1"/>
            <a:r>
              <a:rPr lang="cs-CZ" dirty="0"/>
              <a:t>Janova tažení </a:t>
            </a:r>
            <a:r>
              <a:rPr lang="cs-CZ" dirty="0" smtClean="0"/>
              <a:t>přinutila </a:t>
            </a:r>
            <a:r>
              <a:rPr lang="cs-CZ" dirty="0"/>
              <a:t>Turky k přechodu do </a:t>
            </a:r>
            <a:r>
              <a:rPr lang="cs-CZ" dirty="0" smtClean="0"/>
              <a:t>defenzívy</a:t>
            </a:r>
          </a:p>
          <a:p>
            <a:r>
              <a:rPr lang="cs-CZ" dirty="0" smtClean="0"/>
              <a:t>Proslul hlubokou zbožností</a:t>
            </a:r>
          </a:p>
          <a:p>
            <a:r>
              <a:rPr lang="cs-CZ" dirty="0" smtClean="0"/>
              <a:t>Mírná </a:t>
            </a:r>
            <a:r>
              <a:rPr lang="cs-CZ" dirty="0"/>
              <a:t>a </a:t>
            </a:r>
            <a:r>
              <a:rPr lang="cs-CZ" dirty="0" smtClean="0"/>
              <a:t>spravedlivá vláda</a:t>
            </a:r>
          </a:p>
          <a:p>
            <a:pPr lvl="1"/>
            <a:r>
              <a:rPr lang="cs-CZ" dirty="0" smtClean="0"/>
              <a:t>Někdy nazýván </a:t>
            </a:r>
            <a:r>
              <a:rPr lang="cs-CZ" dirty="0"/>
              <a:t>byzantským Marcem </a:t>
            </a:r>
            <a:r>
              <a:rPr lang="cs-CZ" dirty="0" smtClean="0"/>
              <a:t>Aureliem</a:t>
            </a:r>
            <a:endParaRPr lang="cs-CZ" dirty="0"/>
          </a:p>
          <a:p>
            <a:r>
              <a:rPr lang="cs-CZ" dirty="0" smtClean="0"/>
              <a:t>Jan </a:t>
            </a:r>
            <a:r>
              <a:rPr lang="cs-CZ" dirty="0"/>
              <a:t>byl </a:t>
            </a:r>
            <a:r>
              <a:rPr lang="cs-CZ" dirty="0" smtClean="0"/>
              <a:t>skvělý voják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1608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Manuel I. </a:t>
            </a:r>
            <a:r>
              <a:rPr lang="cs-CZ" b="1" dirty="0" err="1" smtClean="0"/>
              <a:t>Komnenos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9971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1143 – 1180 </a:t>
            </a:r>
          </a:p>
          <a:p>
            <a:r>
              <a:rPr lang="cs-CZ" dirty="0" smtClean="0"/>
              <a:t>Usiloval </a:t>
            </a:r>
            <a:r>
              <a:rPr lang="cs-CZ" dirty="0"/>
              <a:t>o </a:t>
            </a:r>
            <a:r>
              <a:rPr lang="cs-CZ" dirty="0" smtClean="0"/>
              <a:t>obnovu velmocenského </a:t>
            </a:r>
            <a:r>
              <a:rPr lang="cs-CZ" dirty="0"/>
              <a:t>postavení byzantské říše </a:t>
            </a:r>
          </a:p>
          <a:p>
            <a:r>
              <a:rPr lang="cs-CZ" dirty="0" smtClean="0"/>
              <a:t>Uzavřel </a:t>
            </a:r>
            <a:r>
              <a:rPr lang="cs-CZ" dirty="0"/>
              <a:t>spojenecké svazky s papežem </a:t>
            </a:r>
            <a:r>
              <a:rPr lang="cs-CZ" dirty="0" smtClean="0"/>
              <a:t>i západními státy</a:t>
            </a:r>
          </a:p>
          <a:p>
            <a:r>
              <a:rPr lang="cs-CZ" dirty="0" smtClean="0"/>
              <a:t>Umožnil průchod 2. křížové výpravy svým územím</a:t>
            </a:r>
            <a:endParaRPr lang="cs-CZ" dirty="0"/>
          </a:p>
          <a:p>
            <a:r>
              <a:rPr lang="cs-CZ" dirty="0" smtClean="0"/>
              <a:t>Ve </a:t>
            </a:r>
            <a:r>
              <a:rPr lang="cs-CZ" dirty="0"/>
              <a:t>spojení </a:t>
            </a:r>
            <a:r>
              <a:rPr lang="cs-CZ" dirty="0" smtClean="0"/>
              <a:t>s vládci Jeruzalémského království </a:t>
            </a:r>
            <a:r>
              <a:rPr lang="cs-CZ" dirty="0"/>
              <a:t>čelil muslimské ofenzívě ve Svaté </a:t>
            </a:r>
            <a:r>
              <a:rPr lang="cs-CZ" dirty="0" smtClean="0"/>
              <a:t>zemi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35828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0" y="6295791"/>
            <a:ext cx="9144000" cy="534888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3. Příchod účastníků druhé křížové výpravy před hradby Konstantinopole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3346"/>
            <a:ext cx="7488832" cy="6140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70915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6251104"/>
            <a:ext cx="8363272" cy="606896"/>
          </a:xfrm>
        </p:spPr>
        <p:txBody>
          <a:bodyPr>
            <a:normAutofit/>
          </a:bodyPr>
          <a:lstStyle/>
          <a:p>
            <a:pPr algn="ctr"/>
            <a:r>
              <a:rPr lang="cs-CZ" sz="2000" dirty="0"/>
              <a:t>4. Mapa byzantské říše kolem roku 1180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80728"/>
            <a:ext cx="9144000" cy="422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21522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7467600" cy="6048672"/>
          </a:xfrm>
        </p:spPr>
        <p:txBody>
          <a:bodyPr>
            <a:normAutofit/>
          </a:bodyPr>
          <a:lstStyle/>
          <a:p>
            <a:r>
              <a:rPr lang="cs-CZ" dirty="0" smtClean="0"/>
              <a:t>Roku 1180 Byzanc </a:t>
            </a:r>
            <a:r>
              <a:rPr lang="cs-CZ" dirty="0"/>
              <a:t>hospodářsky prosperující mocností se zabezpečenými </a:t>
            </a:r>
            <a:r>
              <a:rPr lang="cs-CZ" dirty="0" smtClean="0"/>
              <a:t>hranicemi</a:t>
            </a:r>
          </a:p>
          <a:p>
            <a:endParaRPr lang="cs-CZ" dirty="0" smtClean="0"/>
          </a:p>
          <a:p>
            <a:r>
              <a:rPr lang="cs-CZ" dirty="0" smtClean="0"/>
              <a:t>Říše čelila </a:t>
            </a:r>
            <a:r>
              <a:rPr lang="cs-CZ" dirty="0"/>
              <a:t>riziku vážných </a:t>
            </a:r>
            <a:r>
              <a:rPr lang="cs-CZ" dirty="0" smtClean="0"/>
              <a:t>problémů</a:t>
            </a:r>
          </a:p>
          <a:p>
            <a:pPr lvl="1"/>
            <a:r>
              <a:rPr lang="cs-CZ" dirty="0" err="1" smtClean="0"/>
              <a:t>Seldžučtí</a:t>
            </a:r>
            <a:r>
              <a:rPr lang="cs-CZ" dirty="0" smtClean="0"/>
              <a:t> Turci a </a:t>
            </a:r>
            <a:r>
              <a:rPr lang="cs-CZ" dirty="0"/>
              <a:t>sicilští </a:t>
            </a:r>
            <a:r>
              <a:rPr lang="cs-CZ" dirty="0" smtClean="0"/>
              <a:t>Normané se </a:t>
            </a:r>
            <a:r>
              <a:rPr lang="cs-CZ" dirty="0"/>
              <a:t>mnohokrát </a:t>
            </a:r>
            <a:r>
              <a:rPr lang="cs-CZ" dirty="0" smtClean="0"/>
              <a:t>pokusili </a:t>
            </a:r>
            <a:r>
              <a:rPr lang="cs-CZ" dirty="0"/>
              <a:t>vpadnout do </a:t>
            </a:r>
            <a:r>
              <a:rPr lang="cs-CZ" dirty="0" smtClean="0"/>
              <a:t>říše</a:t>
            </a:r>
          </a:p>
          <a:p>
            <a:pPr lvl="1"/>
            <a:endParaRPr lang="cs-CZ" dirty="0" smtClean="0"/>
          </a:p>
          <a:p>
            <a:r>
              <a:rPr lang="cs-CZ" dirty="0"/>
              <a:t>Alexios II. </a:t>
            </a:r>
            <a:r>
              <a:rPr lang="cs-CZ" dirty="0" err="1"/>
              <a:t>Komnenos</a:t>
            </a:r>
            <a:r>
              <a:rPr lang="cs-CZ" dirty="0"/>
              <a:t> </a:t>
            </a:r>
            <a:r>
              <a:rPr lang="cs-CZ" dirty="0" smtClean="0"/>
              <a:t>nezletilý </a:t>
            </a:r>
            <a:r>
              <a:rPr lang="cs-CZ" dirty="0"/>
              <a:t>a neoblíbená regentská vláda jeho </a:t>
            </a:r>
            <a:r>
              <a:rPr lang="cs-CZ" dirty="0" smtClean="0"/>
              <a:t>matky </a:t>
            </a:r>
            <a:r>
              <a:rPr lang="cs-CZ" dirty="0"/>
              <a:t>Marie z </a:t>
            </a:r>
            <a:r>
              <a:rPr lang="cs-CZ" dirty="0" smtClean="0"/>
              <a:t>Antiochie </a:t>
            </a:r>
            <a:r>
              <a:rPr lang="cs-CZ" dirty="0"/>
              <a:t>byla zanedlouho sesazena násilným převratem</a:t>
            </a:r>
          </a:p>
        </p:txBody>
      </p:sp>
    </p:spTree>
    <p:extLst>
      <p:ext uri="{BB962C8B-B14F-4D97-AF65-F5344CB8AC3E}">
        <p14:creationId xmlns:p14="http://schemas.microsoft.com/office/powerpoint/2010/main" val="6909702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Angelovci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1185 – 1204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25572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7467600" cy="5505475"/>
          </a:xfrm>
        </p:spPr>
        <p:txBody>
          <a:bodyPr/>
          <a:lstStyle/>
          <a:p>
            <a:r>
              <a:rPr lang="cs-CZ" dirty="0"/>
              <a:t>1185 </a:t>
            </a:r>
            <a:r>
              <a:rPr lang="cs-CZ" dirty="0" smtClean="0"/>
              <a:t>Izák </a:t>
            </a:r>
            <a:r>
              <a:rPr lang="cs-CZ" dirty="0"/>
              <a:t>II. </a:t>
            </a:r>
            <a:r>
              <a:rPr lang="cs-CZ" dirty="0" err="1"/>
              <a:t>Angelos</a:t>
            </a:r>
            <a:r>
              <a:rPr lang="cs-CZ" dirty="0"/>
              <a:t> prohlášen byzantským </a:t>
            </a:r>
            <a:r>
              <a:rPr lang="cs-CZ" dirty="0" smtClean="0"/>
              <a:t>císařem</a:t>
            </a:r>
          </a:p>
          <a:p>
            <a:endParaRPr lang="cs-CZ" dirty="0" smtClean="0"/>
          </a:p>
          <a:p>
            <a:r>
              <a:rPr lang="cs-CZ" dirty="0" smtClean="0"/>
              <a:t>Po </a:t>
            </a:r>
            <a:r>
              <a:rPr lang="cs-CZ" dirty="0"/>
              <a:t>něm nastoupil jeho bratr Alexios III. a poté Izákův syn Alexios IV.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Za </a:t>
            </a:r>
            <a:r>
              <a:rPr lang="cs-CZ" dirty="0"/>
              <a:t>slabé vlády </a:t>
            </a:r>
            <a:r>
              <a:rPr lang="cs-CZ" dirty="0" err="1"/>
              <a:t>Angelovců</a:t>
            </a:r>
            <a:r>
              <a:rPr lang="cs-CZ" dirty="0"/>
              <a:t> Byzantská říše upadla a stala se kořistí západních rytířů a Benátčanů během čtvrté křížové </a:t>
            </a:r>
            <a:r>
              <a:rPr lang="cs-CZ" dirty="0" smtClean="0"/>
              <a:t>výpravy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11845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Čtvrtá křížová </a:t>
            </a:r>
            <a:r>
              <a:rPr lang="cs-CZ" b="1" dirty="0" smtClean="0"/>
              <a:t>výprava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1202 – 1204 </a:t>
            </a:r>
          </a:p>
          <a:p>
            <a:r>
              <a:rPr lang="cs-CZ" dirty="0"/>
              <a:t>1201 se </a:t>
            </a:r>
            <a:r>
              <a:rPr lang="cs-CZ" dirty="0" smtClean="0"/>
              <a:t>křižáci dohodli </a:t>
            </a:r>
            <a:r>
              <a:rPr lang="cs-CZ" dirty="0"/>
              <a:t>s benátským dóžetem Enricem </a:t>
            </a:r>
            <a:r>
              <a:rPr lang="cs-CZ" dirty="0" err="1" smtClean="0"/>
              <a:t>Dandolem</a:t>
            </a:r>
            <a:endParaRPr lang="cs-CZ" dirty="0" smtClean="0"/>
          </a:p>
          <a:p>
            <a:pPr lvl="1"/>
            <a:r>
              <a:rPr lang="cs-CZ" dirty="0" smtClean="0"/>
              <a:t>Benátčané </a:t>
            </a:r>
            <a:r>
              <a:rPr lang="cs-CZ" dirty="0"/>
              <a:t>přepraví křižáky na </a:t>
            </a:r>
            <a:r>
              <a:rPr lang="cs-CZ" dirty="0" smtClean="0"/>
              <a:t>Východ</a:t>
            </a:r>
          </a:p>
          <a:p>
            <a:pPr lvl="1"/>
            <a:r>
              <a:rPr lang="cs-CZ" dirty="0" smtClean="0"/>
              <a:t>Zajistí </a:t>
            </a:r>
            <a:r>
              <a:rPr lang="cs-CZ" dirty="0"/>
              <a:t>jim zásobování </a:t>
            </a:r>
          </a:p>
          <a:p>
            <a:pPr lvl="1"/>
            <a:r>
              <a:rPr lang="cs-CZ" dirty="0" smtClean="0"/>
              <a:t>Připojí </a:t>
            </a:r>
            <a:r>
              <a:rPr lang="cs-CZ" dirty="0"/>
              <a:t>své </a:t>
            </a:r>
            <a:r>
              <a:rPr lang="cs-CZ" dirty="0" smtClean="0"/>
              <a:t>bojovníky</a:t>
            </a:r>
          </a:p>
          <a:p>
            <a:pPr lvl="1"/>
            <a:r>
              <a:rPr lang="cs-CZ" dirty="0" smtClean="0"/>
              <a:t>Na </a:t>
            </a:r>
            <a:r>
              <a:rPr lang="cs-CZ" dirty="0"/>
              <a:t>oplátku jim bylo přislíbeno 85 000 marek stříbra a polovina budoucí </a:t>
            </a:r>
            <a:r>
              <a:rPr lang="cs-CZ" dirty="0" smtClean="0"/>
              <a:t>kořisti</a:t>
            </a:r>
          </a:p>
          <a:p>
            <a:r>
              <a:rPr lang="cs-CZ" dirty="0" smtClean="0"/>
              <a:t>Místo </a:t>
            </a:r>
            <a:r>
              <a:rPr lang="cs-CZ" dirty="0"/>
              <a:t>do Svaté země však měla výprava směřovat do </a:t>
            </a:r>
            <a:r>
              <a:rPr lang="cs-CZ" dirty="0" smtClean="0"/>
              <a:t>Egypta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49870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7467600" cy="5904656"/>
          </a:xfrm>
        </p:spPr>
        <p:txBody>
          <a:bodyPr>
            <a:normAutofit/>
          </a:bodyPr>
          <a:lstStyle/>
          <a:p>
            <a:r>
              <a:rPr lang="cs-CZ" dirty="0"/>
              <a:t>Dóže </a:t>
            </a:r>
            <a:r>
              <a:rPr lang="cs-CZ" dirty="0" err="1"/>
              <a:t>Dandolo</a:t>
            </a:r>
            <a:r>
              <a:rPr lang="cs-CZ" dirty="0"/>
              <a:t> </a:t>
            </a:r>
            <a:r>
              <a:rPr lang="cs-CZ" dirty="0" smtClean="0"/>
              <a:t>navrhl</a:t>
            </a:r>
            <a:r>
              <a:rPr lang="cs-CZ" dirty="0"/>
              <a:t>, že </a:t>
            </a:r>
            <a:r>
              <a:rPr lang="cs-CZ" dirty="0" smtClean="0"/>
              <a:t>splacení části stříbra </a:t>
            </a:r>
            <a:r>
              <a:rPr lang="cs-CZ" dirty="0"/>
              <a:t>vojákům odpustí pod podmínkou, že pomohou Benátčanům dobýt přístav </a:t>
            </a:r>
            <a:r>
              <a:rPr lang="cs-CZ" dirty="0" smtClean="0"/>
              <a:t>Zadar</a:t>
            </a:r>
            <a:r>
              <a:rPr lang="cs-CZ" dirty="0"/>
              <a:t> </a:t>
            </a:r>
            <a:r>
              <a:rPr lang="cs-CZ" dirty="0" smtClean="0"/>
              <a:t>(v</a:t>
            </a:r>
            <a:r>
              <a:rPr lang="cs-CZ" dirty="0"/>
              <a:t> </a:t>
            </a:r>
            <a:r>
              <a:rPr lang="cs-CZ" dirty="0" smtClean="0"/>
              <a:t>rukou </a:t>
            </a:r>
            <a:r>
              <a:rPr lang="cs-CZ" dirty="0"/>
              <a:t>křesťanského uherského krále </a:t>
            </a:r>
            <a:r>
              <a:rPr lang="cs-CZ" dirty="0" smtClean="0"/>
              <a:t>Emericha)</a:t>
            </a:r>
          </a:p>
          <a:p>
            <a:pPr lvl="1"/>
            <a:r>
              <a:rPr lang="cs-CZ" dirty="0" smtClean="0"/>
              <a:t>Křižáci v</a:t>
            </a:r>
            <a:r>
              <a:rPr lang="cs-CZ" dirty="0"/>
              <a:t> listopadu roku </a:t>
            </a:r>
            <a:r>
              <a:rPr lang="cs-CZ" dirty="0" smtClean="0"/>
              <a:t>1202 Zadar dobyli</a:t>
            </a:r>
          </a:p>
          <a:p>
            <a:r>
              <a:rPr lang="cs-CZ" dirty="0"/>
              <a:t>Křižáci pod nátlakem dóžete </a:t>
            </a:r>
            <a:r>
              <a:rPr lang="cs-CZ" dirty="0" smtClean="0"/>
              <a:t>v</a:t>
            </a:r>
            <a:r>
              <a:rPr lang="cs-CZ" dirty="0"/>
              <a:t> dubnu </a:t>
            </a:r>
            <a:r>
              <a:rPr lang="cs-CZ" dirty="0" smtClean="0"/>
              <a:t>1203 vypluli ke Konstantinopoli</a:t>
            </a:r>
          </a:p>
          <a:p>
            <a:pPr lvl="1"/>
            <a:r>
              <a:rPr lang="cs-CZ" dirty="0" smtClean="0"/>
              <a:t>Měli na trůn pomoci zpět Izáku </a:t>
            </a:r>
            <a:r>
              <a:rPr lang="cs-CZ" dirty="0" err="1" smtClean="0"/>
              <a:t>Angelovi</a:t>
            </a:r>
            <a:endParaRPr lang="cs-CZ" dirty="0" smtClean="0"/>
          </a:p>
          <a:p>
            <a:r>
              <a:rPr lang="cs-CZ" dirty="0" smtClean="0"/>
              <a:t>V</a:t>
            </a:r>
            <a:r>
              <a:rPr lang="cs-CZ" dirty="0"/>
              <a:t> létě 1203 </a:t>
            </a:r>
            <a:r>
              <a:rPr lang="cs-CZ" dirty="0" smtClean="0"/>
              <a:t>na </a:t>
            </a:r>
            <a:r>
              <a:rPr lang="cs-CZ" dirty="0"/>
              <a:t>trůn Izáka Angela a jeho </a:t>
            </a:r>
            <a:r>
              <a:rPr lang="cs-CZ" dirty="0" smtClean="0"/>
              <a:t>syna křižáci dosadili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97959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7467600" cy="612068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Oba císaři byli na počátku následujícího roku (1204) svrženi palácovým </a:t>
            </a:r>
            <a:r>
              <a:rPr lang="cs-CZ" dirty="0" smtClean="0"/>
              <a:t>převratem</a:t>
            </a:r>
          </a:p>
          <a:p>
            <a:r>
              <a:rPr lang="cs-CZ" dirty="0" smtClean="0"/>
              <a:t>Revoltu </a:t>
            </a:r>
            <a:r>
              <a:rPr lang="cs-CZ" dirty="0"/>
              <a:t>vedla strana, jež </a:t>
            </a:r>
            <a:r>
              <a:rPr lang="cs-CZ" dirty="0" smtClean="0"/>
              <a:t>nepřála přátelství </a:t>
            </a:r>
            <a:r>
              <a:rPr lang="cs-CZ" dirty="0"/>
              <a:t>s </a:t>
            </a:r>
            <a:r>
              <a:rPr lang="cs-CZ" dirty="0" smtClean="0"/>
              <a:t>křižáky</a:t>
            </a:r>
          </a:p>
          <a:p>
            <a:r>
              <a:rPr lang="cs-CZ" dirty="0" smtClean="0"/>
              <a:t>Křižáci </a:t>
            </a:r>
            <a:r>
              <a:rPr lang="cs-CZ" dirty="0"/>
              <a:t>13. dubna 1204 hlavní město byzantské říše dobyli </a:t>
            </a:r>
            <a:r>
              <a:rPr lang="cs-CZ" dirty="0" smtClean="0"/>
              <a:t>a vyplenili</a:t>
            </a:r>
          </a:p>
          <a:p>
            <a:pPr lvl="1"/>
            <a:r>
              <a:rPr lang="cs-CZ" dirty="0" smtClean="0"/>
              <a:t>Drancování trvalo </a:t>
            </a:r>
            <a:r>
              <a:rPr lang="cs-CZ" dirty="0"/>
              <a:t>tři </a:t>
            </a:r>
            <a:r>
              <a:rPr lang="cs-CZ" dirty="0" smtClean="0"/>
              <a:t>dny</a:t>
            </a:r>
          </a:p>
          <a:p>
            <a:pPr lvl="1"/>
            <a:r>
              <a:rPr lang="cs-CZ" dirty="0" smtClean="0"/>
              <a:t>Byla </a:t>
            </a:r>
            <a:r>
              <a:rPr lang="cs-CZ" dirty="0"/>
              <a:t>zničena mnohá antická a byzantská umělecká díla </a:t>
            </a:r>
          </a:p>
          <a:p>
            <a:pPr lvl="1"/>
            <a:r>
              <a:rPr lang="cs-CZ" dirty="0" smtClean="0"/>
              <a:t>Mnoho děl odvezeno </a:t>
            </a:r>
            <a:r>
              <a:rPr lang="cs-CZ" dirty="0"/>
              <a:t>do </a:t>
            </a:r>
            <a:r>
              <a:rPr lang="cs-CZ" dirty="0" smtClean="0"/>
              <a:t>Benátek</a:t>
            </a:r>
          </a:p>
          <a:p>
            <a:pPr lvl="1"/>
            <a:r>
              <a:rPr lang="cs-CZ" dirty="0" smtClean="0"/>
              <a:t>Vypleněn </a:t>
            </a:r>
            <a:r>
              <a:rPr lang="cs-CZ" dirty="0"/>
              <a:t>byl </a:t>
            </a:r>
            <a:r>
              <a:rPr lang="cs-CZ" dirty="0" smtClean="0"/>
              <a:t>chrám </a:t>
            </a:r>
            <a:r>
              <a:rPr lang="cs-CZ" dirty="0" err="1"/>
              <a:t>Hagia</a:t>
            </a:r>
            <a:r>
              <a:rPr lang="cs-CZ" dirty="0"/>
              <a:t> Sofia i další </a:t>
            </a:r>
            <a:r>
              <a:rPr lang="cs-CZ" dirty="0" smtClean="0"/>
              <a:t>kostely</a:t>
            </a:r>
          </a:p>
        </p:txBody>
      </p:sp>
    </p:spTree>
    <p:extLst>
      <p:ext uri="{BB962C8B-B14F-4D97-AF65-F5344CB8AC3E}">
        <p14:creationId xmlns:p14="http://schemas.microsoft.com/office/powerpoint/2010/main" val="8298997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644008" y="6019800"/>
            <a:ext cx="4319463" cy="838200"/>
          </a:xfrm>
        </p:spPr>
        <p:txBody>
          <a:bodyPr>
            <a:normAutofit fontScale="85000" lnSpcReduction="10000"/>
          </a:bodyPr>
          <a:lstStyle/>
          <a:p>
            <a:pPr algn="ctr"/>
            <a:r>
              <a:rPr lang="cs-CZ" dirty="0"/>
              <a:t>5. Středověké znázornění příjezdu křižáků ke Konstantinopoli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395536" y="508281"/>
            <a:ext cx="3744416" cy="6089071"/>
          </a:xfrm>
        </p:spPr>
        <p:txBody>
          <a:bodyPr/>
          <a:lstStyle/>
          <a:p>
            <a:r>
              <a:rPr lang="cs-CZ" dirty="0"/>
              <a:t>Na dobytém byzantském </a:t>
            </a:r>
            <a:r>
              <a:rPr lang="cs-CZ" dirty="0" smtClean="0"/>
              <a:t>území vzniklo </a:t>
            </a:r>
            <a:r>
              <a:rPr lang="cs-CZ" dirty="0"/>
              <a:t>Latinské </a:t>
            </a:r>
            <a:r>
              <a:rPr lang="cs-CZ" dirty="0" smtClean="0"/>
              <a:t>císařství</a:t>
            </a:r>
          </a:p>
          <a:p>
            <a:endParaRPr lang="cs-CZ" dirty="0" smtClean="0"/>
          </a:p>
          <a:p>
            <a:r>
              <a:rPr lang="cs-CZ" dirty="0" smtClean="0"/>
              <a:t>Jeho </a:t>
            </a:r>
            <a:r>
              <a:rPr lang="cs-CZ" dirty="0"/>
              <a:t>součástí byly </a:t>
            </a:r>
            <a:r>
              <a:rPr lang="cs-CZ" dirty="0" smtClean="0"/>
              <a:t>menší útvary</a:t>
            </a:r>
          </a:p>
          <a:p>
            <a:endParaRPr lang="cs-CZ" dirty="0" smtClean="0"/>
          </a:p>
          <a:p>
            <a:r>
              <a:rPr lang="cs-CZ" dirty="0" smtClean="0"/>
              <a:t>Formálně se </a:t>
            </a:r>
            <a:r>
              <a:rPr lang="cs-CZ" dirty="0"/>
              <a:t>nacházely pod lenní svrchovaností nového latinského </a:t>
            </a:r>
            <a:r>
              <a:rPr lang="cs-CZ" dirty="0" smtClean="0"/>
              <a:t>císaře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08281"/>
            <a:ext cx="4489781" cy="5329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0519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Latinské císařství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1204 – 1261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18176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429052" y="6165304"/>
            <a:ext cx="4319463" cy="692696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6. Znak císařství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050990"/>
            <a:ext cx="3682752" cy="4682266"/>
          </a:xfrm>
        </p:spPr>
        <p:txBody>
          <a:bodyPr/>
          <a:lstStyle/>
          <a:p>
            <a:r>
              <a:rPr lang="cs-CZ" dirty="0"/>
              <a:t>křižácký </a:t>
            </a:r>
            <a:r>
              <a:rPr lang="cs-CZ" dirty="0" smtClean="0"/>
              <a:t>stát vzniklý po </a:t>
            </a:r>
            <a:r>
              <a:rPr lang="cs-CZ" dirty="0"/>
              <a:t>dobytí Konstantinopole vojsky čtvrté křížové výpravy roku </a:t>
            </a:r>
            <a:r>
              <a:rPr lang="cs-CZ" dirty="0" smtClean="0"/>
              <a:t>1204</a:t>
            </a:r>
          </a:p>
          <a:p>
            <a:endParaRPr lang="cs-CZ" dirty="0" smtClean="0"/>
          </a:p>
          <a:p>
            <a:r>
              <a:rPr lang="cs-CZ" dirty="0" smtClean="0"/>
              <a:t>Prvním </a:t>
            </a:r>
            <a:r>
              <a:rPr lang="cs-CZ" dirty="0"/>
              <a:t>císařem </a:t>
            </a:r>
            <a:r>
              <a:rPr lang="cs-CZ" dirty="0" smtClean="0"/>
              <a:t>korunován </a:t>
            </a:r>
            <a:r>
              <a:rPr lang="cs-CZ" dirty="0"/>
              <a:t>flanderský hrabě </a:t>
            </a:r>
            <a:r>
              <a:rPr lang="cs-CZ" dirty="0" err="1" smtClean="0"/>
              <a:t>Balduin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050989"/>
            <a:ext cx="4426966" cy="4873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26987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6019800"/>
            <a:ext cx="8435280" cy="8382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7. </a:t>
            </a:r>
            <a:r>
              <a:rPr lang="cs-CZ" sz="2000" dirty="0"/>
              <a:t>Latinské císařství a další křižácké státy v Řecku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245326"/>
            <a:ext cx="9152326" cy="3741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12475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Balduin</a:t>
            </a:r>
            <a:r>
              <a:rPr lang="cs-CZ" b="1" dirty="0"/>
              <a:t> I. </a:t>
            </a:r>
            <a:r>
              <a:rPr lang="cs-CZ" b="1" dirty="0" smtClean="0"/>
              <a:t>Konstantinopolský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251520" y="6280448"/>
            <a:ext cx="4355976" cy="57755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8. </a:t>
            </a:r>
            <a:r>
              <a:rPr lang="cs-CZ" sz="2000" dirty="0" err="1"/>
              <a:t>Balduin</a:t>
            </a:r>
            <a:r>
              <a:rPr lang="cs-CZ" sz="2000" dirty="0"/>
              <a:t> I. Konstantinopolský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355976" y="1296595"/>
            <a:ext cx="4544244" cy="4968552"/>
          </a:xfrm>
        </p:spPr>
        <p:txBody>
          <a:bodyPr>
            <a:noAutofit/>
          </a:bodyPr>
          <a:lstStyle/>
          <a:p>
            <a:r>
              <a:rPr lang="cs-CZ" sz="2800" dirty="0"/>
              <a:t>od května 1204 do dubna 1205 </a:t>
            </a:r>
            <a:r>
              <a:rPr lang="cs-CZ" sz="2800" dirty="0" smtClean="0"/>
              <a:t>jako latinským císařem</a:t>
            </a:r>
          </a:p>
          <a:p>
            <a:endParaRPr lang="cs-CZ" sz="2800" dirty="0" smtClean="0"/>
          </a:p>
          <a:p>
            <a:r>
              <a:rPr lang="cs-CZ" sz="2800" dirty="0"/>
              <a:t>14. dubna 1205 byl poražen v bitvě u </a:t>
            </a:r>
            <a:r>
              <a:rPr lang="cs-CZ" sz="2800" dirty="0" err="1"/>
              <a:t>Adrianopole</a:t>
            </a:r>
            <a:r>
              <a:rPr lang="cs-CZ" sz="2800" dirty="0"/>
              <a:t> bulharským vládcem </a:t>
            </a:r>
            <a:r>
              <a:rPr lang="cs-CZ" sz="2800" dirty="0" err="1" smtClean="0"/>
              <a:t>Kalojanem</a:t>
            </a:r>
            <a:endParaRPr lang="cs-CZ" sz="2800" dirty="0" smtClean="0"/>
          </a:p>
          <a:p>
            <a:pPr lvl="1"/>
            <a:r>
              <a:rPr lang="cs-CZ" sz="2400" dirty="0" err="1" smtClean="0"/>
              <a:t>Balduina</a:t>
            </a:r>
            <a:r>
              <a:rPr lang="cs-CZ" sz="2400" dirty="0" smtClean="0"/>
              <a:t> držel </a:t>
            </a:r>
            <a:r>
              <a:rPr lang="cs-CZ" sz="2400" dirty="0"/>
              <a:t>v </a:t>
            </a:r>
            <a:r>
              <a:rPr lang="cs-CZ" sz="2400" dirty="0" err="1" smtClean="0"/>
              <a:t>Tarnovu</a:t>
            </a:r>
            <a:r>
              <a:rPr lang="cs-CZ" sz="2400" dirty="0"/>
              <a:t>,</a:t>
            </a:r>
            <a:r>
              <a:rPr lang="cs-CZ" sz="2400" dirty="0" smtClean="0"/>
              <a:t> </a:t>
            </a:r>
            <a:r>
              <a:rPr lang="cs-CZ" sz="2400" dirty="0"/>
              <a:t>hlavním městě tehdejšího </a:t>
            </a:r>
            <a:r>
              <a:rPr lang="cs-CZ" sz="2400" dirty="0" smtClean="0"/>
              <a:t>Bulharska</a:t>
            </a:r>
          </a:p>
          <a:p>
            <a:pPr lvl="1"/>
            <a:r>
              <a:rPr lang="cs-CZ" sz="2400" dirty="0" smtClean="0"/>
              <a:t>V </a:t>
            </a:r>
            <a:r>
              <a:rPr lang="cs-CZ" sz="2400" dirty="0" err="1"/>
              <a:t>Kalojanově</a:t>
            </a:r>
            <a:r>
              <a:rPr lang="cs-CZ" sz="2400" dirty="0"/>
              <a:t> </a:t>
            </a:r>
            <a:r>
              <a:rPr lang="cs-CZ" sz="2400" dirty="0" smtClean="0"/>
              <a:t>zajetí zemřel</a:t>
            </a:r>
          </a:p>
          <a:p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4"/>
            <a:ext cx="2880320" cy="478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7572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7467600" cy="5289451"/>
          </a:xfrm>
        </p:spPr>
        <p:txBody>
          <a:bodyPr/>
          <a:lstStyle/>
          <a:p>
            <a:r>
              <a:rPr lang="cs-CZ" dirty="0" smtClean="0"/>
              <a:t>Vládcové se opřeli o byzantské feudály – </a:t>
            </a:r>
            <a:r>
              <a:rPr lang="cs-CZ" b="1" dirty="0" err="1" smtClean="0"/>
              <a:t>dynatoi</a:t>
            </a:r>
            <a:endParaRPr lang="cs-CZ" b="1" dirty="0" smtClean="0"/>
          </a:p>
          <a:p>
            <a:endParaRPr lang="cs-CZ" dirty="0" smtClean="0"/>
          </a:p>
          <a:p>
            <a:r>
              <a:rPr lang="cs-CZ" dirty="0" smtClean="0"/>
              <a:t>Poddaný – </a:t>
            </a:r>
            <a:r>
              <a:rPr lang="cs-CZ" b="1" dirty="0" err="1" smtClean="0"/>
              <a:t>paroik</a:t>
            </a:r>
            <a:r>
              <a:rPr lang="cs-CZ" dirty="0" smtClean="0"/>
              <a:t> – platil daně feudálovi i státu</a:t>
            </a:r>
          </a:p>
          <a:p>
            <a:endParaRPr lang="cs-CZ" dirty="0" smtClean="0"/>
          </a:p>
          <a:p>
            <a:r>
              <a:rPr lang="cs-CZ" dirty="0" smtClean="0"/>
              <a:t>Latinští císařové urychlili proces feudalizace Byzance</a:t>
            </a:r>
          </a:p>
          <a:p>
            <a:endParaRPr lang="cs-CZ" dirty="0" smtClean="0"/>
          </a:p>
          <a:p>
            <a:r>
              <a:rPr lang="cs-CZ" dirty="0" smtClean="0"/>
              <a:t>Současně hospodářská krize</a:t>
            </a:r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72097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Nikájské</a:t>
            </a:r>
            <a:r>
              <a:rPr lang="cs-CZ" dirty="0" smtClean="0"/>
              <a:t> císařství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1204 – 1261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47558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467600" cy="604867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Na území Malé Asie</a:t>
            </a:r>
          </a:p>
          <a:p>
            <a:endParaRPr lang="cs-CZ" dirty="0" smtClean="0"/>
          </a:p>
          <a:p>
            <a:r>
              <a:rPr lang="cs-CZ" dirty="0"/>
              <a:t>Císařství vzniklo poté, co byla </a:t>
            </a:r>
            <a:r>
              <a:rPr lang="cs-CZ" dirty="0" smtClean="0"/>
              <a:t>Konstantinopol</a:t>
            </a:r>
            <a:r>
              <a:rPr lang="cs-CZ" dirty="0"/>
              <a:t> </a:t>
            </a:r>
            <a:r>
              <a:rPr lang="cs-CZ" dirty="0" smtClean="0"/>
              <a:t>dobyta 4</a:t>
            </a:r>
            <a:r>
              <a:rPr lang="cs-CZ" dirty="0"/>
              <a:t>. křížovou </a:t>
            </a:r>
            <a:r>
              <a:rPr lang="cs-CZ" dirty="0" smtClean="0"/>
              <a:t>výpravou </a:t>
            </a:r>
          </a:p>
          <a:p>
            <a:endParaRPr lang="cs-CZ" dirty="0" smtClean="0"/>
          </a:p>
          <a:p>
            <a:r>
              <a:rPr lang="cs-CZ" dirty="0" smtClean="0"/>
              <a:t>Hlavním </a:t>
            </a:r>
            <a:r>
              <a:rPr lang="cs-CZ" dirty="0"/>
              <a:t>městem byla </a:t>
            </a:r>
            <a:r>
              <a:rPr lang="cs-CZ" b="1" dirty="0" err="1" smtClean="0"/>
              <a:t>Nikaia</a:t>
            </a:r>
            <a:endParaRPr lang="cs-CZ" b="1" dirty="0" smtClean="0"/>
          </a:p>
          <a:p>
            <a:endParaRPr lang="cs-CZ" dirty="0" smtClean="0"/>
          </a:p>
          <a:p>
            <a:r>
              <a:rPr lang="cs-CZ" dirty="0" smtClean="0"/>
              <a:t>Území </a:t>
            </a:r>
            <a:r>
              <a:rPr lang="cs-CZ" dirty="0"/>
              <a:t>říše představovalo většinu toho</a:t>
            </a:r>
            <a:r>
              <a:rPr lang="cs-CZ" dirty="0" smtClean="0"/>
              <a:t>, co z Byzance po křížové výpravě zbylo</a:t>
            </a:r>
          </a:p>
          <a:p>
            <a:endParaRPr lang="cs-CZ" dirty="0" smtClean="0"/>
          </a:p>
          <a:p>
            <a:r>
              <a:rPr lang="cs-CZ" dirty="0" err="1" smtClean="0"/>
              <a:t>Nikájští</a:t>
            </a:r>
            <a:r>
              <a:rPr lang="cs-CZ" dirty="0" smtClean="0"/>
              <a:t> císařové z rodu </a:t>
            </a:r>
            <a:r>
              <a:rPr lang="cs-CZ" b="1" dirty="0" err="1" smtClean="0"/>
              <a:t>Palaiologovců</a:t>
            </a:r>
            <a:r>
              <a:rPr lang="cs-CZ" dirty="0" smtClean="0"/>
              <a:t> chtěli </a:t>
            </a:r>
            <a:r>
              <a:rPr lang="cs-CZ" dirty="0"/>
              <a:t>obnovit Byzanc </a:t>
            </a:r>
          </a:p>
        </p:txBody>
      </p:sp>
    </p:spTree>
    <p:extLst>
      <p:ext uri="{BB962C8B-B14F-4D97-AF65-F5344CB8AC3E}">
        <p14:creationId xmlns:p14="http://schemas.microsoft.com/office/powerpoint/2010/main" val="39571654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467600" cy="6120680"/>
          </a:xfrm>
        </p:spPr>
        <p:txBody>
          <a:bodyPr/>
          <a:lstStyle/>
          <a:p>
            <a:r>
              <a:rPr lang="cs-CZ" b="1" dirty="0" err="1"/>
              <a:t>Theodoros</a:t>
            </a:r>
            <a:r>
              <a:rPr lang="cs-CZ" b="1" dirty="0"/>
              <a:t> I. </a:t>
            </a:r>
            <a:r>
              <a:rPr lang="cs-CZ" b="1" dirty="0" err="1"/>
              <a:t>Laskaris</a:t>
            </a:r>
            <a:r>
              <a:rPr lang="cs-CZ" b="1" dirty="0"/>
              <a:t> </a:t>
            </a:r>
            <a:r>
              <a:rPr lang="cs-CZ" dirty="0"/>
              <a:t>(1204–1222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b="1" dirty="0"/>
              <a:t>Jan III</a:t>
            </a:r>
            <a:r>
              <a:rPr lang="cs-CZ" b="1" dirty="0" smtClean="0"/>
              <a:t>.</a:t>
            </a:r>
            <a:r>
              <a:rPr lang="cs-CZ" b="1" dirty="0"/>
              <a:t> </a:t>
            </a:r>
            <a:r>
              <a:rPr lang="cs-CZ" b="1" dirty="0" err="1" smtClean="0"/>
              <a:t>Vataces</a:t>
            </a:r>
            <a:r>
              <a:rPr lang="cs-CZ" b="1" dirty="0" smtClean="0"/>
              <a:t> </a:t>
            </a:r>
            <a:r>
              <a:rPr lang="cs-CZ" dirty="0"/>
              <a:t>(1222–1254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Zahájil boj s Latiny</a:t>
            </a:r>
          </a:p>
          <a:p>
            <a:endParaRPr lang="cs-CZ" dirty="0"/>
          </a:p>
          <a:p>
            <a:r>
              <a:rPr lang="cs-CZ" b="1" dirty="0" err="1"/>
              <a:t>Theodoros</a:t>
            </a:r>
            <a:r>
              <a:rPr lang="cs-CZ" b="1" dirty="0"/>
              <a:t> II. </a:t>
            </a:r>
            <a:r>
              <a:rPr lang="cs-CZ" dirty="0"/>
              <a:t>(1254–1258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b="1" dirty="0"/>
              <a:t>Jan IV. </a:t>
            </a:r>
            <a:r>
              <a:rPr lang="cs-CZ" dirty="0"/>
              <a:t>(1258–1261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b="1" dirty="0"/>
              <a:t>Michael VIII. </a:t>
            </a:r>
            <a:r>
              <a:rPr lang="cs-CZ" dirty="0"/>
              <a:t>(spoluvládce 1259–1261</a:t>
            </a:r>
            <a:r>
              <a:rPr lang="cs-CZ" dirty="0" smtClean="0"/>
              <a:t>)</a:t>
            </a:r>
          </a:p>
          <a:p>
            <a:pPr lvl="1"/>
            <a:r>
              <a:rPr lang="cs-CZ" b="1" dirty="0" smtClean="0"/>
              <a:t>1261 dobyl Konstantinopol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00714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Palaiologovci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1261 - 1453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62078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Michael VIII. </a:t>
            </a:r>
            <a:r>
              <a:rPr lang="cs-CZ" b="1" dirty="0" err="1" smtClean="0"/>
              <a:t>Palaiologos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997152"/>
          </a:xfrm>
        </p:spPr>
        <p:txBody>
          <a:bodyPr>
            <a:normAutofit/>
          </a:bodyPr>
          <a:lstStyle/>
          <a:p>
            <a:r>
              <a:rPr lang="cs-CZ" b="1" dirty="0" smtClean="0"/>
              <a:t>1261 – 1282</a:t>
            </a:r>
          </a:p>
          <a:p>
            <a:r>
              <a:rPr lang="cs-CZ" dirty="0" smtClean="0"/>
              <a:t>Mnoho potíží a problémů po celou dobu vlády</a:t>
            </a:r>
          </a:p>
          <a:p>
            <a:r>
              <a:rPr lang="cs-CZ" dirty="0" smtClean="0"/>
              <a:t>Nebezpeční soupeři</a:t>
            </a:r>
          </a:p>
          <a:p>
            <a:pPr lvl="1"/>
            <a:r>
              <a:rPr lang="cs-CZ" dirty="0" smtClean="0"/>
              <a:t>Italští kupci</a:t>
            </a:r>
          </a:p>
          <a:p>
            <a:pPr lvl="1"/>
            <a:r>
              <a:rPr lang="cs-CZ" dirty="0" smtClean="0"/>
              <a:t>Bulharsko</a:t>
            </a:r>
          </a:p>
          <a:p>
            <a:pPr lvl="1"/>
            <a:r>
              <a:rPr lang="cs-CZ" dirty="0" smtClean="0"/>
              <a:t>Srbsko</a:t>
            </a:r>
          </a:p>
          <a:p>
            <a:pPr lvl="1"/>
            <a:r>
              <a:rPr lang="cs-CZ" dirty="0" smtClean="0"/>
              <a:t>Sicilský král Karel z Anjou </a:t>
            </a:r>
          </a:p>
          <a:p>
            <a:pPr lvl="2"/>
            <a:r>
              <a:rPr lang="cs-CZ" dirty="0" smtClean="0"/>
              <a:t>Chtěl znovuobnovení Latinského císařství v Byzanci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0781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Lyonská unie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525780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1274</a:t>
            </a:r>
          </a:p>
          <a:p>
            <a:r>
              <a:rPr lang="cs-CZ" dirty="0" smtClean="0"/>
              <a:t>Po dobytí Konstantinopole se Michael VIII. snažil udržovat </a:t>
            </a:r>
            <a:r>
              <a:rPr lang="cs-CZ" dirty="0"/>
              <a:t>dobré vztahy s </a:t>
            </a:r>
            <a:r>
              <a:rPr lang="cs-CZ" dirty="0" smtClean="0"/>
              <a:t>papežem</a:t>
            </a:r>
          </a:p>
          <a:p>
            <a:pPr lvl="1"/>
            <a:r>
              <a:rPr lang="cs-CZ" dirty="0" smtClean="0"/>
              <a:t>aby zabránil </a:t>
            </a:r>
            <a:r>
              <a:rPr lang="cs-CZ" dirty="0"/>
              <a:t>riziku nového křížového </a:t>
            </a:r>
            <a:r>
              <a:rPr lang="cs-CZ" dirty="0" smtClean="0"/>
              <a:t>tažení</a:t>
            </a:r>
          </a:p>
          <a:p>
            <a:r>
              <a:rPr lang="cs-CZ" dirty="0" smtClean="0"/>
              <a:t>Toho </a:t>
            </a:r>
            <a:r>
              <a:rPr lang="cs-CZ" dirty="0"/>
              <a:t>se snažil dosáhnout </a:t>
            </a:r>
            <a:r>
              <a:rPr lang="cs-CZ" dirty="0" smtClean="0"/>
              <a:t>sjednocením </a:t>
            </a:r>
            <a:r>
              <a:rPr lang="cs-CZ" dirty="0"/>
              <a:t>obou </a:t>
            </a:r>
            <a:r>
              <a:rPr lang="cs-CZ" dirty="0" smtClean="0"/>
              <a:t>církví</a:t>
            </a:r>
          </a:p>
          <a:p>
            <a:r>
              <a:rPr lang="cs-CZ" dirty="0" smtClean="0"/>
              <a:t>Císařův text papeži </a:t>
            </a:r>
            <a:endParaRPr lang="cs-CZ" dirty="0"/>
          </a:p>
          <a:p>
            <a:pPr lvl="1"/>
            <a:r>
              <a:rPr lang="cs-CZ" dirty="0" smtClean="0"/>
              <a:t>formulace </a:t>
            </a:r>
            <a:r>
              <a:rPr lang="cs-CZ" dirty="0"/>
              <a:t>o svrchované moci papeže v křesťanské </a:t>
            </a:r>
            <a:r>
              <a:rPr lang="cs-CZ" dirty="0" smtClean="0"/>
              <a:t>církvi</a:t>
            </a:r>
          </a:p>
          <a:p>
            <a:pPr lvl="1"/>
            <a:r>
              <a:rPr lang="cs-CZ" dirty="0" smtClean="0"/>
              <a:t>potvrzoval </a:t>
            </a:r>
            <a:r>
              <a:rPr lang="cs-CZ" dirty="0"/>
              <a:t>papežovu jurisdikci v kanonických otázkách </a:t>
            </a:r>
          </a:p>
          <a:p>
            <a:pPr lvl="1"/>
            <a:r>
              <a:rPr lang="cs-CZ" dirty="0" smtClean="0"/>
              <a:t>vyžadoval </a:t>
            </a:r>
            <a:r>
              <a:rPr lang="cs-CZ" dirty="0"/>
              <a:t>uvádění papežova jména při ortodoxních </a:t>
            </a:r>
            <a:r>
              <a:rPr lang="cs-CZ" dirty="0" smtClean="0"/>
              <a:t>bohoslužbách</a:t>
            </a:r>
          </a:p>
          <a:p>
            <a:r>
              <a:rPr lang="cs-CZ" b="1" dirty="0" smtClean="0"/>
              <a:t>Prostí věřící unii nikdy nepřijali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736242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467600" cy="626469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Za dalších císařů vnitřní nestabilita říše, různá povstání (sociálně i politicky motivovaná)</a:t>
            </a:r>
          </a:p>
          <a:p>
            <a:r>
              <a:rPr lang="cs-CZ" dirty="0" smtClean="0"/>
              <a:t>Úpadek říše</a:t>
            </a:r>
          </a:p>
          <a:p>
            <a:r>
              <a:rPr lang="cs-CZ" dirty="0" smtClean="0"/>
              <a:t>Turecká expanze na území říše</a:t>
            </a:r>
          </a:p>
          <a:p>
            <a:r>
              <a:rPr lang="cs-CZ" dirty="0" smtClean="0"/>
              <a:t>Florentská unie</a:t>
            </a:r>
          </a:p>
          <a:p>
            <a:pPr lvl="1"/>
            <a:r>
              <a:rPr lang="cs-CZ" dirty="0" smtClean="0"/>
              <a:t>Přijata </a:t>
            </a:r>
            <a:r>
              <a:rPr lang="cs-CZ" b="1" dirty="0" smtClean="0"/>
              <a:t>1439</a:t>
            </a:r>
            <a:r>
              <a:rPr lang="cs-CZ" dirty="0" smtClean="0"/>
              <a:t> </a:t>
            </a:r>
            <a:r>
              <a:rPr lang="cs-CZ" dirty="0"/>
              <a:t>ve </a:t>
            </a:r>
            <a:r>
              <a:rPr lang="cs-CZ" dirty="0" smtClean="0"/>
              <a:t>Florencii</a:t>
            </a:r>
            <a:endParaRPr lang="cs-CZ" dirty="0"/>
          </a:p>
          <a:p>
            <a:pPr lvl="1"/>
            <a:r>
              <a:rPr lang="cs-CZ" dirty="0" smtClean="0"/>
              <a:t>dohoda </a:t>
            </a:r>
            <a:r>
              <a:rPr lang="cs-CZ" dirty="0"/>
              <a:t>o pomoci západních katolických států Byzantské říši proti </a:t>
            </a:r>
            <a:r>
              <a:rPr lang="cs-CZ" dirty="0" smtClean="0"/>
              <a:t>osmanským Turkům </a:t>
            </a:r>
          </a:p>
          <a:p>
            <a:pPr lvl="1"/>
            <a:r>
              <a:rPr lang="cs-CZ" dirty="0" smtClean="0"/>
              <a:t>v </a:t>
            </a:r>
            <a:r>
              <a:rPr lang="cs-CZ" dirty="0"/>
              <a:t>případě </a:t>
            </a:r>
            <a:r>
              <a:rPr lang="cs-CZ" dirty="0" smtClean="0"/>
              <a:t>odražení </a:t>
            </a:r>
            <a:r>
              <a:rPr lang="cs-CZ" dirty="0"/>
              <a:t>osmanských Turků by Byzanc musela uznat primát římského papeže a některé prvky katolického </a:t>
            </a:r>
            <a:r>
              <a:rPr lang="cs-CZ" dirty="0" smtClean="0"/>
              <a:t>náboženství</a:t>
            </a:r>
          </a:p>
          <a:p>
            <a:pPr lvl="1"/>
            <a:r>
              <a:rPr lang="cs-CZ" dirty="0" smtClean="0"/>
              <a:t>Byla Byzantinci zamítnuta</a:t>
            </a:r>
          </a:p>
          <a:p>
            <a:pPr lvl="2"/>
            <a:r>
              <a:rPr lang="cs-CZ" dirty="0" smtClean="0"/>
              <a:t>Přispělo </a:t>
            </a:r>
            <a:r>
              <a:rPr lang="cs-CZ" dirty="0"/>
              <a:t>k pádu Konstantinopole roku 1453 a zániku </a:t>
            </a:r>
            <a:r>
              <a:rPr lang="cs-CZ" dirty="0" smtClean="0"/>
              <a:t>Byzantské říše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78616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Konstantin XI. </a:t>
            </a:r>
            <a:r>
              <a:rPr lang="cs-CZ" b="1" dirty="0" err="1" smtClean="0"/>
              <a:t>Dragases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525780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1449 – 1453 </a:t>
            </a:r>
          </a:p>
          <a:p>
            <a:endParaRPr lang="cs-CZ" b="1" dirty="0" smtClean="0"/>
          </a:p>
          <a:p>
            <a:r>
              <a:rPr lang="cs-CZ" dirty="0" smtClean="0"/>
              <a:t>Poslední byzantský císař</a:t>
            </a:r>
          </a:p>
          <a:p>
            <a:endParaRPr lang="cs-CZ" dirty="0" smtClean="0"/>
          </a:p>
          <a:p>
            <a:r>
              <a:rPr lang="cs-CZ" b="1" dirty="0" smtClean="0"/>
              <a:t>1444 – bitva u Varny</a:t>
            </a:r>
          </a:p>
          <a:p>
            <a:pPr lvl="1"/>
            <a:r>
              <a:rPr lang="cs-CZ" dirty="0" smtClean="0"/>
              <a:t>Turci porazili křesťany</a:t>
            </a:r>
          </a:p>
          <a:p>
            <a:pPr lvl="1"/>
            <a:r>
              <a:rPr lang="cs-CZ" dirty="0" smtClean="0"/>
              <a:t>Po této bitvě Turci chtěli zničit Byzanc</a:t>
            </a:r>
          </a:p>
          <a:p>
            <a:pPr lvl="1"/>
            <a:endParaRPr lang="cs-CZ" dirty="0" smtClean="0"/>
          </a:p>
          <a:p>
            <a:r>
              <a:rPr lang="cs-CZ" b="1" dirty="0" smtClean="0"/>
              <a:t>1453 – obléhání Konstantinopole</a:t>
            </a:r>
          </a:p>
          <a:p>
            <a:pPr lvl="1"/>
            <a:r>
              <a:rPr lang="cs-CZ" dirty="0" smtClean="0"/>
              <a:t>7. 4. zahájeno</a:t>
            </a:r>
          </a:p>
          <a:p>
            <a:pPr lvl="1"/>
            <a:r>
              <a:rPr lang="cs-CZ" dirty="0" smtClean="0"/>
              <a:t>29. 5. Konstantinopol dobyta</a:t>
            </a:r>
          </a:p>
          <a:p>
            <a:pPr lvl="1"/>
            <a:r>
              <a:rPr lang="cs-CZ" dirty="0" smtClean="0"/>
              <a:t>Poslední císař padl během pouličních bojů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502629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50926" indent="-514350">
              <a:buAutoNum type="arabicPeriod"/>
            </a:pPr>
            <a:r>
              <a:rPr lang="cs-CZ" dirty="0" smtClean="0"/>
              <a:t>Popiš situaci říše, ve které nastupuje dynastie </a:t>
            </a:r>
            <a:r>
              <a:rPr lang="cs-CZ" dirty="0" err="1" smtClean="0"/>
              <a:t>Komnenovců</a:t>
            </a:r>
            <a:r>
              <a:rPr lang="cs-CZ" dirty="0" smtClean="0"/>
              <a:t>.</a:t>
            </a:r>
          </a:p>
          <a:p>
            <a:pPr marL="550926" indent="-514350">
              <a:buAutoNum type="arabicPeriod"/>
            </a:pPr>
            <a:r>
              <a:rPr lang="cs-CZ" dirty="0" smtClean="0"/>
              <a:t>4. křížová výprava a její důsledky</a:t>
            </a:r>
          </a:p>
          <a:p>
            <a:pPr marL="550926" indent="-514350">
              <a:buAutoNum type="arabicPeriod"/>
            </a:pPr>
            <a:r>
              <a:rPr lang="cs-CZ" dirty="0" smtClean="0"/>
              <a:t>Vysvětli, co to bylo Latinské císařství.</a:t>
            </a:r>
          </a:p>
          <a:p>
            <a:pPr marL="550926" indent="-514350">
              <a:buAutoNum type="arabicPeriod"/>
            </a:pPr>
            <a:r>
              <a:rPr lang="cs-CZ" dirty="0" smtClean="0"/>
              <a:t>Vysvětli pojmy </a:t>
            </a:r>
            <a:r>
              <a:rPr lang="cs-CZ" dirty="0" err="1" smtClean="0"/>
              <a:t>dynatoi</a:t>
            </a:r>
            <a:r>
              <a:rPr lang="cs-CZ" dirty="0" smtClean="0"/>
              <a:t> a </a:t>
            </a:r>
            <a:r>
              <a:rPr lang="cs-CZ" dirty="0" err="1" smtClean="0"/>
              <a:t>paroikové</a:t>
            </a:r>
            <a:r>
              <a:rPr lang="cs-CZ" dirty="0" smtClean="0"/>
              <a:t>.</a:t>
            </a:r>
          </a:p>
          <a:p>
            <a:pPr marL="550926" indent="-514350">
              <a:buFont typeface="Wingdings 2"/>
              <a:buAutoNum type="arabicPeriod"/>
            </a:pPr>
            <a:r>
              <a:rPr lang="cs-CZ" dirty="0" err="1"/>
              <a:t>Nikájští</a:t>
            </a:r>
            <a:r>
              <a:rPr lang="cs-CZ" dirty="0"/>
              <a:t> císařové z rodu </a:t>
            </a:r>
            <a:r>
              <a:rPr lang="cs-CZ" dirty="0" smtClean="0"/>
              <a:t>________ </a:t>
            </a:r>
            <a:r>
              <a:rPr lang="cs-CZ" dirty="0"/>
              <a:t>chtěli obnovit </a:t>
            </a:r>
            <a:r>
              <a:rPr lang="cs-CZ" dirty="0" smtClean="0"/>
              <a:t>Byzanc.</a:t>
            </a:r>
          </a:p>
          <a:p>
            <a:pPr marL="550926" indent="-514350">
              <a:buFont typeface="Wingdings 2"/>
              <a:buAutoNum type="arabicPeriod"/>
            </a:pPr>
            <a:r>
              <a:rPr lang="cs-CZ" dirty="0" smtClean="0"/>
              <a:t>Lyonská unie.</a:t>
            </a:r>
          </a:p>
          <a:p>
            <a:pPr marL="550926" indent="-514350">
              <a:buFont typeface="Wingdings 2"/>
              <a:buAutoNum type="arabicPeriod"/>
            </a:pPr>
            <a:r>
              <a:rPr lang="cs-CZ" dirty="0" smtClean="0"/>
              <a:t>Roku ____ došlo k dobytí Byzance ______ </a:t>
            </a:r>
            <a:r>
              <a:rPr lang="cs-CZ" sz="2100" i="1" dirty="0" smtClean="0"/>
              <a:t>(kým)</a:t>
            </a:r>
            <a:r>
              <a:rPr lang="cs-CZ" dirty="0" smtClean="0"/>
              <a:t>.</a:t>
            </a:r>
          </a:p>
          <a:p>
            <a:pPr marL="550926" indent="-514350">
              <a:buFont typeface="Wingdings 2"/>
              <a:buAutoNum type="arabicPeriod"/>
            </a:pPr>
            <a:r>
              <a:rPr lang="cs-CZ" dirty="0" smtClean="0"/>
              <a:t>Poslední byzantský císař se jmenoval ________.</a:t>
            </a:r>
          </a:p>
          <a:p>
            <a:pPr marL="550926" indent="-514350">
              <a:buFont typeface="Wingdings 2"/>
              <a:buAutoNum type="arabicPeriod"/>
            </a:pPr>
            <a:endParaRPr lang="cs-CZ" sz="1900" i="1" dirty="0" smtClean="0"/>
          </a:p>
          <a:p>
            <a:pPr marL="550926" indent="-514350">
              <a:buFont typeface="Wingdings 2"/>
              <a:buAutoNum type="arabicPeriod"/>
            </a:pPr>
            <a:endParaRPr lang="cs-CZ" dirty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741885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550926" indent="-514350">
              <a:buAutoNum type="arabicPeriod"/>
            </a:pPr>
            <a:r>
              <a:rPr lang="cs-CZ" dirty="0" smtClean="0"/>
              <a:t>HOMO </a:t>
            </a:r>
            <a:r>
              <a:rPr lang="cs-CZ" dirty="0"/>
              <a:t>LUPUS. </a:t>
            </a:r>
            <a:r>
              <a:rPr lang="cs-CZ" i="1" dirty="0"/>
              <a:t>wikipedia.cz</a:t>
            </a:r>
            <a:r>
              <a:rPr lang="cs-CZ" dirty="0"/>
              <a:t> [online]. [cit. 22.11.2013].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cs.wikipedia.org/wiki/Soubor:Bizancio1081AD-la.svg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MAPMASTER. </a:t>
            </a:r>
            <a:r>
              <a:rPr lang="cs-CZ" i="1" dirty="0"/>
              <a:t>wikipedia.cz</a:t>
            </a:r>
            <a:r>
              <a:rPr lang="cs-CZ" dirty="0"/>
              <a:t> [online]. [cit. 22.11.2013].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cs.wikipedia.org/wiki/Soubor:Anatolia_1097.svg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FOUQUET, Jean. </a:t>
            </a:r>
            <a:r>
              <a:rPr lang="cs-CZ" i="1" dirty="0"/>
              <a:t>wikipedia.cz</a:t>
            </a:r>
            <a:r>
              <a:rPr lang="cs-CZ" dirty="0"/>
              <a:t> [online]. [cit. 24.11.2013]. Dostupný na WWW: </a:t>
            </a:r>
            <a:r>
              <a:rPr lang="cs-CZ" dirty="0">
                <a:hlinkClick r:id="rId4"/>
              </a:rPr>
              <a:t>http://cs.wikipedia.org/wiki/Soubor:Arriv%C3%A9e_des_crois%C3%A9s_%</a:t>
            </a:r>
            <a:r>
              <a:rPr lang="cs-CZ" dirty="0" smtClean="0">
                <a:hlinkClick r:id="rId4"/>
              </a:rPr>
              <a:t>C3%A0_Constantinople.jpg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BIGDADDY1204. </a:t>
            </a:r>
            <a:r>
              <a:rPr lang="cs-CZ" i="1" dirty="0"/>
              <a:t>wikipedia.cz</a:t>
            </a:r>
            <a:r>
              <a:rPr lang="cs-CZ" dirty="0"/>
              <a:t> [online]. [cit. 24.11.2013]. Dostupný na WWW: </a:t>
            </a:r>
            <a:r>
              <a:rPr lang="cs-CZ" dirty="0">
                <a:hlinkClick r:id="rId5"/>
              </a:rPr>
              <a:t>http://cs.wikipedia.org/wiki/Soubor:The_Byzantine_Empire,_</a:t>
            </a:r>
            <a:r>
              <a:rPr lang="cs-CZ" dirty="0" smtClean="0">
                <a:hlinkClick r:id="rId5"/>
              </a:rPr>
              <a:t>c.1180.PNG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24.11.2013].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cs.wikipedia.org/wiki/Soubor:C_croisade4_flotte.jpg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wikipedia.cz</a:t>
            </a:r>
            <a:r>
              <a:rPr lang="cs-CZ" dirty="0"/>
              <a:t> [online]. [cit. 25.11.2013].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cs.wikipedia.org/wiki/Soubor:Blason_Empire_Latin_de_Constantinople.svg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it-IT" dirty="0"/>
              <a:t>LATINEMPIRE. </a:t>
            </a:r>
            <a:r>
              <a:rPr lang="it-IT" i="1" dirty="0"/>
              <a:t>wikipedia.cz</a:t>
            </a:r>
            <a:r>
              <a:rPr lang="it-IT" dirty="0"/>
              <a:t> [online]. [cit. 25.11.2013]. Dostupný na WWW: </a:t>
            </a:r>
            <a:r>
              <a:rPr lang="it-IT" dirty="0">
                <a:hlinkClick r:id="rId8"/>
              </a:rPr>
              <a:t>http://</a:t>
            </a:r>
            <a:r>
              <a:rPr lang="it-IT" dirty="0" smtClean="0">
                <a:hlinkClick r:id="rId8"/>
              </a:rPr>
              <a:t>cs.wikipedia.org/wiki/Soubor:LatinEmpire2.png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wikipedia.cz</a:t>
            </a:r>
            <a:r>
              <a:rPr lang="cs-CZ" dirty="0"/>
              <a:t> [online]. [cit. 25.11.2013].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commons.wikimedia.org/wiki/File:Baldwin_I_of_Constantinople.jpg</a:t>
            </a: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272886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KANTOREK,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/>
              <a:t>KVIRENC,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</a:t>
            </a:r>
            <a:r>
              <a:rPr lang="cs-CZ"/>
              <a:t>ISBN 80-735-8059-4.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3188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Konec </a:t>
            </a:r>
            <a:endParaRPr lang="cs-CZ" sz="48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463198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echnický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1376</TotalTime>
  <Words>1199</Words>
  <Application>Microsoft Office PowerPoint</Application>
  <PresentationFormat>Předvádění na obrazovce (4:3)</PresentationFormat>
  <Paragraphs>243</Paragraphs>
  <Slides>40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40</vt:i4>
      </vt:variant>
    </vt:vector>
  </HeadingPairs>
  <TitlesOfParts>
    <vt:vector size="43" baseType="lpstr">
      <vt:lpstr>Technický</vt:lpstr>
      <vt:lpstr>projekt</vt:lpstr>
      <vt:lpstr>1_projekt</vt:lpstr>
      <vt:lpstr>Byzantská říše v období vrcholného středověku</vt:lpstr>
      <vt:lpstr>ANOTACE</vt:lpstr>
      <vt:lpstr>Byzantská říše v období vrcholného středověku</vt:lpstr>
      <vt:lpstr>Komnenovci </vt:lpstr>
      <vt:lpstr>Prezentace aplikace PowerPoint</vt:lpstr>
      <vt:lpstr>Prezentace aplikace PowerPoint</vt:lpstr>
      <vt:lpstr>Prezentace aplikace PowerPoint</vt:lpstr>
      <vt:lpstr>Alexios I. Komnenos</vt:lpstr>
      <vt:lpstr>Prezentace aplikace PowerPoint</vt:lpstr>
      <vt:lpstr>Prezentace aplikace PowerPoint</vt:lpstr>
      <vt:lpstr>Prezentace aplikace PowerPoint</vt:lpstr>
      <vt:lpstr>Prezentace aplikace PowerPoint</vt:lpstr>
      <vt:lpstr>Jan II. Komnenos</vt:lpstr>
      <vt:lpstr>Manuel I. Komnenos</vt:lpstr>
      <vt:lpstr>Prezentace aplikace PowerPoint</vt:lpstr>
      <vt:lpstr>Prezentace aplikace PowerPoint</vt:lpstr>
      <vt:lpstr>Prezentace aplikace PowerPoint</vt:lpstr>
      <vt:lpstr>Angelovci </vt:lpstr>
      <vt:lpstr>Prezentace aplikace PowerPoint</vt:lpstr>
      <vt:lpstr>Čtvrtá křížová výprava</vt:lpstr>
      <vt:lpstr>Prezentace aplikace PowerPoint</vt:lpstr>
      <vt:lpstr>Prezentace aplikace PowerPoint</vt:lpstr>
      <vt:lpstr>Prezentace aplikace PowerPoint</vt:lpstr>
      <vt:lpstr>Latinské císařství</vt:lpstr>
      <vt:lpstr>Prezentace aplikace PowerPoint</vt:lpstr>
      <vt:lpstr>Prezentace aplikace PowerPoint</vt:lpstr>
      <vt:lpstr>Balduin I. Konstantinopolský</vt:lpstr>
      <vt:lpstr>Prezentace aplikace PowerPoint</vt:lpstr>
      <vt:lpstr>Nikájské císařství</vt:lpstr>
      <vt:lpstr>Prezentace aplikace PowerPoint</vt:lpstr>
      <vt:lpstr>Prezentace aplikace PowerPoint</vt:lpstr>
      <vt:lpstr>Palaiologovci </vt:lpstr>
      <vt:lpstr>Michael VIII. Palaiologos</vt:lpstr>
      <vt:lpstr>Lyonská unie </vt:lpstr>
      <vt:lpstr>Prezentace aplikace PowerPoint</vt:lpstr>
      <vt:lpstr>Konstantin XI. Dragases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Byzantská říše v období vrcholného středověku</dc:title>
  <dc:creator>zi</dc:creator>
  <cp:lastModifiedBy>zi</cp:lastModifiedBy>
  <cp:revision>32</cp:revision>
  <dcterms:created xsi:type="dcterms:W3CDTF">2013-11-19T21:25:55Z</dcterms:created>
  <dcterms:modified xsi:type="dcterms:W3CDTF">2013-12-18T07:30:33Z</dcterms:modified>
</cp:coreProperties>
</file>