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6244A-0454-4401-BD6E-28F915FA94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4BA9-61C3-4FCF-A597-EB5EA7A8FC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6244A-0454-4401-BD6E-28F915FA94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4BA9-61C3-4FCF-A597-EB5EA7A8FC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6244A-0454-4401-BD6E-28F915FA94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4BA9-61C3-4FCF-A597-EB5EA7A8FC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6244A-0454-4401-BD6E-28F915FA94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4BA9-61C3-4FCF-A597-EB5EA7A8FC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6244A-0454-4401-BD6E-28F915FA94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4BA9-61C3-4FCF-A597-EB5EA7A8FC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6244A-0454-4401-BD6E-28F915FA94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4BA9-61C3-4FCF-A597-EB5EA7A8FC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6244A-0454-4401-BD6E-28F915FA94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4BA9-61C3-4FCF-A597-EB5EA7A8FC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6244A-0454-4401-BD6E-28F915FA94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4BA9-61C3-4FCF-A597-EB5EA7A8FC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6244A-0454-4401-BD6E-28F915FA94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4BA9-61C3-4FCF-A597-EB5EA7A8FC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6244A-0454-4401-BD6E-28F915FA94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4BA9-61C3-4FCF-A597-EB5EA7A8FC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6244A-0454-4401-BD6E-28F915FA94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4BA9-61C3-4FCF-A597-EB5EA7A8FC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D6244A-0454-4401-BD6E-28F915FA94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F44BA9-61C3-4FCF-A597-EB5EA7A8FC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youtube.com/watch?v=ReXqHzD5GDo&amp;feature=fvwre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8notes.com/elvis_presley.asp" TargetMode="External"/><Relationship Id="rId2" Type="http://schemas.openxmlformats.org/officeDocument/2006/relationships/hyperlink" Target="http://kyberia.sk/id/610580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ReXqHzD5GDo&amp;feature=fvwrel" TargetMode="External"/><Relationship Id="rId4" Type="http://schemas.openxmlformats.org/officeDocument/2006/relationships/hyperlink" Target="http://www.omg-facts.com/view/Facts/4962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SVĚTOVÁ POPULÁRNÍ</a:t>
            </a:r>
            <a:br>
              <a:rPr lang="cs-CZ" b="1" dirty="0" smtClean="0"/>
            </a:br>
            <a:r>
              <a:rPr lang="cs-CZ" b="1" dirty="0" smtClean="0"/>
              <a:t>A ROCKOVÁ HUDBA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50. léta 20. století</a:t>
            </a:r>
            <a:r>
              <a:rPr lang="en-US" b="1" dirty="0" smtClean="0">
                <a:solidFill>
                  <a:srgbClr val="0070C0"/>
                </a:solidFill>
              </a:rPr>
              <a:t> / 1.</a:t>
            </a:r>
            <a:r>
              <a:rPr lang="cs-CZ" b="1" dirty="0" smtClean="0">
                <a:solidFill>
                  <a:srgbClr val="0070C0"/>
                </a:solidFill>
              </a:rPr>
              <a:t> část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869160"/>
            <a:ext cx="6078538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50. léta 20. století / 1. část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cs-CZ" u="sng" dirty="0" smtClean="0"/>
              <a:t>Název školy</a:t>
            </a:r>
            <a:r>
              <a:rPr lang="cs-CZ" dirty="0" smtClean="0"/>
              <a:t>: Základní škola Francova Lhota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Autor</a:t>
            </a:r>
            <a:r>
              <a:rPr lang="cs-CZ" dirty="0" smtClean="0"/>
              <a:t>: Mgr. Lada Martinková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Datum:</a:t>
            </a:r>
            <a:r>
              <a:rPr lang="cs-CZ" dirty="0" smtClean="0"/>
              <a:t> 24. 10. 2012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Ročník:</a:t>
            </a:r>
            <a:r>
              <a:rPr lang="cs-CZ" dirty="0" smtClean="0"/>
              <a:t> 8.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Tematická oblast:</a:t>
            </a:r>
            <a:r>
              <a:rPr lang="cs-CZ" dirty="0" smtClean="0"/>
              <a:t> Světová populární a rocková hudba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Název</a:t>
            </a:r>
            <a:r>
              <a:rPr lang="cs-CZ" dirty="0" smtClean="0"/>
              <a:t>: VY_32_INOVACE_5_3_50. léta 20. století / 1. část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Číslo projektu</a:t>
            </a:r>
            <a:r>
              <a:rPr lang="cs-CZ" dirty="0" smtClean="0"/>
              <a:t>: CZ.1.07/1.4.00/21.2506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Anotace</a:t>
            </a:r>
            <a:r>
              <a:rPr lang="cs-CZ" dirty="0" smtClean="0"/>
              <a:t>: Žák se seznámí s vývojem populární hudby v 50. letech 20. století.	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Očekávaný výstup</a:t>
            </a:r>
            <a:r>
              <a:rPr lang="cs-CZ" dirty="0" smtClean="0"/>
              <a:t>: Žák bude schopen vyjmenovat žánry a nejvýraznější osobnosti populární hudby 50. letech 20. století. 	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Druh učebního materiálu</a:t>
            </a:r>
            <a:r>
              <a:rPr lang="cs-CZ" dirty="0" smtClean="0"/>
              <a:t>: Pracovní prezentace.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50. léta 20. století / 1. část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/>
              <a:t>Opustili jsme 40. léta, kdy byl v Americe na vrcholu </a:t>
            </a:r>
            <a:r>
              <a:rPr lang="cs-CZ" sz="2400" b="1" dirty="0" smtClean="0"/>
              <a:t>swing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Podíváme se nyní do let padesátých, kdy všechno znělo skutečně trochu </a:t>
            </a:r>
            <a:r>
              <a:rPr lang="cs-CZ" sz="2400" b="1" dirty="0" smtClean="0"/>
              <a:t>jinak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Všechny hudební proudy se opět vzájemně </a:t>
            </a:r>
            <a:r>
              <a:rPr lang="cs-CZ" sz="2400" b="1" dirty="0" smtClean="0"/>
              <a:t>prolínaly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 </a:t>
            </a:r>
            <a:r>
              <a:rPr lang="cs-CZ" sz="2400" b="1" dirty="0" smtClean="0"/>
              <a:t>ovlivňovaly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50. léta 20. století / 1. část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400" dirty="0" smtClean="0"/>
              <a:t>Období </a:t>
            </a:r>
            <a:r>
              <a:rPr lang="cs-CZ" sz="2400" b="1" dirty="0" smtClean="0"/>
              <a:t>50. let 20. století </a:t>
            </a:r>
            <a:r>
              <a:rPr lang="cs-CZ" sz="2400" dirty="0" smtClean="0"/>
              <a:t>se ve světové hudbě vyznačuje nástupem nového hudebního žánru – </a:t>
            </a:r>
            <a:r>
              <a:rPr lang="cs-CZ" sz="2400" b="1" dirty="0" smtClean="0">
                <a:solidFill>
                  <a:srgbClr val="00B050"/>
                </a:solidFill>
              </a:rPr>
              <a:t>rocku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400" dirty="0" smtClean="0"/>
              <a:t>Rodícímu se rocku ovšem předcházely ještě </a:t>
            </a:r>
            <a:r>
              <a:rPr lang="cs-CZ" sz="2400" b="1" dirty="0" smtClean="0"/>
              <a:t>dva</a:t>
            </a:r>
            <a:r>
              <a:rPr lang="cs-CZ" sz="2400" dirty="0" smtClean="0"/>
              <a:t> </a:t>
            </a:r>
            <a:r>
              <a:rPr lang="cs-CZ" sz="2400" b="1" dirty="0" smtClean="0"/>
              <a:t>žánry</a:t>
            </a:r>
            <a:r>
              <a:rPr lang="cs-CZ" sz="2400" dirty="0" smtClean="0"/>
              <a:t>, ze kterých pak hudebníci do rocku přecházeli a přinášeli do něj své </a:t>
            </a:r>
            <a:r>
              <a:rPr lang="cs-CZ" sz="2400" i="1" dirty="0" smtClean="0"/>
              <a:t>hudební</a:t>
            </a:r>
            <a:r>
              <a:rPr lang="cs-CZ" sz="2400" dirty="0" smtClean="0"/>
              <a:t> </a:t>
            </a:r>
            <a:r>
              <a:rPr lang="cs-CZ" sz="2400" i="1" dirty="0" smtClean="0"/>
              <a:t>prvky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Těmi žánry jsou </a:t>
            </a:r>
            <a:r>
              <a:rPr lang="cs-CZ" sz="2400" b="1" dirty="0" smtClean="0">
                <a:solidFill>
                  <a:srgbClr val="00B050"/>
                </a:solidFill>
              </a:rPr>
              <a:t>country</a:t>
            </a:r>
            <a:r>
              <a:rPr lang="cs-CZ" sz="2400" dirty="0" smtClean="0"/>
              <a:t> a </a:t>
            </a:r>
            <a:r>
              <a:rPr lang="cs-CZ" sz="2400" b="1" dirty="0" smtClean="0">
                <a:solidFill>
                  <a:srgbClr val="00B050"/>
                </a:solidFill>
              </a:rPr>
              <a:t>western</a:t>
            </a:r>
            <a:r>
              <a:rPr lang="cs-CZ" sz="2400" dirty="0" smtClean="0"/>
              <a:t>. 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/>
          </a:p>
        </p:txBody>
      </p:sp>
      <p:pic>
        <p:nvPicPr>
          <p:cNvPr id="4" name="Obrázek 3" descr="rockabill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63888" y="2420888"/>
            <a:ext cx="2168916" cy="18002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50. léta 20. století / 1. část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COUNTRY A WESTERN</a:t>
            </a:r>
          </a:p>
          <a:p>
            <a:pPr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b="1" dirty="0" smtClean="0"/>
              <a:t>souhrnný název pro hudbu amerického venkova</a:t>
            </a:r>
          </a:p>
          <a:p>
            <a:r>
              <a:rPr lang="cs-CZ" sz="2400" dirty="0" smtClean="0"/>
              <a:t>první nahrávky: </a:t>
            </a:r>
            <a:r>
              <a:rPr lang="cs-CZ" sz="2400" b="1" dirty="0" smtClean="0"/>
              <a:t>1922–1923</a:t>
            </a:r>
          </a:p>
          <a:p>
            <a:r>
              <a:rPr lang="cs-CZ" sz="2400" dirty="0" smtClean="0"/>
              <a:t>hudební styl, který se tehdy hrál, se nazýval </a:t>
            </a:r>
            <a:r>
              <a:rPr lang="cs-CZ" sz="2400" dirty="0" err="1" smtClean="0">
                <a:solidFill>
                  <a:srgbClr val="C00000"/>
                </a:solidFill>
              </a:rPr>
              <a:t>hillbilly</a:t>
            </a:r>
            <a:endParaRPr lang="cs-CZ" sz="2400" dirty="0"/>
          </a:p>
          <a:p>
            <a:r>
              <a:rPr lang="cs-CZ" sz="2400" dirty="0" smtClean="0"/>
              <a:t>ústředním nástrojem byly </a:t>
            </a:r>
            <a:r>
              <a:rPr lang="cs-CZ" sz="2400" i="1" dirty="0" smtClean="0"/>
              <a:t>housle</a:t>
            </a:r>
            <a:endParaRPr lang="cs-CZ" sz="2400" dirty="0" smtClean="0"/>
          </a:p>
          <a:p>
            <a:r>
              <a:rPr lang="cs-CZ" sz="2400" dirty="0" smtClean="0"/>
              <a:t>po několika letech převzala 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úlohu houslí </a:t>
            </a:r>
            <a:r>
              <a:rPr lang="cs-CZ" sz="2400" dirty="0" smtClean="0">
                <a:solidFill>
                  <a:srgbClr val="00B0F0"/>
                </a:solidFill>
              </a:rPr>
              <a:t>kytara</a:t>
            </a:r>
          </a:p>
          <a:p>
            <a:endParaRPr lang="cs-CZ" sz="2400" dirty="0" smtClean="0"/>
          </a:p>
          <a:p>
            <a:pPr>
              <a:buNone/>
            </a:pP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4" name="Obrázek 3" descr="BTT3f024b_kul6han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3861048"/>
            <a:ext cx="3709425" cy="278206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50. léta 20. století / 1. část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/>
              <a:t>Velmi výraznou osobností country scény je </a:t>
            </a:r>
            <a:r>
              <a:rPr lang="cs-CZ" sz="2400" b="1" dirty="0" smtClean="0">
                <a:solidFill>
                  <a:srgbClr val="7030A0"/>
                </a:solidFill>
              </a:rPr>
              <a:t>Johny Cash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youtube.com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watch</a:t>
            </a:r>
            <a:r>
              <a:rPr lang="cs-CZ" sz="2400" dirty="0" smtClean="0">
                <a:hlinkClick r:id="rId2"/>
              </a:rPr>
              <a:t>?v=ReXqHzD5GDo&amp;feature=</a:t>
            </a:r>
            <a:r>
              <a:rPr lang="cs-CZ" sz="2400" dirty="0" err="1" smtClean="0">
                <a:hlinkClick r:id="rId2"/>
              </a:rPr>
              <a:t>fvwrel</a:t>
            </a:r>
            <a:endParaRPr lang="cs-CZ" sz="2400" dirty="0" smtClean="0"/>
          </a:p>
          <a:p>
            <a:pPr algn="ctr">
              <a:buNone/>
            </a:pPr>
            <a:r>
              <a:rPr lang="cs-CZ" sz="2400" dirty="0" smtClean="0"/>
              <a:t>(</a:t>
            </a:r>
            <a:r>
              <a:rPr lang="cs-CZ" sz="2400" b="1" dirty="0" err="1" smtClean="0"/>
              <a:t>Goodnight</a:t>
            </a:r>
            <a:r>
              <a:rPr lang="cs-CZ" sz="2400" dirty="0" smtClean="0"/>
              <a:t>  </a:t>
            </a:r>
            <a:r>
              <a:rPr lang="cs-CZ" sz="2400" b="1" dirty="0" err="1" smtClean="0"/>
              <a:t>Irene</a:t>
            </a:r>
            <a:r>
              <a:rPr lang="cs-CZ" sz="2400" dirty="0" smtClean="0"/>
              <a:t>)</a:t>
            </a:r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/>
          </a:p>
        </p:txBody>
      </p:sp>
      <p:pic>
        <p:nvPicPr>
          <p:cNvPr id="4" name="Obrázek 3" descr="f151ac83bf0df0cd24005fee29e2309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79712" y="2996952"/>
            <a:ext cx="5431410" cy="36004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50. léta 20. století / 1. část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400" dirty="0" smtClean="0"/>
              <a:t>V letech 1955–1960 vznikla úplně </a:t>
            </a:r>
            <a:r>
              <a:rPr lang="cs-CZ" sz="2400" b="1" dirty="0" smtClean="0"/>
              <a:t>nová</a:t>
            </a:r>
            <a:r>
              <a:rPr lang="cs-CZ" sz="2400" dirty="0" smtClean="0"/>
              <a:t> </a:t>
            </a:r>
            <a:r>
              <a:rPr lang="cs-CZ" sz="2400" b="1" dirty="0" smtClean="0"/>
              <a:t>forma</a:t>
            </a:r>
            <a:r>
              <a:rPr lang="cs-CZ" sz="2400" dirty="0" smtClean="0"/>
              <a:t> </a:t>
            </a:r>
            <a:r>
              <a:rPr lang="cs-CZ" sz="2400" b="1" dirty="0" smtClean="0"/>
              <a:t>country</a:t>
            </a:r>
            <a:r>
              <a:rPr lang="cs-CZ" sz="2400" dirty="0" smtClean="0"/>
              <a:t> – </a:t>
            </a:r>
            <a:r>
              <a:rPr lang="cs-CZ" sz="2400" b="1" dirty="0" err="1" smtClean="0">
                <a:solidFill>
                  <a:srgbClr val="0070C0"/>
                </a:solidFill>
              </a:rPr>
              <a:t>rockbilly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Nejznámějším interpretem (zpěvákem) této muziky byl </a:t>
            </a:r>
            <a:r>
              <a:rPr lang="cs-CZ" sz="2400" b="1" dirty="0" smtClean="0">
                <a:solidFill>
                  <a:srgbClr val="FF0000"/>
                </a:solidFill>
              </a:rPr>
              <a:t>ELVIS PRESLEY</a:t>
            </a:r>
            <a:r>
              <a:rPr lang="cs-CZ" sz="2400" dirty="0" smtClean="0"/>
              <a:t>. Stal se i největším představitelem nastávající </a:t>
            </a:r>
            <a:r>
              <a:rPr lang="cs-CZ" sz="2400" b="1" dirty="0" smtClean="0"/>
              <a:t>rokenrolové</a:t>
            </a:r>
            <a:r>
              <a:rPr lang="cs-CZ" sz="2400" dirty="0" smtClean="0"/>
              <a:t> </a:t>
            </a:r>
            <a:r>
              <a:rPr lang="cs-CZ" sz="2400" b="1" dirty="0" smtClean="0"/>
              <a:t>hudby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V této hudbě našly uplatnění zejména </a:t>
            </a:r>
            <a:r>
              <a:rPr lang="cs-CZ" sz="2400" b="1" dirty="0" smtClean="0"/>
              <a:t>bicí</a:t>
            </a:r>
            <a:r>
              <a:rPr lang="cs-CZ" sz="2400" dirty="0" smtClean="0"/>
              <a:t> </a:t>
            </a:r>
            <a:r>
              <a:rPr lang="cs-CZ" sz="2400" b="1" dirty="0" smtClean="0"/>
              <a:t>nástroje</a:t>
            </a:r>
            <a:r>
              <a:rPr lang="cs-CZ" sz="2400" dirty="0" smtClean="0"/>
              <a:t>, </a:t>
            </a:r>
            <a:r>
              <a:rPr lang="cs-CZ" sz="2400" b="1" dirty="0" smtClean="0"/>
              <a:t>baskytary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 </a:t>
            </a:r>
            <a:r>
              <a:rPr lang="cs-CZ" sz="2400" b="1" dirty="0" smtClean="0"/>
              <a:t>elektrické</a:t>
            </a:r>
            <a:r>
              <a:rPr lang="cs-CZ" sz="2400" dirty="0" smtClean="0"/>
              <a:t> </a:t>
            </a:r>
            <a:r>
              <a:rPr lang="cs-CZ" sz="2400" b="1" dirty="0" smtClean="0"/>
              <a:t>kytary</a:t>
            </a:r>
            <a:r>
              <a:rPr lang="cs-CZ" sz="2400" dirty="0" smtClean="0"/>
              <a:t>. V použitých nástrojích už v této chvíli můžeme spatřovat přiblížení se rockové hudbě.</a:t>
            </a:r>
            <a:endParaRPr lang="cs-CZ" sz="2400" dirty="0"/>
          </a:p>
        </p:txBody>
      </p:sp>
      <p:pic>
        <p:nvPicPr>
          <p:cNvPr id="4" name="Obrázek 3" descr="elvis-presle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23928" y="3573016"/>
            <a:ext cx="1716784" cy="171678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50. léta 20. století / 1. část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96448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Obrázky:</a:t>
            </a:r>
          </a:p>
          <a:p>
            <a:pPr>
              <a:buNone/>
            </a:pPr>
            <a:r>
              <a:rPr lang="cs-CZ" sz="2400" dirty="0" smtClean="0"/>
              <a:t>Dostupné na </a:t>
            </a:r>
            <a:r>
              <a:rPr lang="cs-CZ" sz="2400" dirty="0" err="1" smtClean="0"/>
              <a:t>Google</a:t>
            </a:r>
            <a:r>
              <a:rPr lang="cs-CZ" sz="2400" dirty="0" smtClean="0"/>
              <a:t> na www:</a:t>
            </a:r>
            <a:endParaRPr lang="cs-CZ" sz="2400" dirty="0" smtClean="0">
              <a:hlinkClick r:id="rId2"/>
            </a:endParaRPr>
          </a:p>
          <a:p>
            <a:pPr>
              <a:buNone/>
            </a:pPr>
            <a:r>
              <a:rPr lang="en-US" sz="2400" dirty="0" smtClean="0"/>
              <a:t>&lt;</a:t>
            </a:r>
            <a:r>
              <a:rPr lang="cs-CZ" sz="2400" dirty="0" smtClean="0">
                <a:hlinkClick r:id="rId2"/>
              </a:rPr>
              <a:t>http://kyberia.sk/id/6105803</a:t>
            </a:r>
            <a:r>
              <a:rPr lang="en-US" sz="2400" dirty="0" smtClean="0"/>
              <a:t>&gt;.</a:t>
            </a:r>
            <a:endParaRPr lang="cs-CZ" sz="2400" dirty="0" smtClean="0"/>
          </a:p>
          <a:p>
            <a:pPr>
              <a:buNone/>
            </a:pPr>
            <a:r>
              <a:rPr lang="en-US" sz="2400" dirty="0" smtClean="0"/>
              <a:t>&lt;</a:t>
            </a:r>
            <a:r>
              <a:rPr lang="cs-CZ" sz="2400" dirty="0" smtClean="0">
                <a:hlinkClick r:id="rId3"/>
              </a:rPr>
              <a:t>http://www.8notes.com/</a:t>
            </a:r>
            <a:r>
              <a:rPr lang="cs-CZ" sz="2400" dirty="0" err="1" smtClean="0">
                <a:hlinkClick r:id="rId3"/>
              </a:rPr>
              <a:t>elvis</a:t>
            </a:r>
            <a:r>
              <a:rPr lang="cs-CZ" sz="2400" dirty="0" smtClean="0">
                <a:hlinkClick r:id="rId3"/>
              </a:rPr>
              <a:t>_</a:t>
            </a:r>
            <a:r>
              <a:rPr lang="cs-CZ" sz="2400" dirty="0" err="1" smtClean="0">
                <a:hlinkClick r:id="rId3"/>
              </a:rPr>
              <a:t>presley.asp</a:t>
            </a:r>
            <a:r>
              <a:rPr lang="en-US" sz="2400" dirty="0" smtClean="0"/>
              <a:t>&gt;.</a:t>
            </a:r>
            <a:endParaRPr lang="cs-CZ" sz="2400" dirty="0" smtClean="0"/>
          </a:p>
          <a:p>
            <a:pPr>
              <a:buNone/>
            </a:pPr>
            <a:r>
              <a:rPr lang="en-US" sz="2400" dirty="0" smtClean="0"/>
              <a:t>&lt;</a:t>
            </a:r>
            <a:r>
              <a:rPr lang="cs-CZ" sz="2400" dirty="0" smtClean="0">
                <a:hlinkClick r:id="rId4"/>
              </a:rPr>
              <a:t>http://www.</a:t>
            </a:r>
            <a:r>
              <a:rPr lang="cs-CZ" sz="2400" dirty="0" err="1" smtClean="0">
                <a:hlinkClick r:id="rId4"/>
              </a:rPr>
              <a:t>omg</a:t>
            </a:r>
            <a:r>
              <a:rPr lang="cs-CZ" sz="2400" dirty="0" smtClean="0">
                <a:hlinkClick r:id="rId4"/>
              </a:rPr>
              <a:t>-</a:t>
            </a:r>
            <a:r>
              <a:rPr lang="cs-CZ" sz="2400" dirty="0" err="1" smtClean="0">
                <a:hlinkClick r:id="rId4"/>
              </a:rPr>
              <a:t>facts.com</a:t>
            </a:r>
            <a:r>
              <a:rPr lang="cs-CZ" sz="2400" dirty="0" smtClean="0">
                <a:hlinkClick r:id="rId4"/>
              </a:rPr>
              <a:t>/</a:t>
            </a:r>
            <a:r>
              <a:rPr lang="cs-CZ" sz="2400" dirty="0" err="1" smtClean="0">
                <a:hlinkClick r:id="rId4"/>
              </a:rPr>
              <a:t>view</a:t>
            </a:r>
            <a:r>
              <a:rPr lang="cs-CZ" sz="2400" dirty="0" smtClean="0">
                <a:hlinkClick r:id="rId4"/>
              </a:rPr>
              <a:t>/</a:t>
            </a:r>
            <a:r>
              <a:rPr lang="cs-CZ" sz="2400" dirty="0" err="1" smtClean="0">
                <a:hlinkClick r:id="rId4"/>
              </a:rPr>
              <a:t>Facts</a:t>
            </a:r>
            <a:r>
              <a:rPr lang="cs-CZ" sz="2400" dirty="0" smtClean="0">
                <a:hlinkClick r:id="rId4"/>
              </a:rPr>
              <a:t>/49624</a:t>
            </a:r>
            <a:r>
              <a:rPr lang="en-US" sz="2400" dirty="0" smtClean="0"/>
              <a:t>&gt;.</a:t>
            </a: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b="1" dirty="0" smtClean="0"/>
              <a:t>Videa:</a:t>
            </a:r>
          </a:p>
          <a:p>
            <a:pPr>
              <a:buNone/>
            </a:pPr>
            <a:r>
              <a:rPr lang="cs-CZ" sz="2400" dirty="0" smtClean="0"/>
              <a:t>Dostupná na </a:t>
            </a:r>
            <a:r>
              <a:rPr lang="cs-CZ" sz="2400" dirty="0" err="1" smtClean="0"/>
              <a:t>Youtube</a:t>
            </a:r>
            <a:r>
              <a:rPr lang="cs-CZ" sz="2400" dirty="0" smtClean="0"/>
              <a:t> na www:</a:t>
            </a:r>
          </a:p>
          <a:p>
            <a:pPr>
              <a:buNone/>
            </a:pPr>
            <a:r>
              <a:rPr lang="en-US" sz="2400" dirty="0" smtClean="0"/>
              <a:t>&lt;</a:t>
            </a:r>
            <a:r>
              <a:rPr lang="cs-CZ" sz="2400" dirty="0" smtClean="0">
                <a:hlinkClick r:id="rId5"/>
              </a:rPr>
              <a:t>http://www.</a:t>
            </a:r>
            <a:r>
              <a:rPr lang="cs-CZ" sz="2400" dirty="0" err="1" smtClean="0">
                <a:hlinkClick r:id="rId5"/>
              </a:rPr>
              <a:t>youtube.com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watch</a:t>
            </a:r>
            <a:r>
              <a:rPr lang="cs-CZ" sz="2400" dirty="0" smtClean="0">
                <a:hlinkClick r:id="rId5"/>
              </a:rPr>
              <a:t>?v=ReXqHzD5GDo&amp;feature=</a:t>
            </a:r>
            <a:r>
              <a:rPr lang="cs-CZ" sz="2400" dirty="0" err="1" smtClean="0">
                <a:hlinkClick r:id="rId5"/>
              </a:rPr>
              <a:t>fvwrel</a:t>
            </a:r>
            <a:r>
              <a:rPr lang="en-US" sz="2400" dirty="0" smtClean="0"/>
              <a:t>&gt;.</a:t>
            </a:r>
            <a:endParaRPr lang="cs-CZ" sz="24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568</TotalTime>
  <Words>357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SVĚTOVÁ POPULÁRNÍ A ROCKOVÁ HUDBA</vt:lpstr>
      <vt:lpstr>50. léta 20. století / 1. část </vt:lpstr>
      <vt:lpstr>50. léta 20. století / 1. část </vt:lpstr>
      <vt:lpstr>50. léta 20. století / 1. část </vt:lpstr>
      <vt:lpstr>50. léta 20. století / 1. část </vt:lpstr>
      <vt:lpstr>50. léta 20. století / 1. část </vt:lpstr>
      <vt:lpstr>50. léta 20. století / 1. část </vt:lpstr>
      <vt:lpstr>50. léta 20. století / 1. část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SVĚTOVÁ POPULÁRNÍ A ROCKOVÁ HUDBA</dc:title>
  <dc:creator>.</dc:creator>
  <cp:lastModifiedBy>škola</cp:lastModifiedBy>
  <cp:revision>65</cp:revision>
  <dcterms:created xsi:type="dcterms:W3CDTF">2012-08-20T13:25:11Z</dcterms:created>
  <dcterms:modified xsi:type="dcterms:W3CDTF">2013-06-25T16:16:26Z</dcterms:modified>
</cp:coreProperties>
</file>