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7"/>
  </p:notesMasterIdLst>
  <p:sldIdLst>
    <p:sldId id="530" r:id="rId2"/>
    <p:sldId id="531" r:id="rId3"/>
    <p:sldId id="549" r:id="rId4"/>
    <p:sldId id="550" r:id="rId5"/>
    <p:sldId id="551" r:id="rId6"/>
    <p:sldId id="555" r:id="rId7"/>
    <p:sldId id="556" r:id="rId8"/>
    <p:sldId id="552" r:id="rId9"/>
    <p:sldId id="557" r:id="rId10"/>
    <p:sldId id="559" r:id="rId11"/>
    <p:sldId id="558" r:id="rId12"/>
    <p:sldId id="553" r:id="rId13"/>
    <p:sldId id="562" r:id="rId14"/>
    <p:sldId id="563" r:id="rId15"/>
    <p:sldId id="532" r:id="rId16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3329DB14-DFFC-48CA-8497-F82CB405A1BB}">
          <p14:sldIdLst>
            <p14:sldId id="530"/>
            <p14:sldId id="531"/>
            <p14:sldId id="549"/>
            <p14:sldId id="550"/>
            <p14:sldId id="551"/>
            <p14:sldId id="555"/>
            <p14:sldId id="556"/>
            <p14:sldId id="552"/>
            <p14:sldId id="557"/>
            <p14:sldId id="559"/>
            <p14:sldId id="558"/>
            <p14:sldId id="553"/>
            <p14:sldId id="562"/>
            <p14:sldId id="560"/>
            <p14:sldId id="532"/>
          </p14:sldIdLst>
        </p14:section>
      </p14:sectionLst>
    </p:ex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369" autoAdjust="0"/>
    <p:restoredTop sz="94201" autoAdjust="0"/>
  </p:normalViewPr>
  <p:slideViewPr>
    <p:cSldViewPr>
      <p:cViewPr varScale="1">
        <p:scale>
          <a:sx n="70" d="100"/>
          <a:sy n="70" d="100"/>
        </p:scale>
        <p:origin x="-97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image" Target="../media/image9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image" Target="../media/image13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image" Target="../media/image18.wmf"/><Relationship Id="rId1" Type="http://schemas.openxmlformats.org/officeDocument/2006/relationships/image" Target="../media/image17.wmf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882BE70D-4CFC-49E4-BC38-263CF2206983}" type="datetimeFigureOut">
              <a:rPr lang="cs-CZ"/>
              <a:pPr>
                <a:defRPr/>
              </a:pPr>
              <a:t>17.2.2014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6B978D2-0E56-456D-81FE-AA95F24888B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14012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EBC75F-4005-488D-8371-73C0437742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  <a:lvl2pPr>
              <a:lnSpc>
                <a:spcPct val="150000"/>
              </a:lnSpc>
              <a:defRPr>
                <a:solidFill>
                  <a:schemeClr val="tx2"/>
                </a:solidFill>
              </a:defRPr>
            </a:lvl2pPr>
            <a:lvl3pPr>
              <a:lnSpc>
                <a:spcPct val="150000"/>
              </a:lnSpc>
              <a:defRPr>
                <a:solidFill>
                  <a:schemeClr val="tx2"/>
                </a:solidFill>
              </a:defRPr>
            </a:lvl3pPr>
            <a:lvl4pPr>
              <a:lnSpc>
                <a:spcPct val="150000"/>
              </a:lnSpc>
              <a:defRPr>
                <a:solidFill>
                  <a:schemeClr val="tx2"/>
                </a:solidFill>
              </a:defRPr>
            </a:lvl4pPr>
            <a:lvl5pPr>
              <a:lnSpc>
                <a:spcPct val="150000"/>
              </a:lnSpc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B8D87C-EDF4-421A-B98D-FD84BB8B4C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2567BB-3CC0-4D53-B69E-6F41856476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8F8EDB-DB75-4FEB-B26E-37A0592185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C869BA-1DA8-408D-9041-FBE357E315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8DFE61-429F-4F1D-B7A3-FE882D33406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FF8BC9-768C-438D-A76A-8C610D7B6F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B09A9F-96FF-4670-8259-8E4EEA32C52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19E7C1-C649-4FCB-9CBB-1C4BCF757E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BA48B1-AF52-4EA9-AFB7-D63821EF0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35C65B-ECFE-47E0-8085-40809EFE08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A322D2-FA4B-46F7-8088-6B9F8FE9FA7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9CDB507-9753-4543-A0BD-4A683DEFB3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Calibri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Calibri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Calibri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Calibri" pitchFamily="34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4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7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3.bin"/><Relationship Id="rId3" Type="http://schemas.openxmlformats.org/officeDocument/2006/relationships/oleObject" Target="../embeddings/oleObject8.bin"/><Relationship Id="rId7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1.bin"/><Relationship Id="rId5" Type="http://schemas.openxmlformats.org/officeDocument/2006/relationships/oleObject" Target="../embeddings/oleObject10.bin"/><Relationship Id="rId4" Type="http://schemas.openxmlformats.org/officeDocument/2006/relationships/oleObject" Target="../embeddings/oleObject9.bin"/><Relationship Id="rId9" Type="http://schemas.openxmlformats.org/officeDocument/2006/relationships/oleObject" Target="../embeddings/oleObject14.bin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844554" y="5733256"/>
            <a:ext cx="5643602" cy="997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51520" y="2132856"/>
            <a:ext cx="8892480" cy="3323987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itchFamily="18" charset="0"/>
              </a:rPr>
              <a:t>Název školy: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000" b="1" i="1" dirty="0" smtClean="0">
                <a:ea typeface="Calibri" pitchFamily="34" charset="0"/>
                <a:cs typeface="Times New Roman" pitchFamily="18" charset="0"/>
              </a:rPr>
              <a:t>VY_32_INOVACE_2C_07_Vlastnosti, názvosloví a izomerie alkenů</a:t>
            </a:r>
            <a:endParaRPr lang="cs-CZ" sz="2000" b="1" i="1" dirty="0" smtClean="0">
              <a:latin typeface="Calibri" panose="020F0502020204030204" pitchFamily="34" charset="0"/>
              <a:ea typeface="Calibri" pitchFamily="34" charset="0"/>
              <a:cs typeface="Times New Roman" pitchFamily="18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Organická chemie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leden 2014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Sexta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Mgr. Miroslav Pražienka</a:t>
            </a:r>
            <a:endParaRPr lang="cs-CZ" sz="2000" dirty="0">
              <a:latin typeface="Calibri" panose="020F0502020204030204" pitchFamily="34" charset="0"/>
            </a:endParaRPr>
          </a:p>
        </p:txBody>
      </p:sp>
      <p:pic>
        <p:nvPicPr>
          <p:cNvPr id="1026" name="Picture 2" descr="GYMLOVO_logo BRV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6652"/>
            <a:ext cx="1620180" cy="162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93185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48972" cy="5004555"/>
          </a:xfrm>
        </p:spPr>
        <p:txBody>
          <a:bodyPr>
            <a:normAutofit/>
          </a:bodyPr>
          <a:lstStyle/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Materiál slouží k aktivní výuce o </a:t>
            </a:r>
            <a:r>
              <a:rPr lang="cs-CZ" sz="2400" dirty="0" smtClean="0">
                <a:solidFill>
                  <a:schemeClr val="tx1"/>
                </a:solidFill>
              </a:rPr>
              <a:t>alkenech.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Fakta </a:t>
            </a:r>
            <a:r>
              <a:rPr lang="cs-CZ" sz="2400" dirty="0">
                <a:solidFill>
                  <a:schemeClr val="tx1"/>
                </a:solidFill>
              </a:rPr>
              <a:t>psána písmem žluté barvy jsou pro žáky povinné poznámky k zápisu do jejich sešitů, bílé písmo označuje doplňující údaje.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Aktivita je připravena pro druhý ročník středních škol či odpovídající ročníky víceletých gymnázií.</a:t>
            </a:r>
          </a:p>
        </p:txBody>
      </p:sp>
    </p:spTree>
    <p:extLst>
      <p:ext uri="{BB962C8B-B14F-4D97-AF65-F5344CB8AC3E}">
        <p14:creationId xmlns:p14="http://schemas.microsoft.com/office/powerpoint/2010/main" xmlns="" val="2763844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16632"/>
            <a:ext cx="7772400" cy="1143000"/>
          </a:xfrm>
        </p:spPr>
        <p:txBody>
          <a:bodyPr/>
          <a:lstStyle/>
          <a:p>
            <a:r>
              <a:rPr lang="cs-CZ" dirty="0" smtClean="0"/>
              <a:t>Nenasycené uhlovodíky</a:t>
            </a:r>
            <a:endParaRPr lang="cs-CZ" dirty="0"/>
          </a:p>
        </p:txBody>
      </p:sp>
      <p:pic>
        <p:nvPicPr>
          <p:cNvPr id="7170" name="Picture 2" descr="File:Zimtaldehyd - cinnamaldehyde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124744"/>
            <a:ext cx="3600400" cy="2170336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5" name="Nadpis 1"/>
          <p:cNvSpPr txBox="1">
            <a:spLocks/>
          </p:cNvSpPr>
          <p:nvPr/>
        </p:nvSpPr>
        <p:spPr bwMode="auto">
          <a:xfrm>
            <a:off x="179512" y="3212976"/>
            <a:ext cx="896448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cynnamaldehyd</a:t>
            </a: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 – aromatická látka v kůře skořice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pic>
        <p:nvPicPr>
          <p:cNvPr id="7172" name="Picture 4" descr="File:Baton de cannelle.jpg"/>
          <p:cNvPicPr>
            <a:picLocks noChangeAspect="1" noChangeArrowheads="1"/>
          </p:cNvPicPr>
          <p:nvPr/>
        </p:nvPicPr>
        <p:blipFill>
          <a:blip r:embed="rId3" cstate="print"/>
          <a:srcRect t="18166"/>
          <a:stretch>
            <a:fillRect/>
          </a:stretch>
        </p:blipFill>
        <p:spPr bwMode="auto">
          <a:xfrm>
            <a:off x="2771800" y="4331029"/>
            <a:ext cx="3907582" cy="252697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445438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4624"/>
            <a:ext cx="7772400" cy="1143000"/>
          </a:xfrm>
        </p:spPr>
        <p:txBody>
          <a:bodyPr/>
          <a:lstStyle/>
          <a:p>
            <a:r>
              <a:rPr lang="cs-CZ" dirty="0" smtClean="0"/>
              <a:t>Alkeny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File:Beta-Carotin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052736"/>
            <a:ext cx="8676456" cy="1544673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6148" name="Picture 4" descr="File:BunchCarrot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3151499"/>
            <a:ext cx="5112568" cy="3661877"/>
          </a:xfrm>
          <a:prstGeom prst="rect">
            <a:avLst/>
          </a:prstGeom>
          <a:noFill/>
        </p:spPr>
      </p:pic>
      <p:sp>
        <p:nvSpPr>
          <p:cNvPr id="7" name="Nadpis 1"/>
          <p:cNvSpPr txBox="1">
            <a:spLocks/>
          </p:cNvSpPr>
          <p:nvPr/>
        </p:nvSpPr>
        <p:spPr bwMode="auto">
          <a:xfrm>
            <a:off x="179512" y="2348880"/>
            <a:ext cx="896448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betakaroten</a:t>
            </a: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 – oranžové barvivo mrkve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82943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548680"/>
            <a:ext cx="8784976" cy="5832648"/>
          </a:xfrm>
        </p:spPr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sou sloučeniny </a:t>
            </a:r>
            <a:r>
              <a:rPr lang="cs-CZ" dirty="0"/>
              <a:t>C a H s</a:t>
            </a:r>
            <a:r>
              <a:rPr lang="cs-CZ" dirty="0" smtClean="0"/>
              <a:t> alespoň jednou dvojnou vazbou </a:t>
            </a:r>
            <a:r>
              <a:rPr lang="cs-CZ" dirty="0"/>
              <a:t>(hybridizace </a:t>
            </a:r>
            <a:r>
              <a:rPr lang="cs-CZ" dirty="0" smtClean="0"/>
              <a:t>sp</a:t>
            </a:r>
            <a:r>
              <a:rPr lang="cs-CZ" baseline="30000" dirty="0" smtClean="0"/>
              <a:t>2</a:t>
            </a:r>
            <a:r>
              <a:rPr lang="cs-CZ" dirty="0" smtClean="0"/>
              <a:t>)</a:t>
            </a:r>
            <a:r>
              <a:rPr lang="cs-CZ" baseline="30000" dirty="0" smtClean="0"/>
              <a:t> </a:t>
            </a:r>
            <a:r>
              <a:rPr lang="cs-CZ" dirty="0"/>
              <a:t>, koncovka </a:t>
            </a:r>
            <a:r>
              <a:rPr lang="cs-CZ" b="1" dirty="0"/>
              <a:t>- </a:t>
            </a:r>
            <a:r>
              <a:rPr lang="cs-CZ" b="1" dirty="0" smtClean="0"/>
              <a:t>en</a:t>
            </a:r>
            <a:r>
              <a:rPr lang="cs-CZ" b="1" baseline="30000" dirty="0" smtClean="0"/>
              <a:t> </a:t>
            </a:r>
          </a:p>
          <a:p>
            <a:pPr>
              <a:buNone/>
            </a:pPr>
            <a:r>
              <a:rPr lang="cs-CZ" b="1" baseline="30000" dirty="0" smtClean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(acetylen, </a:t>
            </a:r>
            <a:r>
              <a:rPr lang="cs-CZ" dirty="0" err="1" smtClean="0">
                <a:solidFill>
                  <a:schemeClr val="tx1"/>
                </a:solidFill>
              </a:rPr>
              <a:t>betakaroten</a:t>
            </a:r>
            <a:r>
              <a:rPr lang="cs-CZ" dirty="0" smtClean="0">
                <a:solidFill>
                  <a:schemeClr val="tx1"/>
                </a:solidFill>
              </a:rPr>
              <a:t>…)</a:t>
            </a:r>
          </a:p>
          <a:p>
            <a:r>
              <a:rPr lang="cs-CZ" dirty="0" smtClean="0"/>
              <a:t>dříve </a:t>
            </a:r>
            <a:r>
              <a:rPr lang="cs-CZ" b="1" dirty="0" err="1" smtClean="0"/>
              <a:t>olefíny</a:t>
            </a:r>
            <a:endParaRPr lang="cs-CZ" b="1" dirty="0" smtClean="0"/>
          </a:p>
          <a:p>
            <a:r>
              <a:rPr lang="cs-CZ" dirty="0" smtClean="0"/>
              <a:t>obecný </a:t>
            </a:r>
            <a:r>
              <a:rPr lang="cs-CZ" dirty="0"/>
              <a:t>vzorec </a:t>
            </a:r>
            <a:r>
              <a:rPr lang="cs-CZ" dirty="0" smtClean="0"/>
              <a:t>C</a:t>
            </a:r>
            <a:r>
              <a:rPr lang="cs-CZ" baseline="-25000" dirty="0" smtClean="0"/>
              <a:t>n</a:t>
            </a:r>
            <a:r>
              <a:rPr lang="cs-CZ" dirty="0" smtClean="0"/>
              <a:t>H</a:t>
            </a:r>
            <a:r>
              <a:rPr lang="cs-CZ" baseline="-25000" dirty="0" smtClean="0"/>
              <a:t>2n</a:t>
            </a:r>
            <a:r>
              <a:rPr lang="cs-CZ" dirty="0" smtClean="0"/>
              <a:t> (jako cykloalkany!)</a:t>
            </a:r>
          </a:p>
          <a:p>
            <a:r>
              <a:rPr lang="cs-CZ" dirty="0"/>
              <a:t>dvojná vazba: 1x </a:t>
            </a:r>
            <a:r>
              <a:rPr lang="el-GR" dirty="0"/>
              <a:t>σ</a:t>
            </a:r>
            <a:r>
              <a:rPr lang="cs-CZ" dirty="0"/>
              <a:t>, 1x </a:t>
            </a:r>
            <a:r>
              <a:rPr lang="el-GR" dirty="0" smtClean="0"/>
              <a:t>π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3117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548680"/>
            <a:ext cx="7772400" cy="5115272"/>
          </a:xfrm>
        </p:spPr>
        <p:txBody>
          <a:bodyPr/>
          <a:lstStyle/>
          <a:p>
            <a:r>
              <a:rPr lang="cs-CZ" dirty="0" smtClean="0"/>
              <a:t>kolem dvojné vazby neexistuje volná otáčivost</a:t>
            </a:r>
            <a:r>
              <a:rPr lang="cs-CZ" dirty="0"/>
              <a:t>:</a:t>
            </a:r>
            <a:r>
              <a:rPr lang="cs-CZ" dirty="0" smtClean="0"/>
              <a:t> </a:t>
            </a:r>
            <a:r>
              <a:rPr lang="cs-CZ" i="1" dirty="0" smtClean="0"/>
              <a:t>cis</a:t>
            </a:r>
            <a:r>
              <a:rPr lang="cs-CZ" dirty="0" smtClean="0"/>
              <a:t> a </a:t>
            </a:r>
            <a:r>
              <a:rPr lang="cs-CZ" i="1" dirty="0" smtClean="0"/>
              <a:t>trans</a:t>
            </a:r>
            <a:r>
              <a:rPr lang="cs-CZ" dirty="0" smtClean="0"/>
              <a:t> izomerie</a:t>
            </a:r>
          </a:p>
          <a:p>
            <a:endParaRPr lang="cs-CZ" dirty="0"/>
          </a:p>
        </p:txBody>
      </p:sp>
      <p:pic>
        <p:nvPicPr>
          <p:cNvPr id="1026" name="Picture 2" descr="File:Cis-2-butene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382" y="2852936"/>
            <a:ext cx="3571875" cy="2762251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028" name="Picture 4" descr="File:Trans-2-butene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7744" y="2852936"/>
            <a:ext cx="3571875" cy="2762251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5" name="Nadpis 1"/>
          <p:cNvSpPr txBox="1">
            <a:spLocks/>
          </p:cNvSpPr>
          <p:nvPr/>
        </p:nvSpPr>
        <p:spPr bwMode="auto">
          <a:xfrm>
            <a:off x="-324544" y="5615187"/>
            <a:ext cx="3528392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2800" i="1" kern="0" dirty="0">
                <a:ea typeface="+mj-ea"/>
                <a:cs typeface="+mj-cs"/>
              </a:rPr>
              <a:t>c</a:t>
            </a:r>
            <a:r>
              <a:rPr kumimoji="0" lang="cs-CZ" sz="2800" b="0" i="1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ea typeface="+mj-ea"/>
                <a:cs typeface="+mj-cs"/>
              </a:rPr>
              <a:t>is</a:t>
            </a: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-but-2en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 bwMode="auto">
          <a:xfrm>
            <a:off x="5076056" y="5615187"/>
            <a:ext cx="3528392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2800" i="1" kern="0" dirty="0" smtClean="0">
                <a:ea typeface="+mj-ea"/>
                <a:cs typeface="+mj-cs"/>
              </a:rPr>
              <a:t>trans</a:t>
            </a: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-but-2en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57808"/>
            <a:ext cx="7772400" cy="1143000"/>
          </a:xfrm>
        </p:spPr>
        <p:txBody>
          <a:bodyPr/>
          <a:lstStyle/>
          <a:p>
            <a:r>
              <a:rPr lang="cs-CZ" dirty="0" smtClean="0"/>
              <a:t>Názvosloví alkenů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36912"/>
            <a:ext cx="8134672" cy="5472608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odobná pravidla jako u alkanů</a:t>
            </a:r>
          </a:p>
          <a:p>
            <a:r>
              <a:rPr lang="cs-CZ" dirty="0" smtClean="0"/>
              <a:t>názvy </a:t>
            </a:r>
            <a:r>
              <a:rPr lang="cs-CZ" dirty="0" smtClean="0"/>
              <a:t>mají koncovku –en</a:t>
            </a:r>
          </a:p>
        </p:txBody>
      </p:sp>
    </p:spTree>
    <p:extLst>
      <p:ext uri="{BB962C8B-B14F-4D97-AF65-F5344CB8AC3E}">
        <p14:creationId xmlns:p14="http://schemas.microsoft.com/office/powerpoint/2010/main" xmlns="" val="3330055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00808"/>
            <a:ext cx="8134672" cy="5472608"/>
          </a:xfrm>
        </p:spPr>
        <p:txBody>
          <a:bodyPr/>
          <a:lstStyle/>
          <a:p>
            <a:r>
              <a:rPr lang="cs-CZ" dirty="0" smtClean="0"/>
              <a:t>hlavní řetězec je ten s dvojnou vazbou !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683568" y="332656"/>
            <a:ext cx="7772400" cy="1143000"/>
          </a:xfrm>
        </p:spPr>
        <p:txBody>
          <a:bodyPr/>
          <a:lstStyle/>
          <a:p>
            <a:r>
              <a:rPr lang="cs-CZ" dirty="0" smtClean="0"/>
              <a:t>Pravidla:</a:t>
            </a:r>
            <a:endParaRPr lang="cs-CZ" dirty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555776" y="4725144"/>
          <a:ext cx="4427984" cy="1877314"/>
        </p:xfrm>
        <a:graphic>
          <a:graphicData uri="http://schemas.openxmlformats.org/presentationml/2006/ole">
            <p:oleObj spid="_x0000_s1026" name="ChemSketch" r:id="rId3" imgW="2264760" imgH="960120" progId="ACD.ChemSketch.20">
              <p:embed/>
            </p:oleObj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2510212" y="2636912"/>
          <a:ext cx="4582068" cy="1817414"/>
        </p:xfrm>
        <a:graphic>
          <a:graphicData uri="http://schemas.openxmlformats.org/presentationml/2006/ole">
            <p:oleObj spid="_x0000_s1027" name="ChemSketch" r:id="rId4" imgW="2264760" imgH="899280" progId="ACD.ChemSketch.20">
              <p:embed/>
            </p:oleObj>
          </a:graphicData>
        </a:graphic>
      </p:graphicFrame>
      <p:sp>
        <p:nvSpPr>
          <p:cNvPr id="6" name="Nadpis 1"/>
          <p:cNvSpPr txBox="1">
            <a:spLocks/>
          </p:cNvSpPr>
          <p:nvPr/>
        </p:nvSpPr>
        <p:spPr bwMode="auto">
          <a:xfrm>
            <a:off x="-180528" y="3140968"/>
            <a:ext cx="3955976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NE:</a:t>
            </a:r>
            <a:endParaRPr kumimoji="0" lang="cs-CZ" sz="44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 bwMode="auto">
          <a:xfrm>
            <a:off x="-324544" y="5157192"/>
            <a:ext cx="3955976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ANO:</a:t>
            </a:r>
            <a:endParaRPr kumimoji="0" lang="cs-CZ" sz="44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55002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20688"/>
            <a:ext cx="8134672" cy="5472608"/>
          </a:xfrm>
        </p:spPr>
        <p:txBody>
          <a:bodyPr/>
          <a:lstStyle/>
          <a:p>
            <a:r>
              <a:rPr lang="cs-CZ" dirty="0" err="1" smtClean="0"/>
              <a:t>lokantem</a:t>
            </a:r>
            <a:r>
              <a:rPr lang="cs-CZ" dirty="0" smtClean="0"/>
              <a:t> určíme polohu dvojné vazby – co nejmenší číslo!</a:t>
            </a:r>
          </a:p>
        </p:txBody>
      </p:sp>
      <p:graphicFrame>
        <p:nvGraphicFramePr>
          <p:cNvPr id="4" name="Object 2"/>
          <p:cNvGraphicFramePr>
            <a:graphicFrameLocks noChangeAspect="1"/>
          </p:cNvGraphicFramePr>
          <p:nvPr/>
        </p:nvGraphicFramePr>
        <p:xfrm>
          <a:off x="3168352" y="4504014"/>
          <a:ext cx="4427984" cy="1877314"/>
        </p:xfrm>
        <a:graphic>
          <a:graphicData uri="http://schemas.openxmlformats.org/presentationml/2006/ole">
            <p:oleObj spid="_x0000_s2050" name="ChemSketch" r:id="rId3" imgW="2264760" imgH="960120" progId="ACD.ChemSketch.20">
              <p:embed/>
            </p:oleObj>
          </a:graphicData>
        </a:graphic>
      </p:graphicFrame>
      <p:sp>
        <p:nvSpPr>
          <p:cNvPr id="5" name="Nadpis 1"/>
          <p:cNvSpPr txBox="1">
            <a:spLocks/>
          </p:cNvSpPr>
          <p:nvPr/>
        </p:nvSpPr>
        <p:spPr bwMode="auto">
          <a:xfrm>
            <a:off x="288032" y="2852936"/>
            <a:ext cx="3955976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NE:</a:t>
            </a:r>
            <a:endParaRPr kumimoji="0" lang="cs-CZ" sz="44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 bwMode="auto">
          <a:xfrm>
            <a:off x="144016" y="4941168"/>
            <a:ext cx="3955976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ANO:</a:t>
            </a:r>
            <a:endParaRPr kumimoji="0" lang="cs-CZ" sz="44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3203848" y="2430830"/>
          <a:ext cx="4392488" cy="1862266"/>
        </p:xfrm>
        <a:graphic>
          <a:graphicData uri="http://schemas.openxmlformats.org/presentationml/2006/ole">
            <p:oleObj spid="_x0000_s2051" name="ChemSketch" r:id="rId4" imgW="2264760" imgH="960120" progId="ACD.ChemSketch.20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383029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48680"/>
            <a:ext cx="8134672" cy="5472608"/>
          </a:xfrm>
        </p:spPr>
        <p:txBody>
          <a:bodyPr/>
          <a:lstStyle/>
          <a:p>
            <a:r>
              <a:rPr lang="cs-CZ" dirty="0" smtClean="0"/>
              <a:t>při dvou a více dvojných vazbách uvedeme násobnou předponu (di, </a:t>
            </a:r>
            <a:r>
              <a:rPr lang="cs-CZ" dirty="0" err="1" smtClean="0"/>
              <a:t>tri</a:t>
            </a:r>
            <a:r>
              <a:rPr lang="cs-CZ" dirty="0" smtClean="0"/>
              <a:t>…)</a:t>
            </a:r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755576" y="2348880"/>
          <a:ext cx="7728821" cy="1435273"/>
        </p:xfrm>
        <a:graphic>
          <a:graphicData uri="http://schemas.openxmlformats.org/presentationml/2006/ole">
            <p:oleObj spid="_x0000_s3074" name="ChemSketch" r:id="rId3" imgW="2264760" imgH="420480" progId="ACD.ChemSketch.20">
              <p:embed/>
            </p:oleObj>
          </a:graphicData>
        </a:graphic>
      </p:graphicFrame>
      <p:sp>
        <p:nvSpPr>
          <p:cNvPr id="4" name="Nadpis 1"/>
          <p:cNvSpPr txBox="1">
            <a:spLocks/>
          </p:cNvSpPr>
          <p:nvPr/>
        </p:nvSpPr>
        <p:spPr bwMode="auto">
          <a:xfrm>
            <a:off x="288032" y="4149080"/>
            <a:ext cx="3955976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NE:</a:t>
            </a:r>
            <a:endParaRPr kumimoji="0" lang="cs-CZ" sz="44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144016" y="5373216"/>
            <a:ext cx="3955976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ANO:</a:t>
            </a:r>
            <a:endParaRPr kumimoji="0" lang="cs-CZ" sz="44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 bwMode="auto">
          <a:xfrm>
            <a:off x="3347864" y="4149080"/>
            <a:ext cx="3955976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4400" kern="0" dirty="0" err="1" smtClean="0">
                <a:ea typeface="+mj-ea"/>
                <a:cs typeface="+mj-cs"/>
              </a:rPr>
              <a:t>hept</a:t>
            </a:r>
            <a:r>
              <a:rPr lang="cs-CZ" sz="4400" kern="0" dirty="0" smtClean="0">
                <a:ea typeface="+mj-ea"/>
                <a:cs typeface="+mj-cs"/>
              </a:rPr>
              <a:t>-1,3,5-</a:t>
            </a:r>
            <a:r>
              <a:rPr lang="cs-CZ" sz="4400" kern="0" dirty="0" err="1" smtClean="0">
                <a:ea typeface="+mj-ea"/>
                <a:cs typeface="+mj-cs"/>
              </a:rPr>
              <a:t>en</a:t>
            </a:r>
            <a:endParaRPr kumimoji="0" lang="cs-CZ" sz="44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 bwMode="auto">
          <a:xfrm>
            <a:off x="3424336" y="5301208"/>
            <a:ext cx="3955976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4400" kern="0" dirty="0" err="1" smtClean="0">
                <a:ea typeface="+mj-ea"/>
                <a:cs typeface="+mj-cs"/>
              </a:rPr>
              <a:t>hept</a:t>
            </a:r>
            <a:r>
              <a:rPr lang="cs-CZ" sz="4400" kern="0" dirty="0" smtClean="0">
                <a:ea typeface="+mj-ea"/>
                <a:cs typeface="+mj-cs"/>
              </a:rPr>
              <a:t>-1,3,5-</a:t>
            </a:r>
            <a:r>
              <a:rPr lang="cs-CZ" sz="4400" kern="0" dirty="0" err="1" smtClean="0">
                <a:ea typeface="+mj-ea"/>
                <a:cs typeface="+mj-cs"/>
              </a:rPr>
              <a:t>trien</a:t>
            </a:r>
            <a:endParaRPr kumimoji="0" lang="cs-CZ" sz="44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38955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764704"/>
            <a:ext cx="8134672" cy="5472608"/>
          </a:xfrm>
        </p:spPr>
        <p:txBody>
          <a:bodyPr/>
          <a:lstStyle/>
          <a:p>
            <a:r>
              <a:rPr lang="cs-CZ" dirty="0" smtClean="0"/>
              <a:t>při číslování má přednost dvojná vazba</a:t>
            </a:r>
            <a:endParaRPr lang="cs-CZ" dirty="0"/>
          </a:p>
        </p:txBody>
      </p:sp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2123728" y="2420888"/>
          <a:ext cx="6815894" cy="1268232"/>
        </p:xfrm>
        <a:graphic>
          <a:graphicData uri="http://schemas.openxmlformats.org/presentationml/2006/ole">
            <p:oleObj spid="_x0000_s4098" name="ChemSketch" r:id="rId3" imgW="2514600" imgH="442080" progId="ACD.ChemSketch.20">
              <p:embed/>
            </p:oleObj>
          </a:graphicData>
        </a:graphic>
      </p:graphicFrame>
      <p:sp>
        <p:nvSpPr>
          <p:cNvPr id="4" name="Nadpis 1"/>
          <p:cNvSpPr txBox="1">
            <a:spLocks/>
          </p:cNvSpPr>
          <p:nvPr/>
        </p:nvSpPr>
        <p:spPr bwMode="auto">
          <a:xfrm>
            <a:off x="-756592" y="2564904"/>
            <a:ext cx="3955976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NE:</a:t>
            </a:r>
            <a:endParaRPr kumimoji="0" lang="cs-CZ" sz="44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-756592" y="4653136"/>
            <a:ext cx="3955976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ANO:</a:t>
            </a:r>
            <a:endParaRPr kumimoji="0" lang="cs-CZ" sz="44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2123728" y="4581128"/>
          <a:ext cx="6912768" cy="1213226"/>
        </p:xfrm>
        <a:graphic>
          <a:graphicData uri="http://schemas.openxmlformats.org/presentationml/2006/ole">
            <p:oleObj spid="_x0000_s4099" name="ChemSketch" r:id="rId4" imgW="2514600" imgH="442080" progId="ACD.ChemSketch.20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4041417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404664"/>
            <a:ext cx="7772400" cy="5331296"/>
          </a:xfrm>
        </p:spPr>
        <p:txBody>
          <a:bodyPr/>
          <a:lstStyle/>
          <a:p>
            <a:r>
              <a:rPr lang="cs-CZ" dirty="0" smtClean="0"/>
              <a:t>názvy radikálů: 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err="1" smtClean="0"/>
              <a:t>ethenyl</a:t>
            </a:r>
            <a:r>
              <a:rPr lang="cs-CZ" dirty="0" smtClean="0"/>
              <a:t> (= vinyl) CH</a:t>
            </a:r>
            <a:r>
              <a:rPr lang="cs-CZ" baseline="-25000" dirty="0" smtClean="0"/>
              <a:t>2</a:t>
            </a:r>
            <a:r>
              <a:rPr lang="cs-CZ" dirty="0" smtClean="0"/>
              <a:t>= CH –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err="1" smtClean="0"/>
              <a:t>propenyl</a:t>
            </a:r>
            <a:r>
              <a:rPr lang="cs-CZ" dirty="0" smtClean="0"/>
              <a:t> (= allyl) </a:t>
            </a:r>
            <a:r>
              <a:rPr lang="cs-CZ" dirty="0"/>
              <a:t>CH</a:t>
            </a:r>
            <a:r>
              <a:rPr lang="cs-CZ" baseline="-25000" dirty="0"/>
              <a:t>2</a:t>
            </a:r>
            <a:r>
              <a:rPr lang="cs-CZ" dirty="0"/>
              <a:t>= CH </a:t>
            </a:r>
            <a:r>
              <a:rPr lang="cs-CZ" dirty="0" smtClean="0"/>
              <a:t>– CH</a:t>
            </a:r>
            <a:r>
              <a:rPr lang="cs-CZ" baseline="-25000" dirty="0" smtClean="0"/>
              <a:t>2 </a:t>
            </a:r>
            <a:r>
              <a:rPr lang="cs-CZ" dirty="0"/>
              <a:t>–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File:Vinyl group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3284984"/>
            <a:ext cx="2880320" cy="3016279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3076" name="Picture 4" descr="Ficheiro:Allyl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3" y="3356992"/>
            <a:ext cx="3663071" cy="2952328"/>
          </a:xfrm>
          <a:prstGeom prst="rect">
            <a:avLst/>
          </a:prstGeom>
          <a:solidFill>
            <a:schemeClr val="tx1"/>
          </a:solidFill>
        </p:spPr>
      </p:pic>
    </p:spTree>
    <p:extLst>
      <p:ext uri="{BB962C8B-B14F-4D97-AF65-F5344CB8AC3E}">
        <p14:creationId xmlns:p14="http://schemas.microsoft.com/office/powerpoint/2010/main" xmlns="" val="1885071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99392"/>
            <a:ext cx="9144000" cy="1143000"/>
          </a:xfrm>
        </p:spPr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</a:rPr>
              <a:t>Zapiš racionální (nebo čárový) vzorec následujících látek: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043608"/>
            <a:ext cx="7772400" cy="5052392"/>
          </a:xfrm>
        </p:spPr>
        <p:txBody>
          <a:bodyPr/>
          <a:lstStyle/>
          <a:p>
            <a:r>
              <a:rPr lang="cs-CZ" sz="2800" dirty="0" err="1" smtClean="0">
                <a:solidFill>
                  <a:schemeClr val="tx1"/>
                </a:solidFill>
              </a:rPr>
              <a:t>cyklohexen</a:t>
            </a:r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2-methylbut-1,3-dien</a:t>
            </a:r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>
                <a:solidFill>
                  <a:schemeClr val="tx1"/>
                </a:solidFill>
              </a:rPr>
              <a:t>2,3,5 – </a:t>
            </a:r>
            <a:r>
              <a:rPr lang="cs-CZ" sz="2800" dirty="0" err="1">
                <a:solidFill>
                  <a:schemeClr val="tx1"/>
                </a:solidFill>
              </a:rPr>
              <a:t>trimethylcyklopenten</a:t>
            </a:r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3-ethyl-5,6-dimethylhept-2-en</a:t>
            </a:r>
          </a:p>
          <a:p>
            <a:r>
              <a:rPr lang="cs-CZ" sz="2800" dirty="0" err="1" smtClean="0">
                <a:solidFill>
                  <a:schemeClr val="tx1"/>
                </a:solidFill>
              </a:rPr>
              <a:t>vinylcyklopentan</a:t>
            </a:r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3,3,6,6,7-pentamethylokt-1,4-dien</a:t>
            </a:r>
          </a:p>
          <a:p>
            <a:r>
              <a:rPr lang="cs-CZ" sz="2800" i="1" dirty="0" smtClean="0">
                <a:solidFill>
                  <a:schemeClr val="tx1"/>
                </a:solidFill>
              </a:rPr>
              <a:t>trans-</a:t>
            </a:r>
            <a:r>
              <a:rPr lang="cs-CZ" sz="2800" dirty="0" smtClean="0">
                <a:solidFill>
                  <a:schemeClr val="tx1"/>
                </a:solidFill>
              </a:rPr>
              <a:t>hex-3-en</a:t>
            </a:r>
          </a:p>
        </p:txBody>
      </p:sp>
    </p:spTree>
    <p:extLst>
      <p:ext uri="{BB962C8B-B14F-4D97-AF65-F5344CB8AC3E}">
        <p14:creationId xmlns:p14="http://schemas.microsoft.com/office/powerpoint/2010/main" xmlns="" val="7231011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99392"/>
            <a:ext cx="9144000" cy="1143000"/>
          </a:xfrm>
        </p:spPr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</a:rPr>
              <a:t>Řešení: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4176464" cy="5616624"/>
          </a:xfrm>
        </p:spPr>
        <p:txBody>
          <a:bodyPr/>
          <a:lstStyle/>
          <a:p>
            <a:pPr>
              <a:lnSpc>
                <a:spcPct val="250000"/>
              </a:lnSpc>
            </a:pPr>
            <a:r>
              <a:rPr lang="cs-CZ" sz="2000" dirty="0" err="1" smtClean="0">
                <a:solidFill>
                  <a:schemeClr val="tx1"/>
                </a:solidFill>
              </a:rPr>
              <a:t>cyklohexen</a:t>
            </a:r>
            <a:endParaRPr lang="cs-CZ" sz="2000" dirty="0" smtClean="0">
              <a:solidFill>
                <a:schemeClr val="tx1"/>
              </a:solidFill>
            </a:endParaRPr>
          </a:p>
          <a:p>
            <a:pPr>
              <a:lnSpc>
                <a:spcPct val="25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2-methylbut-1,3-dien</a:t>
            </a:r>
            <a:endParaRPr lang="cs-CZ" sz="2000" dirty="0">
              <a:solidFill>
                <a:schemeClr val="tx1"/>
              </a:solidFill>
            </a:endParaRPr>
          </a:p>
          <a:p>
            <a:pPr>
              <a:lnSpc>
                <a:spcPct val="25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1</a:t>
            </a:r>
            <a:r>
              <a:rPr lang="cs-CZ" sz="2000" dirty="0" smtClean="0">
                <a:solidFill>
                  <a:schemeClr val="tx1"/>
                </a:solidFill>
              </a:rPr>
              <a:t>,2,4 </a:t>
            </a:r>
            <a:r>
              <a:rPr lang="cs-CZ" sz="2000" dirty="0">
                <a:solidFill>
                  <a:schemeClr val="tx1"/>
                </a:solidFill>
              </a:rPr>
              <a:t>– </a:t>
            </a:r>
            <a:r>
              <a:rPr lang="cs-CZ" sz="2000" dirty="0" err="1">
                <a:solidFill>
                  <a:schemeClr val="tx1"/>
                </a:solidFill>
              </a:rPr>
              <a:t>trimethylcyklopenten</a:t>
            </a:r>
            <a:endParaRPr lang="cs-CZ" sz="2000" dirty="0">
              <a:solidFill>
                <a:schemeClr val="tx1"/>
              </a:solidFill>
            </a:endParaRPr>
          </a:p>
          <a:p>
            <a:pPr>
              <a:lnSpc>
                <a:spcPct val="25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3-ethyl-5,6-dimethylhept-2-en</a:t>
            </a:r>
          </a:p>
          <a:p>
            <a:pPr>
              <a:lnSpc>
                <a:spcPct val="250000"/>
              </a:lnSpc>
            </a:pPr>
            <a:r>
              <a:rPr lang="cs-CZ" sz="2000" dirty="0" err="1" smtClean="0">
                <a:solidFill>
                  <a:schemeClr val="tx1"/>
                </a:solidFill>
              </a:rPr>
              <a:t>vinylcyklopentan</a:t>
            </a:r>
            <a:endParaRPr lang="cs-CZ" sz="2000" dirty="0">
              <a:solidFill>
                <a:schemeClr val="tx1"/>
              </a:solidFill>
            </a:endParaRPr>
          </a:p>
          <a:p>
            <a:pPr>
              <a:lnSpc>
                <a:spcPct val="25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3,3,6,6,7-pentamethylokt-1,4-dien</a:t>
            </a:r>
          </a:p>
          <a:p>
            <a:pPr>
              <a:lnSpc>
                <a:spcPct val="250000"/>
              </a:lnSpc>
            </a:pPr>
            <a:r>
              <a:rPr lang="cs-CZ" sz="2000" i="1" dirty="0" smtClean="0">
                <a:solidFill>
                  <a:schemeClr val="tx1"/>
                </a:solidFill>
              </a:rPr>
              <a:t>trans-</a:t>
            </a:r>
            <a:r>
              <a:rPr lang="cs-CZ" sz="2000" dirty="0" smtClean="0">
                <a:solidFill>
                  <a:schemeClr val="tx1"/>
                </a:solidFill>
              </a:rPr>
              <a:t>hex-3-en</a:t>
            </a:r>
          </a:p>
        </p:txBody>
      </p:sp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2267744" y="980728"/>
          <a:ext cx="806251" cy="923018"/>
        </p:xfrm>
        <a:graphic>
          <a:graphicData uri="http://schemas.openxmlformats.org/presentationml/2006/ole">
            <p:oleObj spid="_x0000_s5122" name="ChemSketch" r:id="rId3" imgW="460080" imgH="527400" progId="ACD.ChemSketch.20">
              <p:embed/>
            </p:oleObj>
          </a:graphicData>
        </a:graphic>
      </p:graphicFrame>
      <p:graphicFrame>
        <p:nvGraphicFramePr>
          <p:cNvPr id="5123" name="Object 3"/>
          <p:cNvGraphicFramePr>
            <a:graphicFrameLocks noChangeAspect="1"/>
          </p:cNvGraphicFramePr>
          <p:nvPr/>
        </p:nvGraphicFramePr>
        <p:xfrm>
          <a:off x="3275856" y="1988840"/>
          <a:ext cx="1319213" cy="719137"/>
        </p:xfrm>
        <a:graphic>
          <a:graphicData uri="http://schemas.openxmlformats.org/presentationml/2006/ole">
            <p:oleObj spid="_x0000_s5123" name="ChemSketch" r:id="rId4" imgW="1319760" imgH="719280" progId="ACD.ChemSketch.20">
              <p:embed/>
            </p:oleObj>
          </a:graphicData>
        </a:graphic>
      </p:graphicFrame>
      <p:graphicFrame>
        <p:nvGraphicFramePr>
          <p:cNvPr id="5124" name="Object 4"/>
          <p:cNvGraphicFramePr>
            <a:graphicFrameLocks noChangeAspect="1"/>
          </p:cNvGraphicFramePr>
          <p:nvPr/>
        </p:nvGraphicFramePr>
        <p:xfrm>
          <a:off x="3995936" y="2708920"/>
          <a:ext cx="1296144" cy="876139"/>
        </p:xfrm>
        <a:graphic>
          <a:graphicData uri="http://schemas.openxmlformats.org/presentationml/2006/ole">
            <p:oleObj spid="_x0000_s5124" name="ChemSketch" r:id="rId5" imgW="911520" imgH="615600" progId="ACD.ChemSketch.20">
              <p:embed/>
            </p:oleObj>
          </a:graphicData>
        </a:graphic>
      </p:graphicFrame>
      <p:graphicFrame>
        <p:nvGraphicFramePr>
          <p:cNvPr id="5125" name="Object 5"/>
          <p:cNvGraphicFramePr>
            <a:graphicFrameLocks noChangeAspect="1"/>
          </p:cNvGraphicFramePr>
          <p:nvPr/>
        </p:nvGraphicFramePr>
        <p:xfrm>
          <a:off x="5364088" y="3099713"/>
          <a:ext cx="2664296" cy="1481415"/>
        </p:xfrm>
        <a:graphic>
          <a:graphicData uri="http://schemas.openxmlformats.org/presentationml/2006/ole">
            <p:oleObj spid="_x0000_s5125" name="ChemSketch" r:id="rId6" imgW="2252520" imgH="1252800" progId="ACD.ChemSketch.20">
              <p:embed/>
            </p:oleObj>
          </a:graphicData>
        </a:graphic>
      </p:graphicFrame>
      <p:graphicFrame>
        <p:nvGraphicFramePr>
          <p:cNvPr id="5126" name="Object 6"/>
          <p:cNvGraphicFramePr>
            <a:graphicFrameLocks noChangeAspect="1"/>
          </p:cNvGraphicFramePr>
          <p:nvPr/>
        </p:nvGraphicFramePr>
        <p:xfrm>
          <a:off x="2699791" y="4221088"/>
          <a:ext cx="2281005" cy="1080120"/>
        </p:xfrm>
        <a:graphic>
          <a:graphicData uri="http://schemas.openxmlformats.org/presentationml/2006/ole">
            <p:oleObj spid="_x0000_s5126" name="ChemSketch" r:id="rId7" imgW="926640" imgH="460080" progId="ACD.ChemSketch.20">
              <p:embed/>
            </p:oleObj>
          </a:graphicData>
        </a:graphic>
      </p:graphicFrame>
      <p:graphicFrame>
        <p:nvGraphicFramePr>
          <p:cNvPr id="5127" name="Object 7"/>
          <p:cNvGraphicFramePr>
            <a:graphicFrameLocks noChangeAspect="1"/>
          </p:cNvGraphicFramePr>
          <p:nvPr/>
        </p:nvGraphicFramePr>
        <p:xfrm>
          <a:off x="5571759" y="4732114"/>
          <a:ext cx="3104697" cy="1289174"/>
        </p:xfrm>
        <a:graphic>
          <a:graphicData uri="http://schemas.openxmlformats.org/presentationml/2006/ole">
            <p:oleObj spid="_x0000_s5127" name="ChemSketch" r:id="rId8" imgW="2584800" imgH="1072800" progId="ACD.ChemSketch.20">
              <p:embed/>
            </p:oleObj>
          </a:graphicData>
        </a:graphic>
      </p:graphicFrame>
      <p:graphicFrame>
        <p:nvGraphicFramePr>
          <p:cNvPr id="5128" name="Object 8"/>
          <p:cNvGraphicFramePr>
            <a:graphicFrameLocks noChangeAspect="1"/>
          </p:cNvGraphicFramePr>
          <p:nvPr/>
        </p:nvGraphicFramePr>
        <p:xfrm>
          <a:off x="3059832" y="5805264"/>
          <a:ext cx="2398479" cy="1052736"/>
        </p:xfrm>
        <a:graphic>
          <a:graphicData uri="http://schemas.openxmlformats.org/presentationml/2006/ole">
            <p:oleObj spid="_x0000_s5128" name="ChemSketch" r:id="rId9" imgW="1819800" imgH="798480" progId="ACD.ChemSketch.20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7231011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79319"/>
            <a:ext cx="8229600" cy="1008112"/>
          </a:xfrm>
        </p:spPr>
        <p:txBody>
          <a:bodyPr/>
          <a:lstStyle/>
          <a:p>
            <a:pPr algn="l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>
                <a:solidFill>
                  <a:schemeClr val="tx1"/>
                </a:solidFill>
              </a:rPr>
              <a:t>Zdroje obrázků: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687431"/>
            <a:ext cx="8229600" cy="5430201"/>
          </a:xfrm>
        </p:spPr>
        <p:txBody>
          <a:bodyPr/>
          <a:lstStyle/>
          <a:p>
            <a:r>
              <a:rPr lang="cs-CZ" sz="1100" dirty="0" smtClean="0">
                <a:solidFill>
                  <a:schemeClr val="tx1"/>
                </a:solidFill>
              </a:rPr>
              <a:t>http://commons.wikimedia.org/wiki/File:Beta-Carotin.svg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http://en.wikipedia.org/wiki/File:BunchCarrots.jpg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http://en.wikipedia.org/wiki/File:Zimtaldehyd_-_cinnamaldehyde.svg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http://en.wikipedia.org/wiki/File:Vinyl_group.png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http://pt.wikipedia.org/wiki/Ficheiro:Allyl.png</a:t>
            </a:r>
          </a:p>
          <a:p>
            <a:r>
              <a:rPr lang="cs-CZ" sz="1100" dirty="0">
                <a:solidFill>
                  <a:schemeClr val="tx1"/>
                </a:solidFill>
              </a:rPr>
              <a:t>http://</a:t>
            </a:r>
            <a:r>
              <a:rPr lang="cs-CZ" sz="1100" dirty="0" smtClean="0">
                <a:solidFill>
                  <a:schemeClr val="tx1"/>
                </a:solidFill>
              </a:rPr>
              <a:t>commons.wikimedia.org/wiki/File:Trans-2-butene.svg</a:t>
            </a:r>
          </a:p>
          <a:p>
            <a:r>
              <a:rPr lang="cs-CZ" sz="1100" dirty="0">
                <a:solidFill>
                  <a:schemeClr val="tx1"/>
                </a:solidFill>
              </a:rPr>
              <a:t>http://commons.wikimedia.org/wiki/File:Cis-2-butene.svg</a:t>
            </a:r>
            <a:endParaRPr lang="cs-CZ" sz="1100" dirty="0" smtClean="0">
              <a:solidFill>
                <a:schemeClr val="tx1"/>
              </a:solidFill>
            </a:endParaRPr>
          </a:p>
          <a:p>
            <a:r>
              <a:rPr lang="cs-CZ" sz="1100" dirty="0" smtClean="0">
                <a:solidFill>
                  <a:schemeClr val="tx1"/>
                </a:solidFill>
              </a:rPr>
              <a:t>archiv autora s pomocí freewarového programu </a:t>
            </a:r>
            <a:r>
              <a:rPr lang="cs-CZ" sz="1100" dirty="0" err="1" smtClean="0">
                <a:solidFill>
                  <a:schemeClr val="tx1"/>
                </a:solidFill>
              </a:rPr>
              <a:t>ChemSketch</a:t>
            </a:r>
            <a:r>
              <a:rPr lang="cs-CZ" sz="1100" dirty="0" smtClean="0">
                <a:solidFill>
                  <a:schemeClr val="tx1"/>
                </a:solidFill>
              </a:rPr>
              <a:t> pro tvorbu chemických vzorců </a:t>
            </a:r>
            <a:endParaRPr lang="cs-CZ" sz="11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10344" y="0"/>
            <a:ext cx="9144000" cy="2708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sz="2400" kern="0" dirty="0" smtClean="0"/>
              <a:t/>
            </a:r>
            <a:br>
              <a:rPr lang="cs-CZ" sz="2400" kern="0" dirty="0" smtClean="0"/>
            </a:br>
            <a:r>
              <a:rPr lang="cs-CZ" sz="2000" dirty="0">
                <a:solidFill>
                  <a:schemeClr val="tx1"/>
                </a:solidFill>
                <a:cs typeface="+mj-cs"/>
              </a:rPr>
              <a:t>Použitá literatura: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smtClean="0">
                <a:solidFill>
                  <a:schemeClr val="tx1"/>
                </a:solidFill>
                <a:cs typeface="Arial" pitchFamily="34" charset="0"/>
              </a:rPr>
              <a:t>Kotlík </a:t>
            </a:r>
            <a:r>
              <a:rPr lang="cs-CZ" sz="1400" dirty="0">
                <a:solidFill>
                  <a:schemeClr val="tx1"/>
                </a:solidFill>
                <a:cs typeface="Arial" pitchFamily="34" charset="0"/>
              </a:rPr>
              <a:t>B., Růžičková K. </a:t>
            </a:r>
            <a:r>
              <a:rPr lang="cs-CZ" sz="1400" i="1" dirty="0">
                <a:solidFill>
                  <a:schemeClr val="tx1"/>
                </a:solidFill>
                <a:cs typeface="Arial" pitchFamily="34" charset="0"/>
              </a:rPr>
              <a:t>Chemie I v kostce</a:t>
            </a:r>
            <a:r>
              <a:rPr lang="cs-CZ" sz="1400" dirty="0">
                <a:solidFill>
                  <a:schemeClr val="tx1"/>
                </a:solidFill>
                <a:cs typeface="Arial" pitchFamily="34" charset="0"/>
              </a:rPr>
              <a:t>, Havlíčkův Brod: Fragment, 1996. ISBN </a:t>
            </a:r>
            <a:r>
              <a:rPr lang="cs-CZ" sz="1400" dirty="0" smtClean="0">
                <a:solidFill>
                  <a:schemeClr val="tx1"/>
                </a:solidFill>
                <a:cs typeface="Arial" pitchFamily="34" charset="0"/>
              </a:rPr>
              <a:t>80-7200-056-X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 smtClean="0">
              <a:solidFill>
                <a:schemeClr val="tx1"/>
              </a:solidFill>
              <a:cs typeface="Arial" pitchFamily="34" charset="0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err="1" smtClean="0">
                <a:solidFill>
                  <a:schemeClr val="tx1"/>
                </a:solidFill>
                <a:cs typeface="Times New Roman" pitchFamily="18" charset="0"/>
              </a:rPr>
              <a:t>Beneš.P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, </a:t>
            </a:r>
            <a:r>
              <a:rPr lang="cs-CZ" sz="1400" dirty="0" err="1">
                <a:solidFill>
                  <a:schemeClr val="tx1"/>
                </a:solidFill>
                <a:cs typeface="Times New Roman" pitchFamily="18" charset="0"/>
              </a:rPr>
              <a:t>Pumpr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 V., </a:t>
            </a:r>
            <a:r>
              <a:rPr lang="cs-CZ" sz="1400" dirty="0" err="1">
                <a:solidFill>
                  <a:schemeClr val="tx1"/>
                </a:solidFill>
                <a:cs typeface="Times New Roman" pitchFamily="18" charset="0"/>
              </a:rPr>
              <a:t>Banýr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 J. </a:t>
            </a:r>
            <a:r>
              <a:rPr lang="cs-CZ" sz="1400" i="1" dirty="0">
                <a:solidFill>
                  <a:schemeClr val="tx1"/>
                </a:solidFill>
                <a:cs typeface="Times New Roman" pitchFamily="18" charset="0"/>
              </a:rPr>
              <a:t>Základy praktické chemie 2.díl pro 9.ročník základní školy. 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Praha: Fortuna, 2006. ISBN </a:t>
            </a:r>
            <a:r>
              <a:rPr lang="cs-CZ" sz="1400" dirty="0" smtClean="0">
                <a:solidFill>
                  <a:schemeClr val="tx1"/>
                </a:solidFill>
                <a:cs typeface="Times New Roman" pitchFamily="18" charset="0"/>
              </a:rPr>
              <a:t>80-7168-879-7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 smtClean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smtClean="0">
                <a:solidFill>
                  <a:schemeClr val="tx1"/>
                </a:solidFill>
                <a:ea typeface="+mn-ea"/>
              </a:rPr>
              <a:t>archiv autora</a:t>
            </a:r>
            <a:endParaRPr lang="cs-CZ" sz="1400" dirty="0">
              <a:solidFill>
                <a:schemeClr val="tx1"/>
              </a:solidFill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2724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2">
      <a:dk1>
        <a:srgbClr val="000000"/>
      </a:dk1>
      <a:lt1>
        <a:srgbClr val="FFFFFF"/>
      </a:lt1>
      <a:dk2>
        <a:srgbClr val="0000FF"/>
      </a:dk2>
      <a:lt2>
        <a:srgbClr val="FFFF00"/>
      </a:lt2>
      <a:accent1>
        <a:srgbClr val="FF9900"/>
      </a:accent1>
      <a:accent2>
        <a:srgbClr val="00FFFF"/>
      </a:accent2>
      <a:accent3>
        <a:srgbClr val="AAAAFF"/>
      </a:accent3>
      <a:accent4>
        <a:srgbClr val="DADADA"/>
      </a:accent4>
      <a:accent5>
        <a:srgbClr val="FFCAAA"/>
      </a:accent5>
      <a:accent6>
        <a:srgbClr val="00E7E7"/>
      </a:accent6>
      <a:hlink>
        <a:srgbClr val="FF0000"/>
      </a:hlink>
      <a:folHlink>
        <a:srgbClr val="969696"/>
      </a:folHlink>
    </a:clrScheme>
    <a:fontScheme name="Výchozí návrh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6709</TotalTime>
  <Words>228</Words>
  <Application>Microsoft Office PowerPoint</Application>
  <PresentationFormat>Předvádění na obrazovce (4:3)</PresentationFormat>
  <Paragraphs>76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Výchozí návrh</vt:lpstr>
      <vt:lpstr>ACD/ChemSketch</vt:lpstr>
      <vt:lpstr>Snímek 1</vt:lpstr>
      <vt:lpstr>ANOTACE</vt:lpstr>
      <vt:lpstr>Nenasycené uhlovodíky</vt:lpstr>
      <vt:lpstr>Alkeny</vt:lpstr>
      <vt:lpstr>Snímek 5</vt:lpstr>
      <vt:lpstr>Snímek 6</vt:lpstr>
      <vt:lpstr>Názvosloví alkenů</vt:lpstr>
      <vt:lpstr>Pravidla:</vt:lpstr>
      <vt:lpstr>Snímek 9</vt:lpstr>
      <vt:lpstr>Snímek 10</vt:lpstr>
      <vt:lpstr>Snímek 11</vt:lpstr>
      <vt:lpstr>Snímek 12</vt:lpstr>
      <vt:lpstr>Zapiš racionální (nebo čárový) vzorec následujících látek:</vt:lpstr>
      <vt:lpstr>Řešení:</vt:lpstr>
      <vt:lpstr> 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Myologie</dc:title>
  <dc:creator>Miroslav Pražienka</dc:creator>
  <cp:lastModifiedBy>Veronika</cp:lastModifiedBy>
  <cp:revision>722</cp:revision>
  <dcterms:created xsi:type="dcterms:W3CDTF">2004-03-24T18:19:47Z</dcterms:created>
  <dcterms:modified xsi:type="dcterms:W3CDTF">2014-02-17T16:55:16Z</dcterms:modified>
</cp:coreProperties>
</file>