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38"/>
  </p:notesMasterIdLst>
  <p:sldIdLst>
    <p:sldId id="286" r:id="rId3"/>
    <p:sldId id="287" r:id="rId4"/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3" r:id="rId19"/>
    <p:sldId id="271" r:id="rId20"/>
    <p:sldId id="272" r:id="rId21"/>
    <p:sldId id="274" r:id="rId22"/>
    <p:sldId id="275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9" r:id="rId33"/>
    <p:sldId id="261" r:id="rId34"/>
    <p:sldId id="276" r:id="rId35"/>
    <p:sldId id="290" r:id="rId36"/>
    <p:sldId id="288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9E97DA-FB3D-4EBC-8AD4-2CD22A90912F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97B868-DE9A-4FCB-AB17-39C0E440EC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73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Hrusice, okres Praha východ. Románský ústupkový portál ze druhé poloviny 12. století v severní stěně kostela sv. Václava. Dílo, vytesané z červeného pískovce, je připisováno mnichům ze sázavského kláštera. Někdy kolem 16. století byl portál zazděn a náhodně objeven až po zásahu kostela bleskem 9. června 1853.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7B868-DE9A-4FCB-AB17-39C0E440ECB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38920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Římskokatolický </a:t>
            </a:r>
            <a:r>
              <a:rPr lang="cs-CZ" b="1" dirty="0" smtClean="0"/>
              <a:t>kostel Nanebevzetí Panny Marie</a:t>
            </a:r>
            <a:r>
              <a:rPr lang="cs-CZ" dirty="0" smtClean="0"/>
              <a:t> v Mohelnici nad Jizerou</a:t>
            </a:r>
            <a:r>
              <a:rPr lang="cs-CZ" baseline="0" dirty="0" smtClean="0"/>
              <a:t> </a:t>
            </a:r>
            <a:r>
              <a:rPr lang="cs-CZ" dirty="0" smtClean="0"/>
              <a:t>z druhé poloviny 12. století. Jednolodní kostel.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97B868-DE9A-4FCB-AB17-39C0E440ECBF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3309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20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3506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39262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9773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1847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3590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2520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3310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6328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3192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0657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4629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907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9299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6EF8512-45AA-4B5C-A094-D3AE38BF614E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7907DE3F-92AA-4FF1-9981-0FE87F9D6DA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88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dikuv_palac4.JPG" TargetMode="External"/><Relationship Id="rId3" Type="http://schemas.openxmlformats.org/officeDocument/2006/relationships/hyperlink" Target="http://cs.wikipedia.org/wiki/Soubor:Romansky_sloh.jpg" TargetMode="External"/><Relationship Id="rId7" Type="http://schemas.openxmlformats.org/officeDocument/2006/relationships/hyperlink" Target="http://commons.wikimedia.org/wiki/File:J%C3%A1k_f%C5%91kapu2.jpg" TargetMode="External"/><Relationship Id="rId2" Type="http://schemas.openxmlformats.org/officeDocument/2006/relationships/hyperlink" Target="http://cs.wikipedia.org/wiki/Soubor:B%C3%A5gvalv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rusice_CZ_St_Wenceslas_church_Romanesque_portal.148.jpg" TargetMode="External"/><Relationship Id="rId11" Type="http://schemas.openxmlformats.org/officeDocument/2006/relationships/hyperlink" Target="http://commons.wikimedia.org/wiki/File:Rotunda_sv._Ji%C5%99%C3%AD_a_Vojt%C4%9Bcha.jpg?uselang=cs" TargetMode="External"/><Relationship Id="rId5" Type="http://schemas.openxmlformats.org/officeDocument/2006/relationships/hyperlink" Target="http://cs.wikipedia.org/wiki/Soubor:Millstatt_-_Stfiftskirche_-_Kreuzgang_-Detail_-2.jpg" TargetMode="External"/><Relationship Id="rId10" Type="http://schemas.openxmlformats.org/officeDocument/2006/relationships/hyperlink" Target="http://commons.wikimedia.org/wiki/File:Jakub-kostel-sv.Jakuba2009c.jpg?uselang=cs" TargetMode="External"/><Relationship Id="rId4" Type="http://schemas.openxmlformats.org/officeDocument/2006/relationships/hyperlink" Target="http://cs.wikipedia.org/wiki/Soubor:Vezelay_chapiteau_clo%C3%AEtre2.jpg" TargetMode="External"/><Relationship Id="rId9" Type="http://schemas.openxmlformats.org/officeDocument/2006/relationships/hyperlink" Target="http://cs.wikipedia.org/wiki/Soubor:Mohelnice_nad_Jizerou,_kostel_Nanebevzet%C3%AD_Panny_Marie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Overview_of_Basilica_of_Saint_Procopius_in_T%C5%99eb%C3%AD%C4%8D,_Czech_Republic.jpg" TargetMode="External"/><Relationship Id="rId3" Type="http://schemas.openxmlformats.org/officeDocument/2006/relationships/hyperlink" Target="http://commons.wikimedia.org/wiki/File:Stary_Plzenec_(CZE)_-_rotunda.jpg" TargetMode="External"/><Relationship Id="rId7" Type="http://schemas.openxmlformats.org/officeDocument/2006/relationships/hyperlink" Target="http://commons.wikimedia.org/wiki/File:Pra%C5%BEsk%C3%BD_hrad_(34).jpg?uselang=cs" TargetMode="External"/><Relationship Id="rId2" Type="http://schemas.openxmlformats.org/officeDocument/2006/relationships/hyperlink" Target="http://commons.wikimedia.org/wiki/File:Rotunde_prague-vysehrad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ra%C5%BEsk%C3%BD_hrad_(33).jpg?uselang=cs" TargetMode="External"/><Relationship Id="rId5" Type="http://schemas.openxmlformats.org/officeDocument/2006/relationships/hyperlink" Target="http://commons.wikimedia.org/wiki/File:Pra%C5%BEsk%C3%BD_hrad,_%C4%8D.p._1_-_kostel_Svat%C3%A9ho_Ji%C5%99%C3%AD.JPG?uselang=cs" TargetMode="External"/><Relationship Id="rId4" Type="http://schemas.openxmlformats.org/officeDocument/2006/relationships/hyperlink" Target="http://commons.wikimedia.org/wiki/File:Rotunda_svat%C3%A9_Kate%C5%99iny_Znojmo.jpg?uselang=cs" TargetMode="External"/><Relationship Id="rId9" Type="http://schemas.openxmlformats.org/officeDocument/2006/relationships/hyperlink" Target="http://cs.wikipedia.org/wiki/Soubor:Trebic_podklasteri_bazilika_velka_apsida.jpg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Románská architektura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1864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dirty="0"/>
              <a:t>	</a:t>
            </a:r>
            <a:r>
              <a:rPr lang="cs-CZ" sz="1200" dirty="0" smtClean="0"/>
              <a:t>VY_32_INOVACE_4.DE.01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leden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93077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architekturou doby románské. Sleduje základní charakteristiky románské architektury, seznamuje žáky s některými církevními památkami doby románské zejména na našem území. Obrazový materiál je vhodný jako pomůcka pro osvětlení některých pojmů a pro představení některých církevních architektonických památek na našem území.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259535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dirty="0" smtClean="0"/>
              <a:t>Románská architektura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795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Románský sloh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- 13. století 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zahrnuje předrománské či karolínské umění a na něj navazující románský sloh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stavby byly stavěny po vzoru staveb, které vznikaly na území bývalé říše římské v západní Evropě (Francie, Německo)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10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ve znamení </a:t>
            </a:r>
            <a:r>
              <a:rPr lang="cs-CZ" dirty="0" smtClean="0"/>
              <a:t>oblouku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stavby </a:t>
            </a:r>
            <a:r>
              <a:rPr lang="cs-CZ" dirty="0"/>
              <a:t>převážně z kamene a </a:t>
            </a:r>
            <a:r>
              <a:rPr lang="cs-CZ" dirty="0" smtClean="0"/>
              <a:t>cihel</a:t>
            </a:r>
          </a:p>
          <a:p>
            <a:pPr lvl="1"/>
            <a:r>
              <a:rPr lang="cs-CZ" dirty="0" smtClean="0"/>
              <a:t>nepravidelné </a:t>
            </a:r>
            <a:r>
              <a:rPr lang="cs-CZ" dirty="0"/>
              <a:t>a nestejně velké kusy kamene se spojovaly </a:t>
            </a:r>
            <a:r>
              <a:rPr lang="cs-CZ" dirty="0" smtClean="0"/>
              <a:t>větším </a:t>
            </a:r>
            <a:r>
              <a:rPr lang="cs-CZ" dirty="0"/>
              <a:t>množstvím </a:t>
            </a:r>
            <a:r>
              <a:rPr lang="cs-CZ" dirty="0" smtClean="0"/>
              <a:t>malty</a:t>
            </a:r>
          </a:p>
          <a:p>
            <a:pPr marL="454914" lvl="1" indent="0">
              <a:buNone/>
            </a:pPr>
            <a:endParaRPr lang="cs-CZ" dirty="0"/>
          </a:p>
          <a:p>
            <a:r>
              <a:rPr lang="cs-CZ" dirty="0"/>
              <a:t>zdůrazňování </a:t>
            </a:r>
            <a:r>
              <a:rPr lang="cs-CZ" dirty="0" smtClean="0"/>
              <a:t>zdí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di </a:t>
            </a:r>
            <a:r>
              <a:rPr lang="cs-CZ" dirty="0"/>
              <a:t>bývaly důkladné, široké několik </a:t>
            </a:r>
            <a:r>
              <a:rPr lang="cs-CZ" dirty="0" smtClean="0"/>
              <a:t>metrů</a:t>
            </a:r>
          </a:p>
          <a:p>
            <a:pPr lvl="1"/>
            <a:r>
              <a:rPr lang="cs-CZ" dirty="0"/>
              <a:t>málo členité stavby působily mohutným až těžkopádným dojmem</a:t>
            </a: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226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Členění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 smtClean="0"/>
              <a:t>1. období </a:t>
            </a:r>
            <a:r>
              <a:rPr lang="cs-CZ" sz="3200" dirty="0"/>
              <a:t>(do pol. 11</a:t>
            </a:r>
            <a:r>
              <a:rPr lang="cs-CZ" sz="3200" dirty="0" smtClean="0"/>
              <a:t>. st</a:t>
            </a:r>
            <a:r>
              <a:rPr lang="cs-CZ" sz="3200" dirty="0"/>
              <a:t>.) – hradní rotundy</a:t>
            </a:r>
          </a:p>
          <a:p>
            <a:pPr>
              <a:buFont typeface="Wingdings" pitchFamily="2" charset="2"/>
              <a:buNone/>
            </a:pPr>
            <a:r>
              <a:rPr lang="cs-CZ" sz="3200" dirty="0"/>
              <a:t>    nezaklenuté, venkovské kostelíky, klášterní </a:t>
            </a:r>
            <a:r>
              <a:rPr lang="cs-CZ" sz="3200" dirty="0" smtClean="0"/>
              <a:t>kostely</a:t>
            </a:r>
            <a:endParaRPr lang="cs-CZ" sz="3200" dirty="0"/>
          </a:p>
          <a:p>
            <a:pPr>
              <a:buFont typeface="Wingdings" pitchFamily="2" charset="2"/>
              <a:buNone/>
            </a:pPr>
            <a:r>
              <a:rPr lang="cs-CZ" sz="3200" b="1" dirty="0"/>
              <a:t>2. období </a:t>
            </a:r>
            <a:r>
              <a:rPr lang="cs-CZ" sz="3200" dirty="0"/>
              <a:t>(2</a:t>
            </a:r>
            <a:r>
              <a:rPr lang="cs-CZ" sz="3200" dirty="0" smtClean="0"/>
              <a:t>. pol</a:t>
            </a:r>
            <a:r>
              <a:rPr lang="cs-CZ" sz="3200" dirty="0"/>
              <a:t>. 11</a:t>
            </a:r>
            <a:r>
              <a:rPr lang="cs-CZ" sz="3200" dirty="0" smtClean="0"/>
              <a:t>. st</a:t>
            </a:r>
            <a:r>
              <a:rPr lang="cs-CZ" sz="3200" dirty="0"/>
              <a:t>.) – </a:t>
            </a:r>
            <a:r>
              <a:rPr lang="cs-CZ" sz="3200" dirty="0" smtClean="0"/>
              <a:t>baziliky</a:t>
            </a:r>
            <a:endParaRPr lang="cs-CZ" sz="3200" dirty="0"/>
          </a:p>
          <a:p>
            <a:pPr>
              <a:buFont typeface="Wingdings" pitchFamily="2" charset="2"/>
              <a:buNone/>
            </a:pPr>
            <a:r>
              <a:rPr lang="cs-CZ" sz="3200" b="1" dirty="0"/>
              <a:t>3. období </a:t>
            </a:r>
            <a:r>
              <a:rPr lang="cs-CZ" sz="3200" dirty="0"/>
              <a:t>(12</a:t>
            </a:r>
            <a:r>
              <a:rPr lang="cs-CZ" sz="3200" dirty="0" smtClean="0"/>
              <a:t>. st</a:t>
            </a:r>
            <a:r>
              <a:rPr lang="cs-CZ" sz="3200" dirty="0"/>
              <a:t>.) – zaklenuté rotundy s </a:t>
            </a:r>
            <a:r>
              <a:rPr lang="cs-CZ" sz="3200" dirty="0" smtClean="0"/>
              <a:t>lucernami, </a:t>
            </a:r>
            <a:r>
              <a:rPr lang="cs-CZ" sz="3200" dirty="0"/>
              <a:t>panské kostelíky s </a:t>
            </a:r>
            <a:r>
              <a:rPr lang="cs-CZ" sz="3200" dirty="0" err="1"/>
              <a:t>emporami</a:t>
            </a:r>
            <a:r>
              <a:rPr lang="cs-CZ" sz="3200" dirty="0"/>
              <a:t> v západní části, bohatá dekorace</a:t>
            </a:r>
          </a:p>
          <a:p>
            <a:pPr>
              <a:buFont typeface="Wingdings" pitchFamily="2" charset="2"/>
              <a:buNone/>
            </a:pPr>
            <a:r>
              <a:rPr lang="cs-CZ" sz="3200" b="1" dirty="0"/>
              <a:t>4. období </a:t>
            </a:r>
            <a:r>
              <a:rPr lang="cs-CZ" sz="3200" dirty="0"/>
              <a:t>(do r</a:t>
            </a:r>
            <a:r>
              <a:rPr lang="cs-CZ" sz="3200" dirty="0" smtClean="0"/>
              <a:t>. 1230</a:t>
            </a:r>
            <a:r>
              <a:rPr lang="cs-CZ" sz="3200" dirty="0"/>
              <a:t>) – velké baziliky, zvláště klášterní, </a:t>
            </a:r>
            <a:r>
              <a:rPr lang="cs-CZ" sz="3200" dirty="0" smtClean="0"/>
              <a:t>rostoucí úroveň </a:t>
            </a:r>
            <a:r>
              <a:rPr lang="cs-CZ" sz="3200" dirty="0"/>
              <a:t>dekorace i na venkovských kostelích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0666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Stavební prvky – valená klenba </a:t>
            </a:r>
            <a:endParaRPr lang="cs-CZ" sz="36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0" y="5805264"/>
            <a:ext cx="73042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322690" y="1700808"/>
            <a:ext cx="3821310" cy="3959352"/>
          </a:xfrm>
        </p:spPr>
        <p:txBody>
          <a:bodyPr>
            <a:noAutofit/>
          </a:bodyPr>
          <a:lstStyle/>
          <a:p>
            <a:r>
              <a:rPr lang="cs-CZ" dirty="0"/>
              <a:t>1. Závěrečný </a:t>
            </a:r>
            <a:r>
              <a:rPr lang="cs-CZ" dirty="0" smtClean="0"/>
              <a:t>klenák</a:t>
            </a:r>
          </a:p>
          <a:p>
            <a:r>
              <a:rPr lang="cs-CZ" dirty="0" smtClean="0"/>
              <a:t>2</a:t>
            </a:r>
            <a:r>
              <a:rPr lang="cs-CZ" dirty="0"/>
              <a:t>. </a:t>
            </a:r>
            <a:r>
              <a:rPr lang="cs-CZ" dirty="0" smtClean="0"/>
              <a:t>Klenák</a:t>
            </a:r>
          </a:p>
          <a:p>
            <a:r>
              <a:rPr lang="cs-CZ" dirty="0" smtClean="0"/>
              <a:t>3</a:t>
            </a:r>
            <a:r>
              <a:rPr lang="cs-CZ" dirty="0"/>
              <a:t>. Pateční </a:t>
            </a:r>
            <a:r>
              <a:rPr lang="cs-CZ" dirty="0" smtClean="0"/>
              <a:t>klenák</a:t>
            </a:r>
          </a:p>
          <a:p>
            <a:r>
              <a:rPr lang="cs-CZ" dirty="0" smtClean="0"/>
              <a:t>4</a:t>
            </a:r>
            <a:r>
              <a:rPr lang="cs-CZ" dirty="0"/>
              <a:t>. Pateční </a:t>
            </a:r>
            <a:r>
              <a:rPr lang="cs-CZ" dirty="0" smtClean="0"/>
              <a:t>spára</a:t>
            </a:r>
          </a:p>
          <a:p>
            <a:r>
              <a:rPr lang="cs-CZ" dirty="0" smtClean="0"/>
              <a:t>5</a:t>
            </a:r>
            <a:r>
              <a:rPr lang="cs-CZ" dirty="0"/>
              <a:t>. Pata </a:t>
            </a:r>
            <a:r>
              <a:rPr lang="cs-CZ" dirty="0" smtClean="0"/>
              <a:t>oblouku</a:t>
            </a:r>
          </a:p>
          <a:p>
            <a:r>
              <a:rPr lang="cs-CZ" dirty="0" smtClean="0"/>
              <a:t>6</a:t>
            </a:r>
            <a:r>
              <a:rPr lang="cs-CZ" dirty="0"/>
              <a:t>. Nosná </a:t>
            </a:r>
            <a:r>
              <a:rPr lang="cs-CZ" dirty="0" smtClean="0"/>
              <a:t>zeď</a:t>
            </a:r>
          </a:p>
          <a:p>
            <a:r>
              <a:rPr lang="cs-CZ" dirty="0" smtClean="0"/>
              <a:t>7</a:t>
            </a:r>
            <a:r>
              <a:rPr lang="cs-CZ" dirty="0"/>
              <a:t>. Vrchol </a:t>
            </a:r>
            <a:r>
              <a:rPr lang="cs-CZ" dirty="0" smtClean="0"/>
              <a:t>oblouku</a:t>
            </a:r>
          </a:p>
          <a:p>
            <a:r>
              <a:rPr lang="cs-CZ" dirty="0" smtClean="0"/>
              <a:t>8</a:t>
            </a:r>
            <a:r>
              <a:rPr lang="cs-CZ" dirty="0"/>
              <a:t>. Výška (vzepětí) </a:t>
            </a:r>
            <a:r>
              <a:rPr lang="cs-CZ" dirty="0" smtClean="0"/>
              <a:t>oblouku</a:t>
            </a:r>
          </a:p>
          <a:p>
            <a:r>
              <a:rPr lang="cs-CZ" dirty="0" smtClean="0"/>
              <a:t>9</a:t>
            </a:r>
            <a:r>
              <a:rPr lang="cs-CZ" dirty="0"/>
              <a:t>. Rozpon oblouku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5164164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133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32404" y="6189963"/>
            <a:ext cx="658416" cy="639762"/>
          </a:xfrm>
        </p:spPr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7544" y="6364709"/>
            <a:ext cx="8676456" cy="493291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600" dirty="0"/>
              <a:t>Trojitý nelomený oblouk románského slohu ve Zdíkově paláci (dříve Přemyslovský palác) v Olomouci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6632"/>
            <a:ext cx="8280920" cy="621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290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/>
              <a:t>Stavební prvky – </a:t>
            </a:r>
            <a:r>
              <a:rPr lang="cs-CZ" sz="3600" b="1" dirty="0" smtClean="0"/>
              <a:t>sloupy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/>
              <a:t>románský sloup </a:t>
            </a:r>
            <a:r>
              <a:rPr lang="cs-CZ" sz="3200" dirty="0" smtClean="0"/>
              <a:t>se skládá z hlavice, patky </a:t>
            </a:r>
            <a:r>
              <a:rPr lang="cs-CZ" sz="3200" dirty="0"/>
              <a:t>a </a:t>
            </a:r>
            <a:r>
              <a:rPr lang="cs-CZ" sz="3200" dirty="0" smtClean="0"/>
              <a:t>dříku</a:t>
            </a:r>
          </a:p>
          <a:p>
            <a:r>
              <a:rPr lang="cs-CZ" sz="3200" dirty="0"/>
              <a:t>hlavice bývá kladivová, </a:t>
            </a:r>
            <a:r>
              <a:rPr lang="cs-CZ" sz="3200" dirty="0" smtClean="0"/>
              <a:t>krychlová nebo kalichová </a:t>
            </a:r>
            <a:r>
              <a:rPr lang="cs-CZ" sz="3200" dirty="0"/>
              <a:t>a </a:t>
            </a:r>
            <a:r>
              <a:rPr lang="cs-CZ" sz="3200" dirty="0" smtClean="0"/>
              <a:t>je hladká </a:t>
            </a:r>
            <a:r>
              <a:rPr lang="cs-CZ" sz="3200" dirty="0"/>
              <a:t>nebo </a:t>
            </a:r>
            <a:r>
              <a:rPr lang="cs-CZ" sz="3200" dirty="0" smtClean="0"/>
              <a:t>zdobená</a:t>
            </a:r>
          </a:p>
          <a:p>
            <a:r>
              <a:rPr lang="cs-CZ" sz="3200" dirty="0"/>
              <a:t>dřík je kruhového </a:t>
            </a:r>
            <a:r>
              <a:rPr lang="cs-CZ" sz="3200" dirty="0" smtClean="0"/>
              <a:t>průřezu, </a:t>
            </a:r>
            <a:r>
              <a:rPr lang="cs-CZ" sz="3200" dirty="0"/>
              <a:t>objevují se také dříky osmiboké a tordované (pravidelné točení dříku)</a:t>
            </a:r>
          </a:p>
          <a:p>
            <a:r>
              <a:rPr lang="cs-CZ" sz="3200" dirty="0"/>
              <a:t>patka má nárožní drápky nebo lístky a spočívá na čtvercové desce - plintu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79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73042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67" y="332655"/>
            <a:ext cx="8382934" cy="62872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6831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93304" y="6075743"/>
            <a:ext cx="658416" cy="639762"/>
          </a:xfrm>
        </p:spPr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32656"/>
            <a:ext cx="5233789" cy="64111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185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/>
              <a:t>Stavební prvky </a:t>
            </a:r>
            <a:r>
              <a:rPr lang="cs-CZ" sz="3600" b="1" dirty="0" smtClean="0"/>
              <a:t>– portály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portál je architektonicky zvýrazněný </a:t>
            </a:r>
            <a:r>
              <a:rPr lang="cs-CZ" dirty="0" smtClean="0"/>
              <a:t>vstup</a:t>
            </a:r>
          </a:p>
          <a:p>
            <a:r>
              <a:rPr lang="cs-CZ" dirty="0" smtClean="0"/>
              <a:t>nejčastěji </a:t>
            </a:r>
            <a:r>
              <a:rPr lang="cs-CZ" dirty="0"/>
              <a:t>polokruhové </a:t>
            </a:r>
            <a:r>
              <a:rPr lang="cs-CZ" dirty="0" smtClean="0"/>
              <a:t>nadpraží</a:t>
            </a:r>
          </a:p>
          <a:p>
            <a:r>
              <a:rPr lang="cs-CZ" dirty="0" smtClean="0"/>
              <a:t>ostění </a:t>
            </a:r>
          </a:p>
          <a:p>
            <a:pPr lvl="1"/>
            <a:r>
              <a:rPr lang="cs-CZ" dirty="0" smtClean="0"/>
              <a:t>jednoduché </a:t>
            </a:r>
            <a:r>
              <a:rPr lang="cs-CZ" dirty="0"/>
              <a:t>bez sloupků a bez </a:t>
            </a:r>
            <a:r>
              <a:rPr lang="cs-CZ" dirty="0" smtClean="0"/>
              <a:t>tympanonu</a:t>
            </a:r>
          </a:p>
          <a:p>
            <a:pPr lvl="1"/>
            <a:r>
              <a:rPr lang="cs-CZ" dirty="0" smtClean="0"/>
              <a:t>portály </a:t>
            </a:r>
            <a:r>
              <a:rPr lang="cs-CZ" dirty="0"/>
              <a:t>ústupkové bez sloupků </a:t>
            </a:r>
          </a:p>
          <a:p>
            <a:pPr lvl="1"/>
            <a:r>
              <a:rPr lang="cs-CZ" dirty="0" smtClean="0"/>
              <a:t>ústupkové </a:t>
            </a:r>
            <a:r>
              <a:rPr lang="cs-CZ" dirty="0"/>
              <a:t>s vloženými sloupky a </a:t>
            </a:r>
            <a:r>
              <a:rPr lang="cs-CZ" dirty="0" smtClean="0"/>
              <a:t>tympanonem</a:t>
            </a:r>
          </a:p>
          <a:p>
            <a:r>
              <a:rPr lang="cs-CZ" dirty="0" smtClean="0"/>
              <a:t>tympanon </a:t>
            </a:r>
            <a:r>
              <a:rPr lang="cs-CZ" dirty="0"/>
              <a:t>– trojúhelníková, polokruhová i výsečí vymezená plocha štítu nad portálem či průčelím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58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 smtClean="0"/>
              <a:t>5. Portál kostela v Hrusicích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43000"/>
            <a:ext cx="4536504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105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89963"/>
            <a:ext cx="9144000" cy="639762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6. Opatský kostel v </a:t>
            </a:r>
            <a:r>
              <a:rPr lang="cs-CZ" dirty="0" err="1" smtClean="0"/>
              <a:t>Jáku</a:t>
            </a:r>
            <a:r>
              <a:rPr lang="cs-CZ" dirty="0" smtClean="0"/>
              <a:t> (Maďarsko) – portál a tympanonem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079" y="26064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300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/>
              <a:t>Stavební prvky </a:t>
            </a:r>
            <a:r>
              <a:rPr lang="cs-CZ" sz="3600" b="1" dirty="0" smtClean="0"/>
              <a:t>– sdružená okna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/>
              <a:t>okna </a:t>
            </a:r>
            <a:r>
              <a:rPr lang="cs-CZ" sz="3200" dirty="0" smtClean="0"/>
              <a:t>malá</a:t>
            </a:r>
            <a:r>
              <a:rPr lang="cs-CZ" sz="3200" dirty="0"/>
              <a:t>, úzká s polokruhovým </a:t>
            </a:r>
            <a:r>
              <a:rPr lang="cs-CZ" sz="3200" dirty="0" smtClean="0"/>
              <a:t>nadpražím</a:t>
            </a:r>
          </a:p>
          <a:p>
            <a:pPr marL="68580" indent="0">
              <a:buNone/>
            </a:pPr>
            <a:endParaRPr lang="cs-CZ" sz="3200" dirty="0"/>
          </a:p>
          <a:p>
            <a:r>
              <a:rPr lang="cs-CZ" sz="3200" dirty="0"/>
              <a:t>ostění, nadpraží i parapet </a:t>
            </a:r>
            <a:r>
              <a:rPr lang="cs-CZ" sz="3200" dirty="0" smtClean="0"/>
              <a:t>skosené </a:t>
            </a:r>
            <a:r>
              <a:rPr lang="cs-CZ" sz="3200" dirty="0"/>
              <a:t>kvůli lepšímu prosvětlení vnitřního </a:t>
            </a:r>
            <a:r>
              <a:rPr lang="cs-CZ" sz="3200" dirty="0" smtClean="0"/>
              <a:t>prostoru</a:t>
            </a:r>
          </a:p>
          <a:p>
            <a:pPr marL="68580" indent="0">
              <a:buNone/>
            </a:pPr>
            <a:endParaRPr lang="cs-CZ" sz="3200" dirty="0"/>
          </a:p>
          <a:p>
            <a:r>
              <a:rPr lang="cs-CZ" sz="3200" dirty="0"/>
              <a:t>okna se sdružovala do podvojných, potrojných i víceosých oken s malými meziokenními sloupky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9726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 smtClean="0"/>
              <a:t>7. </a:t>
            </a:r>
            <a:r>
              <a:rPr lang="cs-CZ" dirty="0" err="1" smtClean="0"/>
              <a:t>Zdíkův</a:t>
            </a:r>
            <a:r>
              <a:rPr lang="cs-CZ" dirty="0" smtClean="0"/>
              <a:t> palác v Olomouci – sdružená románská okna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7026"/>
            <a:ext cx="7848872" cy="5886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8188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8531672" cy="914400"/>
          </a:xfrm>
        </p:spPr>
        <p:txBody>
          <a:bodyPr/>
          <a:lstStyle/>
          <a:p>
            <a:r>
              <a:rPr lang="cs-CZ" sz="3600" b="1" dirty="0"/>
              <a:t>Stavební prvky </a:t>
            </a:r>
            <a:r>
              <a:rPr lang="cs-CZ" sz="3600" b="1" dirty="0" smtClean="0"/>
              <a:t>– apsida s konchou </a:t>
            </a:r>
            <a:endParaRPr lang="cs-CZ" sz="3600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284985" y="6055193"/>
            <a:ext cx="503039" cy="63976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1772816"/>
            <a:ext cx="4040188" cy="4645573"/>
          </a:xfrm>
        </p:spPr>
        <p:txBody>
          <a:bodyPr>
            <a:normAutofit lnSpcReduction="10000"/>
          </a:bodyPr>
          <a:lstStyle/>
          <a:p>
            <a:r>
              <a:rPr lang="cs-CZ" dirty="0"/>
              <a:t>a</a:t>
            </a:r>
            <a:r>
              <a:rPr lang="cs-CZ" dirty="0" smtClean="0"/>
              <a:t>psida je </a:t>
            </a:r>
            <a:r>
              <a:rPr lang="cs-CZ" dirty="0"/>
              <a:t>půlkruhová či podkovovitá oltářní nika zaklenutá </a:t>
            </a:r>
            <a:r>
              <a:rPr lang="cs-CZ" dirty="0" smtClean="0"/>
              <a:t>konchou</a:t>
            </a:r>
          </a:p>
          <a:p>
            <a:r>
              <a:rPr lang="cs-CZ" dirty="0"/>
              <a:t>zpravidla přiléhá ke čtvercovému či obdélnému kostelnímu </a:t>
            </a:r>
            <a:r>
              <a:rPr lang="cs-CZ" dirty="0" smtClean="0"/>
              <a:t>chóru</a:t>
            </a:r>
          </a:p>
          <a:p>
            <a:r>
              <a:rPr lang="cs-CZ" dirty="0" smtClean="0"/>
              <a:t>u </a:t>
            </a:r>
            <a:r>
              <a:rPr lang="cs-CZ" dirty="0"/>
              <a:t>menších kostelů </a:t>
            </a:r>
            <a:r>
              <a:rPr lang="cs-CZ" dirty="0" smtClean="0"/>
              <a:t>(rotund</a:t>
            </a:r>
            <a:r>
              <a:rPr lang="cs-CZ" dirty="0"/>
              <a:t>) </a:t>
            </a:r>
            <a:r>
              <a:rPr lang="cs-CZ" dirty="0" smtClean="0"/>
              <a:t>může </a:t>
            </a:r>
            <a:r>
              <a:rPr lang="cs-CZ" dirty="0"/>
              <a:t>navazovat na chrámovou </a:t>
            </a:r>
            <a:r>
              <a:rPr lang="cs-CZ" dirty="0" smtClean="0"/>
              <a:t>loď</a:t>
            </a:r>
          </a:p>
          <a:p>
            <a:r>
              <a:rPr lang="cs-CZ" dirty="0"/>
              <a:t>k</a:t>
            </a:r>
            <a:r>
              <a:rPr lang="cs-CZ" dirty="0" smtClean="0"/>
              <a:t>oncha je typ </a:t>
            </a:r>
            <a:r>
              <a:rPr lang="cs-CZ" dirty="0"/>
              <a:t>kulové </a:t>
            </a:r>
            <a:r>
              <a:rPr lang="cs-CZ" dirty="0" smtClean="0"/>
              <a:t>klenby, tvoří </a:t>
            </a:r>
            <a:r>
              <a:rPr lang="cs-CZ" dirty="0"/>
              <a:t>horní část apsidy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68760"/>
            <a:ext cx="3816424" cy="54261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253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Podélné kostely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200" dirty="0" smtClean="0"/>
              <a:t>nejčastěji </a:t>
            </a:r>
            <a:r>
              <a:rPr lang="cs-CZ" sz="3200" dirty="0"/>
              <a:t>panské </a:t>
            </a:r>
            <a:r>
              <a:rPr lang="cs-CZ" sz="3200" dirty="0" smtClean="0"/>
              <a:t>jednolodní kostely, mají zpravidla </a:t>
            </a:r>
            <a:r>
              <a:rPr lang="cs-CZ" sz="3200" dirty="0"/>
              <a:t>apsidu na východě, chór a věž na </a:t>
            </a:r>
            <a:r>
              <a:rPr lang="cs-CZ" sz="3200" dirty="0" smtClean="0"/>
              <a:t>západě</a:t>
            </a:r>
          </a:p>
          <a:p>
            <a:r>
              <a:rPr lang="cs-CZ" sz="3200" dirty="0"/>
              <a:t>později </a:t>
            </a:r>
            <a:r>
              <a:rPr lang="cs-CZ" sz="3200" dirty="0" smtClean="0"/>
              <a:t>zřizována </a:t>
            </a:r>
            <a:r>
              <a:rPr lang="cs-CZ" sz="3200" dirty="0"/>
              <a:t>tribuna, vyvýšené místo pro pána, aby byl při bohoslužbách oddělen od prostého </a:t>
            </a:r>
            <a:r>
              <a:rPr lang="cs-CZ" sz="3200" dirty="0" smtClean="0"/>
              <a:t>lidu</a:t>
            </a:r>
          </a:p>
          <a:p>
            <a:r>
              <a:rPr lang="cs-CZ" sz="3200" dirty="0"/>
              <a:t>tribuna </a:t>
            </a:r>
            <a:r>
              <a:rPr lang="cs-CZ" sz="3200" dirty="0" smtClean="0"/>
              <a:t>dvojího </a:t>
            </a:r>
            <a:r>
              <a:rPr lang="cs-CZ" sz="3200" dirty="0"/>
              <a:t>tvaru </a:t>
            </a:r>
          </a:p>
          <a:p>
            <a:pPr lvl="1"/>
            <a:r>
              <a:rPr lang="cs-CZ" sz="2800" dirty="0" smtClean="0"/>
              <a:t>kruchta </a:t>
            </a:r>
            <a:r>
              <a:rPr lang="cs-CZ" sz="2800" dirty="0"/>
              <a:t>(vložena na západní stranu chrámové lodě) </a:t>
            </a:r>
          </a:p>
          <a:p>
            <a:pPr lvl="1"/>
            <a:r>
              <a:rPr lang="cs-CZ" sz="2800" dirty="0" err="1" smtClean="0"/>
              <a:t>empora</a:t>
            </a:r>
            <a:r>
              <a:rPr lang="cs-CZ" sz="2800" dirty="0" smtClean="0"/>
              <a:t> </a:t>
            </a:r>
            <a:r>
              <a:rPr lang="cs-CZ" sz="2800" dirty="0"/>
              <a:t>(v prostoru věže nad hlavním vchodem do kostela)</a:t>
            </a:r>
          </a:p>
          <a:p>
            <a:r>
              <a:rPr lang="cs-CZ" sz="3200" dirty="0"/>
              <a:t>tribuna </a:t>
            </a:r>
            <a:r>
              <a:rPr lang="cs-CZ" sz="3200" dirty="0" smtClean="0"/>
              <a:t>někdy </a:t>
            </a:r>
            <a:r>
              <a:rPr lang="cs-CZ" sz="3200" dirty="0"/>
              <a:t>spojená krytou chodbou nebo mostem přímo s obydlím </a:t>
            </a:r>
            <a:r>
              <a:rPr lang="cs-CZ" sz="3200" dirty="0" smtClean="0"/>
              <a:t>pána</a:t>
            </a:r>
            <a:endParaRPr lang="cs-CZ" sz="3200" dirty="0"/>
          </a:p>
          <a:p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954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82519"/>
            <a:ext cx="9144000" cy="639762"/>
          </a:xfrm>
        </p:spPr>
        <p:txBody>
          <a:bodyPr/>
          <a:lstStyle/>
          <a:p>
            <a:r>
              <a:rPr lang="cs-CZ" dirty="0"/>
              <a:t>9</a:t>
            </a:r>
            <a:r>
              <a:rPr lang="cs-CZ" dirty="0" smtClean="0"/>
              <a:t>. Kostel </a:t>
            </a:r>
            <a:r>
              <a:rPr lang="cs-CZ" dirty="0"/>
              <a:t>svatého Jakuba Staršího v Jakubu v okrese Kutná </a:t>
            </a:r>
            <a:r>
              <a:rPr lang="cs-CZ" dirty="0" smtClean="0"/>
              <a:t>Hora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40960" cy="5735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82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Rotundy – centrální kostely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válcovité stavby na kruhovém půdorysu, zpravidla s apsidou na východní straně, případně s více </a:t>
            </a:r>
            <a:r>
              <a:rPr lang="cs-CZ" dirty="0" smtClean="0"/>
              <a:t>apsidami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/>
              <a:t>často s lucernou pro umístění zvonu, někdy s </a:t>
            </a:r>
            <a:r>
              <a:rPr lang="cs-CZ" dirty="0" smtClean="0"/>
              <a:t>věží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zastřešení </a:t>
            </a:r>
            <a:r>
              <a:rPr lang="cs-CZ" dirty="0" smtClean="0"/>
              <a:t>kuželovité</a:t>
            </a:r>
            <a:r>
              <a:rPr lang="cs-CZ" dirty="0"/>
              <a:t>, ve starší době </a:t>
            </a:r>
            <a:r>
              <a:rPr lang="cs-CZ" dirty="0" smtClean="0"/>
              <a:t>bez lucerny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37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 smtClean="0"/>
              <a:t>10. Rotunda sv. Jiří na Řípu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161001"/>
            <a:ext cx="8245762" cy="6184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971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1666" y="6217672"/>
            <a:ext cx="9144000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11. Rotunda sv. Martina na Vyšehradě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91004"/>
            <a:ext cx="4608512" cy="6144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935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-3867" y="6217672"/>
            <a:ext cx="9144000" cy="639762"/>
          </a:xfrm>
        </p:spPr>
        <p:txBody>
          <a:bodyPr/>
          <a:lstStyle/>
          <a:p>
            <a:pPr algn="ctr"/>
            <a:r>
              <a:rPr lang="cs-CZ" dirty="0"/>
              <a:t>12. Rotunda sv. Petra nad Starým </a:t>
            </a:r>
            <a:r>
              <a:rPr lang="cs-CZ" dirty="0" smtClean="0"/>
              <a:t>Plzencem 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0648"/>
            <a:ext cx="4680520" cy="6145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729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/>
              <a:t>13. Rotunda svaté Kateřiny Znojmo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83386"/>
            <a:ext cx="8568952" cy="5837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840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Baziliky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/>
              <a:t>trojlodní nebo pětilodní stavba s </a:t>
            </a:r>
            <a:r>
              <a:rPr lang="cs-CZ" sz="3200" dirty="0" smtClean="0"/>
              <a:t>vyvýšenou střední </a:t>
            </a:r>
            <a:r>
              <a:rPr lang="cs-CZ" sz="3200" dirty="0"/>
              <a:t>lodí uzavřenou na východě </a:t>
            </a:r>
            <a:r>
              <a:rPr lang="cs-CZ" sz="3200" dirty="0" smtClean="0"/>
              <a:t>apsidou</a:t>
            </a:r>
          </a:p>
          <a:p>
            <a:pPr marL="68580" indent="0">
              <a:buNone/>
            </a:pPr>
            <a:endParaRPr lang="cs-CZ" sz="3200" dirty="0" smtClean="0"/>
          </a:p>
          <a:p>
            <a:r>
              <a:rPr lang="cs-CZ" dirty="0"/>
              <a:t>na východní straně je umístěn chór s vyvýšeným kněžištěm zakončeným </a:t>
            </a:r>
            <a:r>
              <a:rPr lang="cs-CZ" dirty="0" smtClean="0"/>
              <a:t>apsidou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pod kněžištěm je krypta z poloviny zapuštěná pod úroveň střední </a:t>
            </a:r>
            <a:r>
              <a:rPr lang="cs-CZ" dirty="0" smtClean="0"/>
              <a:t>lodě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97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189963"/>
            <a:ext cx="9144000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14. Bazilika sv. Jiří na Pražském hradě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2517"/>
            <a:ext cx="806489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558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0" y="6165304"/>
            <a:ext cx="9144000" cy="93610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15. </a:t>
            </a:r>
            <a:r>
              <a:rPr lang="cs-CZ" dirty="0"/>
              <a:t>Bazilika sv. Jiří na Pražském hradě</a:t>
            </a:r>
          </a:p>
          <a:p>
            <a:pPr algn="ctr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702" y="332656"/>
            <a:ext cx="4285350" cy="571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592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381328"/>
            <a:ext cx="8964488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16. </a:t>
            </a:r>
            <a:r>
              <a:rPr lang="cs-CZ" dirty="0"/>
              <a:t>Bazilika sv. Jiří na Pražském hradě</a:t>
            </a:r>
          </a:p>
          <a:p>
            <a:pPr algn="ctr"/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4519389" cy="6025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754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/>
              <a:t>17. Celkový pohled na </a:t>
            </a:r>
            <a:r>
              <a:rPr lang="cs-CZ" dirty="0" smtClean="0"/>
              <a:t>baziliku </a:t>
            </a:r>
            <a:r>
              <a:rPr lang="cs-CZ" dirty="0"/>
              <a:t>sv. Prokopa v </a:t>
            </a:r>
            <a:r>
              <a:rPr lang="cs-CZ" dirty="0" smtClean="0"/>
              <a:t>Třebíči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640960" cy="5757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51783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6218238"/>
            <a:ext cx="9144000" cy="639762"/>
          </a:xfrm>
        </p:spPr>
        <p:txBody>
          <a:bodyPr/>
          <a:lstStyle/>
          <a:p>
            <a:pPr algn="ctr"/>
            <a:r>
              <a:rPr lang="cs-CZ" dirty="0" smtClean="0"/>
              <a:t>18. Bazilika sv. Prokopa v Třebíči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8965"/>
            <a:ext cx="7128792" cy="6206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517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82930" indent="-514350">
              <a:buAutoNum type="arabicPeriod"/>
            </a:pPr>
            <a:r>
              <a:rPr lang="cs-CZ" dirty="0" smtClean="0"/>
              <a:t>Do kolika částí se dělí období románského slohu? Které stavby jsou pro jednotlivá období charakteristické?</a:t>
            </a:r>
          </a:p>
          <a:p>
            <a:pPr marL="582930" indent="-514350">
              <a:buAutoNum type="arabicPeriod"/>
            </a:pPr>
            <a:r>
              <a:rPr lang="cs-CZ" dirty="0" smtClean="0"/>
              <a:t> Vysvětli pojmy portál a tympanon.</a:t>
            </a:r>
          </a:p>
          <a:p>
            <a:pPr marL="582930" indent="-514350">
              <a:buAutoNum type="arabicPeriod"/>
            </a:pPr>
            <a:r>
              <a:rPr lang="cs-CZ" dirty="0" smtClean="0"/>
              <a:t>Co je to rotunda?</a:t>
            </a:r>
          </a:p>
          <a:p>
            <a:pPr marL="582930" indent="-514350">
              <a:buAutoNum type="arabicPeriod"/>
            </a:pPr>
            <a:r>
              <a:rPr lang="cs-CZ" dirty="0" smtClean="0"/>
              <a:t>Vysvětli pojem bazilika.</a:t>
            </a:r>
          </a:p>
          <a:p>
            <a:pPr marL="582930" indent="-514350">
              <a:buAutoNum type="arabicPeriod"/>
            </a:pPr>
            <a:r>
              <a:rPr lang="cs-CZ" dirty="0" smtClean="0"/>
              <a:t>Která církevní stavba ve Svitavách je postavena v novorománském slohu? Jmenuj některé její </a:t>
            </a:r>
            <a:r>
              <a:rPr lang="cs-CZ" smtClean="0"/>
              <a:t>románské prvky.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11564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82930" indent="-514350">
              <a:buAutoNum type="arabicPeriod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cs.wikipedia.org/wiki/Soubor:B%C3%A5gvalv.png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MICHAL MAŇAS.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cs.wikipedia.org/wiki/Soubor:Romansky_sloh.jpg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URBAN.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cs.wikipedia.org/wiki/Soubor:Vezelay_chapiteau_clo%C3%AEtre2.jpg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JJ55.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5"/>
              </a:rPr>
              <a:t>http://cs.wikipedia.org/wiki/Soubor:Millstatt_-_Stfiftskirche_-_Kreuzgang_-Detail_-</a:t>
            </a:r>
            <a:r>
              <a:rPr lang="cs-CZ" sz="1200" dirty="0" smtClean="0">
                <a:hlinkClick r:id="rId5"/>
              </a:rPr>
              <a:t>2.jpg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USER:MIAOW MIAOW. </a:t>
            </a:r>
            <a:r>
              <a:rPr lang="cs-CZ" sz="1200" i="1" dirty="0"/>
              <a:t>.wikipedia.org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cs.wikipedia.org/wiki/Soubor:Hrusice_CZ_St_Wenceslas_church_Romanesque_portal.148.jpg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commons.wikimedia.org/wiki/File:J%C3%A1k_f%C5%91kapu2.jpg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/>
              <a:t>JAN JENISTA.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cs.wikipedia.org/wiki/Soubor:Zdikuv_palac4.JPG</a:t>
            </a:r>
            <a:endParaRPr lang="cs-CZ" sz="1200" dirty="0" smtClean="0"/>
          </a:p>
          <a:p>
            <a:pPr marL="582930" indent="-514350">
              <a:buAutoNum type="arabicPeriod"/>
            </a:pPr>
            <a:r>
              <a:rPr lang="cs-CZ" sz="1200" dirty="0" smtClean="0"/>
              <a:t>MARTIN </a:t>
            </a:r>
            <a:r>
              <a:rPr lang="cs-CZ" sz="1200" dirty="0"/>
              <a:t>ŠANDA (ŠANDÍK). </a:t>
            </a:r>
            <a:r>
              <a:rPr lang="cs-CZ" sz="1200" i="1" dirty="0"/>
              <a:t>wikipedia.org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9"/>
              </a:rPr>
              <a:t>http://cs.wikipedia.org/wiki/Soubor:Mohelnice_nad_Jizerou,_</a:t>
            </a:r>
            <a:r>
              <a:rPr lang="cs-CZ" sz="1200" dirty="0" smtClean="0">
                <a:hlinkClick r:id="rId9"/>
              </a:rPr>
              <a:t>kostel_Nanebevzet%C3%AD_Panny_Marie.jpg</a:t>
            </a:r>
            <a:endParaRPr lang="cs-CZ" sz="1200" dirty="0" smtClean="0"/>
          </a:p>
          <a:p>
            <a:pPr marL="582930" indent="-514350">
              <a:buFont typeface="Wingdings"/>
              <a:buAutoNum type="arabicPeriod"/>
            </a:pPr>
            <a:r>
              <a:rPr lang="cs-CZ" sz="1200" dirty="0"/>
              <a:t>BEN SKÁLA.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commons.wikimedia.org/wiki/File:Jakub-kostel-sv.Jakuba2009c.jpg?uselang=cs</a:t>
            </a:r>
            <a:endParaRPr lang="cs-CZ" sz="1200" dirty="0" smtClean="0"/>
          </a:p>
          <a:p>
            <a:pPr marL="582930" indent="-514350">
              <a:buFont typeface="Wingdings"/>
              <a:buAutoNum type="arabicPeriod"/>
            </a:pPr>
            <a:r>
              <a:rPr lang="cs-CZ" sz="1200" dirty="0"/>
              <a:t>ONDŘEJ ŽVÁČEK.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11"/>
              </a:rPr>
              <a:t>http://commons.wikimedia.org/wiki/File:Rotunda_sv._</a:t>
            </a:r>
            <a:r>
              <a:rPr lang="cs-CZ" sz="1200" dirty="0" smtClean="0">
                <a:hlinkClick r:id="rId11"/>
              </a:rPr>
              <a:t>Ji%C5%99%C3%AD_a_Vojt%C4%9Bcha.jpg?uselang=cs</a:t>
            </a:r>
            <a:endParaRPr lang="cs-CZ" sz="1200" dirty="0" smtClean="0"/>
          </a:p>
          <a:p>
            <a:pPr marL="68580" indent="0">
              <a:buNone/>
            </a:pPr>
            <a:endParaRPr lang="cs-CZ" sz="1200" dirty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 smtClean="0"/>
          </a:p>
          <a:p>
            <a:pPr marL="582930" indent="-514350">
              <a:buAutoNum type="arabicPeriod"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1498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1200" dirty="0" smtClean="0"/>
              <a:t>11. LYSIPPOS</a:t>
            </a:r>
            <a:r>
              <a:rPr lang="cs-CZ" sz="1200" dirty="0"/>
              <a:t>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commons.wikimedia.org/wiki/File:Rotunde_prague-vysehrad.jpg?uselang=cs</a:t>
            </a:r>
            <a:endParaRPr lang="cs-CZ" sz="1200" dirty="0"/>
          </a:p>
          <a:p>
            <a:pPr marL="68580" indent="0">
              <a:buNone/>
            </a:pPr>
            <a:r>
              <a:rPr lang="cs-CZ" sz="1200" dirty="0" smtClean="0"/>
              <a:t>12. LUMIDEK</a:t>
            </a:r>
            <a:r>
              <a:rPr lang="cs-CZ" sz="1200" dirty="0"/>
              <a:t>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3"/>
              </a:rPr>
              <a:t>http://commons.wikimedia.org/wiki/File:Stary_Plzenec_%28CZE%29_-_</a:t>
            </a:r>
            <a:r>
              <a:rPr lang="cs-CZ" sz="1200" dirty="0" smtClean="0">
                <a:hlinkClick r:id="rId3"/>
              </a:rPr>
              <a:t>rotunda.jpg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13</a:t>
            </a:r>
            <a:r>
              <a:rPr lang="cs-CZ" sz="1200" dirty="0"/>
              <a:t>. VIKTOREP. </a:t>
            </a:r>
            <a:r>
              <a:rPr lang="cs-CZ" sz="1200" i="1" dirty="0"/>
              <a:t>wikimedia.org</a:t>
            </a:r>
            <a:r>
              <a:rPr lang="cs-CZ" sz="1200" dirty="0"/>
              <a:t> [online]. [cit. 4.2.2013]. Dostupný na WWW: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commons.wikimedia.org/wiki/File:Rotunda_svat%C3%A9_Kate%C5%99iny_Znojmo.jpg?uselang=cs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14. </a:t>
            </a:r>
            <a:r>
              <a:rPr lang="cs-CZ" sz="1200" dirty="0"/>
              <a:t>MICHAL KMÍNEK.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5"/>
              </a:rPr>
              <a:t>http://commons.wikimedia.org/wiki/File:Pra%C5%BEsk%C3%BD_hrad,_%C4%8D.p._1_-_</a:t>
            </a:r>
            <a:r>
              <a:rPr lang="cs-CZ" sz="1200" dirty="0" smtClean="0">
                <a:hlinkClick r:id="rId5"/>
              </a:rPr>
              <a:t>kostel_Svat%C3%A9ho_Ji%C5%99%C3%AD.JPG?uselang=cs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15. </a:t>
            </a:r>
            <a:r>
              <a:rPr lang="cs-CZ" sz="1200" dirty="0"/>
              <a:t>DEZIDOR.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6"/>
              </a:rPr>
              <a:t>http://commons.wikimedia.org/wiki/File:Pra%C5%BEsk%C3%BD_hrad_%</a:t>
            </a:r>
            <a:r>
              <a:rPr lang="cs-CZ" sz="1200" dirty="0" smtClean="0">
                <a:hlinkClick r:id="rId6"/>
              </a:rPr>
              <a:t>2833%29.jpg?uselang=cs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16. </a:t>
            </a:r>
            <a:r>
              <a:rPr lang="cs-CZ" sz="1200" dirty="0"/>
              <a:t>DEZIDOR. </a:t>
            </a:r>
            <a:r>
              <a:rPr lang="cs-CZ" sz="1200" i="1" dirty="0"/>
              <a:t>wikimedia.org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7"/>
              </a:rPr>
              <a:t>http://commons.wikimedia.org/wiki/File:Pra%C5%BEsk%C3%BD_hrad_%</a:t>
            </a:r>
            <a:r>
              <a:rPr lang="cs-CZ" sz="1200" dirty="0" smtClean="0">
                <a:hlinkClick r:id="rId7"/>
              </a:rPr>
              <a:t>2834%29.jpg?uselang=cs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17. </a:t>
            </a:r>
            <a:r>
              <a:rPr lang="cs-CZ" sz="1200" dirty="0"/>
              <a:t>FRETTIE.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8"/>
              </a:rPr>
              <a:t>http://cs.wikipedia.org/wiki/Soubor:Overview_of_Basilica_of_Saint_Procopius_in_T%C5%99eb%C3%AD%C4%8D,_</a:t>
            </a:r>
            <a:r>
              <a:rPr lang="cs-CZ" sz="1200" dirty="0" smtClean="0">
                <a:hlinkClick r:id="rId8"/>
              </a:rPr>
              <a:t>Czech_Republic.jpg</a:t>
            </a:r>
            <a:endParaRPr lang="cs-CZ" sz="1200" dirty="0" smtClean="0"/>
          </a:p>
          <a:p>
            <a:pPr marL="68580" indent="0">
              <a:buNone/>
            </a:pPr>
            <a:r>
              <a:rPr lang="cs-CZ" sz="1200" dirty="0" smtClean="0"/>
              <a:t>18. </a:t>
            </a:r>
            <a:r>
              <a:rPr lang="cs-CZ" sz="1200" dirty="0"/>
              <a:t>NOSTRIFIKATOR.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cs.wikipedia.org/wiki/Soubor:Trebic_podklasteri_bazilika_velka_apsida.jpg</a:t>
            </a:r>
            <a:endParaRPr lang="cs-CZ" sz="1200" dirty="0" smtClean="0"/>
          </a:p>
          <a:p>
            <a:pPr marL="68580" indent="0">
              <a:buNone/>
            </a:pPr>
            <a:endParaRPr lang="cs-CZ" sz="1200" dirty="0" smtClean="0"/>
          </a:p>
          <a:p>
            <a:pPr marL="297180" indent="-228600">
              <a:buAutoNum type="arabicPeriod"/>
            </a:pPr>
            <a:endParaRPr lang="cs-CZ" sz="1200" dirty="0" smtClean="0"/>
          </a:p>
          <a:p>
            <a:pPr marL="6858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192492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KANTOREK</a:t>
            </a:r>
            <a:r>
              <a:rPr lang="cs-CZ" dirty="0"/>
              <a:t>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smtClean="0"/>
              <a:t>ŠTĚPÁNKOVÁ</a:t>
            </a:r>
            <a:r>
              <a:rPr lang="cs-CZ" dirty="0"/>
              <a:t>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ISBN 80-735-8059-4.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98738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Konec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132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tro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1247</Words>
  <Application>Microsoft Office PowerPoint</Application>
  <PresentationFormat>Předvádění na obrazovce (4:3)</PresentationFormat>
  <Paragraphs>163</Paragraphs>
  <Slides>35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35</vt:i4>
      </vt:variant>
    </vt:vector>
  </HeadingPairs>
  <TitlesOfParts>
    <vt:vector size="37" baseType="lpstr">
      <vt:lpstr>Metro</vt:lpstr>
      <vt:lpstr>projekt</vt:lpstr>
      <vt:lpstr>Románská architektura</vt:lpstr>
      <vt:lpstr>ANOTACE</vt:lpstr>
      <vt:lpstr>Románská architektura</vt:lpstr>
      <vt:lpstr>Románský sloh</vt:lpstr>
      <vt:lpstr>Prezentace aplikace PowerPoint</vt:lpstr>
      <vt:lpstr>Členění</vt:lpstr>
      <vt:lpstr>Stavební prvky – valená klenba </vt:lpstr>
      <vt:lpstr>Prezentace aplikace PowerPoint</vt:lpstr>
      <vt:lpstr>Stavební prvky – sloupy </vt:lpstr>
      <vt:lpstr>Prezentace aplikace PowerPoint</vt:lpstr>
      <vt:lpstr>Prezentace aplikace PowerPoint</vt:lpstr>
      <vt:lpstr>Stavební prvky – portály</vt:lpstr>
      <vt:lpstr>Prezentace aplikace PowerPoint</vt:lpstr>
      <vt:lpstr>Prezentace aplikace PowerPoint</vt:lpstr>
      <vt:lpstr>Stavební prvky – sdružená okna</vt:lpstr>
      <vt:lpstr>Prezentace aplikace PowerPoint</vt:lpstr>
      <vt:lpstr>Stavební prvky – apsida s konchou </vt:lpstr>
      <vt:lpstr>Podélné kostely</vt:lpstr>
      <vt:lpstr>Prezentace aplikace PowerPoint</vt:lpstr>
      <vt:lpstr>Rotundy – centrální kostely</vt:lpstr>
      <vt:lpstr>Prezentace aplikace PowerPoint</vt:lpstr>
      <vt:lpstr>Prezentace aplikace PowerPoint</vt:lpstr>
      <vt:lpstr>Prezentace aplikace PowerPoint</vt:lpstr>
      <vt:lpstr>Prezentace aplikace PowerPoint</vt:lpstr>
      <vt:lpstr>Baziliky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Závěrečné opakování</vt:lpstr>
      <vt:lpstr>Zdroje </vt:lpstr>
      <vt:lpstr> 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Románská architektura</dc:title>
  <dc:creator>zi</dc:creator>
  <cp:lastModifiedBy>zi</cp:lastModifiedBy>
  <cp:revision>25</cp:revision>
  <dcterms:created xsi:type="dcterms:W3CDTF">2013-02-04T14:03:04Z</dcterms:created>
  <dcterms:modified xsi:type="dcterms:W3CDTF">2013-12-18T07:34:55Z</dcterms:modified>
</cp:coreProperties>
</file>