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7" r:id="rId3"/>
    <p:sldId id="278" r:id="rId4"/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9" r:id="rId23"/>
    <p:sldId id="266" r:id="rId24"/>
    <p:sldId id="280" r:id="rId25"/>
    <p:sldId id="27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345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2578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2748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3566205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239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0028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2793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4931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6658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6855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13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2998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7966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323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75B545B-4BD4-4B2F-9B0D-9D816F73842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8E544-61D4-4959-9A81-15821375243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779884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ratislav_II.PNG?uselang=cs" TargetMode="External"/><Relationship Id="rId7" Type="http://schemas.openxmlformats.org/officeDocument/2006/relationships/hyperlink" Target="http://commons.wikimedia.org/wiki/File:King_Salomo_in_Chartres.jpg?uselang=cs" TargetMode="External"/><Relationship Id="rId2" Type="http://schemas.openxmlformats.org/officeDocument/2006/relationships/hyperlink" Target="http://commons.wikimedia.org/wiki/File:Premysl_Orac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hartres_-_Vitrail_-_Charron_et_tonnelier.JPG?uselang=cs" TargetMode="External"/><Relationship Id="rId5" Type="http://schemas.openxmlformats.org/officeDocument/2006/relationships/hyperlink" Target="http://cs.wikipedia.org/wiki/Soubor:Kodex_vy%C5%A1ehradsk%C3%BD1.jpg" TargetMode="External"/><Relationship Id="rId4" Type="http://schemas.openxmlformats.org/officeDocument/2006/relationships/hyperlink" Target="http://cs.wikipedia.org/wiki/Soubor:Kodex_vy%C5%A1ehradsk%C3%BD2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Románské malířství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smtClean="0"/>
              <a:t>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15572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VY_32_INOVACE_4.DE.02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63780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/>
              <a:t>Materiál slouží k seznámení žáků s malířstvím doby románské. Sleduje základní charakteristiky románské malby, seznamuje žáky s některými památkami doby románské, zejména na našem území. Obrazový materiál je vhodný jako pomůcka pro osvětlení některých pojmů a pro představení některých památek na našem území. Pomůcky: interaktivní tabule, dataprojektor, učebnice.</a:t>
            </a: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15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Románské malířství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00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Obecná 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Součást  románského slohu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Inspiruje se v antice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Má propagovat křesťanskou ideologii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Církev předepisuje náměty i styl zobrazení</a:t>
            </a:r>
          </a:p>
          <a:p>
            <a:pPr marL="36576" indent="0">
              <a:buNone/>
            </a:pPr>
            <a:r>
              <a:rPr lang="cs-CZ" dirty="0" smtClean="0"/>
              <a:t> 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88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Znaky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/>
          <a:lstStyle/>
          <a:p>
            <a:r>
              <a:rPr lang="cs-CZ" dirty="0"/>
              <a:t>Transcendentální </a:t>
            </a:r>
            <a:r>
              <a:rPr lang="cs-CZ" dirty="0" smtClean="0"/>
              <a:t>ráz</a:t>
            </a:r>
          </a:p>
          <a:p>
            <a:pPr lvl="1"/>
            <a:r>
              <a:rPr lang="cs-CZ" dirty="0" smtClean="0"/>
              <a:t>Smysl  lidské existence není v pozemském, ale v posmrtném životě</a:t>
            </a:r>
          </a:p>
          <a:p>
            <a:pPr lvl="1"/>
            <a:r>
              <a:rPr lang="cs-CZ" dirty="0" smtClean="0"/>
              <a:t>Umění má připomínat křesťanské ctnosti</a:t>
            </a:r>
          </a:p>
          <a:p>
            <a:pPr lvl="1"/>
            <a:r>
              <a:rPr lang="cs-CZ" dirty="0" smtClean="0"/>
              <a:t>Umění má přivádět k věčnému životu</a:t>
            </a:r>
          </a:p>
          <a:p>
            <a:pPr marL="448056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658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467600" cy="5145435"/>
          </a:xfrm>
        </p:spPr>
        <p:txBody>
          <a:bodyPr/>
          <a:lstStyle/>
          <a:p>
            <a:r>
              <a:rPr lang="cs-CZ" dirty="0"/>
              <a:t>Hieratická  perspektiva</a:t>
            </a:r>
          </a:p>
          <a:p>
            <a:pPr lvl="1"/>
            <a:r>
              <a:rPr lang="cs-CZ" dirty="0"/>
              <a:t>osoby mají měřítko podle pořadí v hierarchii náboženských pojmů (největší je to nejdůležitější</a:t>
            </a:r>
            <a:r>
              <a:rPr lang="cs-CZ" dirty="0" smtClean="0"/>
              <a:t>)</a:t>
            </a:r>
          </a:p>
          <a:p>
            <a:pPr marL="448056" lvl="1" indent="0">
              <a:buNone/>
            </a:pPr>
            <a:endParaRPr lang="cs-CZ" dirty="0"/>
          </a:p>
          <a:p>
            <a:r>
              <a:rPr lang="cs-CZ" dirty="0"/>
              <a:t>Postavy </a:t>
            </a:r>
            <a:r>
              <a:rPr lang="cs-CZ" dirty="0" smtClean="0"/>
              <a:t>umístěny </a:t>
            </a:r>
            <a:r>
              <a:rPr lang="cs-CZ" dirty="0"/>
              <a:t>na </a:t>
            </a:r>
            <a:r>
              <a:rPr lang="cs-CZ" dirty="0" smtClean="0"/>
              <a:t>abstraktní pozadí</a:t>
            </a:r>
          </a:p>
          <a:p>
            <a:pPr marL="36576" indent="0">
              <a:buNone/>
            </a:pPr>
            <a:endParaRPr lang="cs-CZ" dirty="0"/>
          </a:p>
          <a:p>
            <a:r>
              <a:rPr lang="cs-CZ" dirty="0" smtClean="0"/>
              <a:t>Scény, </a:t>
            </a:r>
            <a:r>
              <a:rPr lang="cs-CZ" dirty="0"/>
              <a:t>které se odehrávaly v </a:t>
            </a:r>
            <a:r>
              <a:rPr lang="cs-CZ" dirty="0" smtClean="0"/>
              <a:t>různém času a prostoru byly </a:t>
            </a:r>
            <a:r>
              <a:rPr lang="cs-CZ" dirty="0"/>
              <a:t>zobrazovány v </a:t>
            </a:r>
            <a:r>
              <a:rPr lang="cs-CZ" dirty="0" smtClean="0"/>
              <a:t>pásech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99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467600" cy="5361459"/>
          </a:xfrm>
        </p:spPr>
        <p:txBody>
          <a:bodyPr>
            <a:normAutofit/>
          </a:bodyPr>
          <a:lstStyle/>
          <a:p>
            <a:r>
              <a:rPr lang="cs-CZ" dirty="0" smtClean="0"/>
              <a:t>Práce podle </a:t>
            </a:r>
            <a:r>
              <a:rPr lang="cs-CZ" dirty="0"/>
              <a:t>kreslených vzorníků</a:t>
            </a:r>
            <a:r>
              <a:rPr lang="cs-CZ" dirty="0" smtClean="0"/>
              <a:t>, ne podle skutečnosti </a:t>
            </a:r>
            <a:endParaRPr lang="cs-CZ" dirty="0"/>
          </a:p>
          <a:p>
            <a:pPr lvl="1"/>
            <a:r>
              <a:rPr lang="cs-CZ" dirty="0" smtClean="0"/>
              <a:t>Typizované </a:t>
            </a:r>
            <a:r>
              <a:rPr lang="cs-CZ" dirty="0"/>
              <a:t>podoby a postoje </a:t>
            </a:r>
            <a:r>
              <a:rPr lang="cs-CZ" dirty="0" smtClean="0"/>
              <a:t>postav</a:t>
            </a:r>
          </a:p>
          <a:p>
            <a:pPr lvl="1"/>
            <a:r>
              <a:rPr lang="cs-CZ" dirty="0" smtClean="0"/>
              <a:t>Typizovaná gesta</a:t>
            </a:r>
          </a:p>
          <a:p>
            <a:pPr lvl="1"/>
            <a:r>
              <a:rPr lang="cs-CZ" dirty="0" smtClean="0"/>
              <a:t>Obligátní atributy</a:t>
            </a:r>
          </a:p>
          <a:p>
            <a:pPr marL="448056" lvl="1" indent="0">
              <a:buNone/>
            </a:pPr>
            <a:endParaRPr lang="cs-CZ" dirty="0" smtClean="0"/>
          </a:p>
          <a:p>
            <a:r>
              <a:rPr lang="cs-CZ" dirty="0" smtClean="0"/>
              <a:t>U lidských postav se rozlišovalo jen </a:t>
            </a:r>
            <a:r>
              <a:rPr lang="cs-CZ" dirty="0"/>
              <a:t>pohlaví a </a:t>
            </a:r>
            <a:r>
              <a:rPr lang="cs-CZ" dirty="0" smtClean="0"/>
              <a:t>věk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Nástěnná malba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04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467600" cy="528945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Měla </a:t>
            </a:r>
            <a:r>
              <a:rPr lang="cs-CZ" dirty="0"/>
              <a:t>zpřístupnit </a:t>
            </a:r>
            <a:r>
              <a:rPr lang="cs-CZ" dirty="0" smtClean="0"/>
              <a:t>křesťanské učení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Obrazová bible chudých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Vymalován celý </a:t>
            </a:r>
            <a:r>
              <a:rPr lang="cs-CZ" dirty="0"/>
              <a:t>vnitřek </a:t>
            </a:r>
            <a:r>
              <a:rPr lang="cs-CZ" dirty="0" smtClean="0"/>
              <a:t>chrámu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Předepsány  náměty</a:t>
            </a:r>
          </a:p>
          <a:p>
            <a:pPr marL="36576" indent="0">
              <a:buNone/>
            </a:pPr>
            <a:endParaRPr lang="cs-CZ" dirty="0"/>
          </a:p>
          <a:p>
            <a:r>
              <a:rPr lang="cs-CZ" dirty="0"/>
              <a:t>Kresby </a:t>
            </a:r>
            <a:r>
              <a:rPr lang="cs-CZ" dirty="0" smtClean="0"/>
              <a:t>prováděny </a:t>
            </a:r>
            <a:r>
              <a:rPr lang="cs-CZ" dirty="0"/>
              <a:t>na suché </a:t>
            </a:r>
            <a:r>
              <a:rPr lang="cs-CZ" dirty="0" smtClean="0"/>
              <a:t>omítce bez </a:t>
            </a:r>
            <a:r>
              <a:rPr lang="cs-CZ" dirty="0"/>
              <a:t>stínování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92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Rotunda sv. Kateřiny ve Znojmě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  dílo evropského </a:t>
            </a:r>
            <a:r>
              <a:rPr lang="cs-CZ" dirty="0"/>
              <a:t>románského </a:t>
            </a:r>
            <a:r>
              <a:rPr lang="cs-CZ" dirty="0" smtClean="0"/>
              <a:t>malířství</a:t>
            </a:r>
          </a:p>
          <a:p>
            <a:r>
              <a:rPr lang="cs-CZ" dirty="0" smtClean="0"/>
              <a:t>Malováno do </a:t>
            </a:r>
            <a:r>
              <a:rPr lang="cs-CZ" dirty="0"/>
              <a:t>suché </a:t>
            </a:r>
            <a:r>
              <a:rPr lang="cs-CZ" dirty="0" smtClean="0"/>
              <a:t>omítky</a:t>
            </a:r>
          </a:p>
          <a:p>
            <a:r>
              <a:rPr lang="cs-CZ" dirty="0" smtClean="0"/>
              <a:t>Malby zaplňují </a:t>
            </a:r>
            <a:r>
              <a:rPr lang="cs-CZ" dirty="0"/>
              <a:t>celou plochu vnitřních stěn rotundy v apsidě i hlavní lodi od podlahy až do kupole </a:t>
            </a:r>
          </a:p>
          <a:p>
            <a:r>
              <a:rPr lang="cs-CZ" dirty="0" smtClean="0"/>
              <a:t>Malby uspořádány </a:t>
            </a:r>
            <a:r>
              <a:rPr lang="cs-CZ" dirty="0"/>
              <a:t>v </a:t>
            </a:r>
            <a:r>
              <a:rPr lang="cs-CZ" dirty="0" smtClean="0"/>
              <a:t>několika souběžných </a:t>
            </a:r>
            <a:r>
              <a:rPr lang="cs-CZ" dirty="0"/>
              <a:t>pásech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81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7566" y="6367799"/>
            <a:ext cx="9151566" cy="462880"/>
          </a:xfrm>
        </p:spPr>
        <p:txBody>
          <a:bodyPr/>
          <a:lstStyle/>
          <a:p>
            <a:pPr algn="ctr"/>
            <a:r>
              <a:rPr lang="cs-CZ" dirty="0" smtClean="0"/>
              <a:t>1. Přemysl Oráč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7024066" cy="574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248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6317020"/>
            <a:ext cx="2771800" cy="462880"/>
          </a:xfrm>
        </p:spPr>
        <p:txBody>
          <a:bodyPr/>
          <a:lstStyle/>
          <a:p>
            <a:r>
              <a:rPr lang="cs-CZ" dirty="0" smtClean="0"/>
              <a:t>2. Vratislav II.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780"/>
            <a:ext cx="3960440" cy="637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109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Knižní malba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9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7467600" cy="5760640"/>
          </a:xfrm>
        </p:spPr>
        <p:txBody>
          <a:bodyPr>
            <a:normAutofit/>
          </a:bodyPr>
          <a:lstStyle/>
          <a:p>
            <a:r>
              <a:rPr lang="cs-CZ" dirty="0"/>
              <a:t>Knihy </a:t>
            </a:r>
            <a:r>
              <a:rPr lang="cs-CZ" dirty="0" smtClean="0"/>
              <a:t>určeny </a:t>
            </a:r>
            <a:r>
              <a:rPr lang="cs-CZ" dirty="0"/>
              <a:t>pro </a:t>
            </a:r>
            <a:r>
              <a:rPr lang="cs-CZ" dirty="0" smtClean="0"/>
              <a:t>kněze a světské feudály</a:t>
            </a:r>
          </a:p>
          <a:p>
            <a:pPr lvl="1"/>
            <a:r>
              <a:rPr lang="cs-CZ" dirty="0" smtClean="0"/>
              <a:t>Uměli číst</a:t>
            </a:r>
          </a:p>
          <a:p>
            <a:pPr lvl="1"/>
            <a:r>
              <a:rPr lang="cs-CZ" dirty="0" smtClean="0"/>
              <a:t>Mohli </a:t>
            </a:r>
            <a:r>
              <a:rPr lang="cs-CZ" dirty="0"/>
              <a:t>zaplatit za </a:t>
            </a:r>
            <a:r>
              <a:rPr lang="cs-CZ" dirty="0" smtClean="0"/>
              <a:t>zhotovení </a:t>
            </a:r>
            <a:r>
              <a:rPr lang="cs-CZ" dirty="0"/>
              <a:t>ilustrované </a:t>
            </a:r>
            <a:r>
              <a:rPr lang="cs-CZ" dirty="0" smtClean="0"/>
              <a:t>knihy</a:t>
            </a:r>
            <a:endParaRPr lang="cs-CZ" dirty="0"/>
          </a:p>
          <a:p>
            <a:r>
              <a:rPr lang="cs-CZ" dirty="0"/>
              <a:t>Nejprve se ilustrovaly pouze náboženské knihy, později i rytířské romány a </a:t>
            </a:r>
            <a:r>
              <a:rPr lang="cs-CZ" dirty="0" smtClean="0"/>
              <a:t>eposy</a:t>
            </a:r>
          </a:p>
          <a:p>
            <a:r>
              <a:rPr lang="cs-CZ" dirty="0" smtClean="0"/>
              <a:t>Materiál – pergamen</a:t>
            </a:r>
          </a:p>
          <a:p>
            <a:r>
              <a:rPr lang="cs-CZ" dirty="0" smtClean="0"/>
              <a:t>Kvašové barvy </a:t>
            </a:r>
          </a:p>
          <a:p>
            <a:r>
              <a:rPr lang="cs-CZ" dirty="0" smtClean="0"/>
              <a:t>Vytvářeny v klášterních skriptoriích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64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6024" y="5445224"/>
            <a:ext cx="3923928" cy="838200"/>
          </a:xfrm>
        </p:spPr>
        <p:txBody>
          <a:bodyPr/>
          <a:lstStyle/>
          <a:p>
            <a:r>
              <a:rPr lang="cs-CZ" dirty="0" smtClean="0"/>
              <a:t>3. Kodex vyšehradský – poslední večeře Páně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8640"/>
            <a:ext cx="4746104" cy="656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93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903674"/>
            <a:ext cx="3744416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4. Kodex vyšehradský – svatý Václav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6632"/>
            <a:ext cx="4530080" cy="6625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089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Malba na skle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67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467600" cy="5976664"/>
          </a:xfrm>
        </p:spPr>
        <p:txBody>
          <a:bodyPr>
            <a:normAutofit/>
          </a:bodyPr>
          <a:lstStyle/>
          <a:p>
            <a:r>
              <a:rPr lang="cs-CZ" dirty="0" err="1" smtClean="0"/>
              <a:t>Vitraj</a:t>
            </a:r>
            <a:r>
              <a:rPr lang="cs-CZ" dirty="0" smtClean="0"/>
              <a:t>, nepřesně vitráž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Nejstarší </a:t>
            </a:r>
            <a:r>
              <a:rPr lang="cs-CZ" dirty="0"/>
              <a:t>památky se </a:t>
            </a:r>
            <a:r>
              <a:rPr lang="cs-CZ" dirty="0" smtClean="0"/>
              <a:t>dochovaly </a:t>
            </a:r>
            <a:r>
              <a:rPr lang="cs-CZ" dirty="0"/>
              <a:t>ve </a:t>
            </a:r>
            <a:r>
              <a:rPr lang="cs-CZ" dirty="0" smtClean="0"/>
              <a:t>Francii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Zpočátku okna </a:t>
            </a:r>
            <a:r>
              <a:rPr lang="cs-CZ" dirty="0"/>
              <a:t>tvořena </a:t>
            </a:r>
            <a:r>
              <a:rPr lang="cs-CZ" dirty="0" smtClean="0"/>
              <a:t>kousky </a:t>
            </a:r>
            <a:r>
              <a:rPr lang="cs-CZ" dirty="0"/>
              <a:t>barevných skel v olověných </a:t>
            </a:r>
            <a:r>
              <a:rPr lang="cs-CZ" dirty="0" smtClean="0"/>
              <a:t>rámcích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Později kresleny </a:t>
            </a:r>
            <a:r>
              <a:rPr lang="cs-CZ" dirty="0"/>
              <a:t>na větší tabulky skla ornamenty i části figur v silných černých konturách, které se do skla vypalovaly</a:t>
            </a:r>
          </a:p>
        </p:txBody>
      </p:sp>
    </p:spTree>
    <p:extLst>
      <p:ext uri="{BB962C8B-B14F-4D97-AF65-F5344CB8AC3E}">
        <p14:creationId xmlns:p14="http://schemas.microsoft.com/office/powerpoint/2010/main" val="345734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55224" y="4869160"/>
            <a:ext cx="2170584" cy="1800200"/>
          </a:xfrm>
        </p:spPr>
        <p:txBody>
          <a:bodyPr/>
          <a:lstStyle/>
          <a:p>
            <a:r>
              <a:rPr lang="cs-CZ" dirty="0" smtClean="0"/>
              <a:t>5. Katedrála v </a:t>
            </a:r>
            <a:r>
              <a:rPr lang="cs-CZ" dirty="0" err="1" smtClean="0"/>
              <a:t>Chartres</a:t>
            </a:r>
            <a:r>
              <a:rPr lang="cs-CZ" dirty="0" smtClean="0"/>
              <a:t> – kolář a bednář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649" y="188640"/>
            <a:ext cx="5928939" cy="648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74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r>
              <a:rPr lang="cs-CZ" dirty="0"/>
              <a:t>Katedrála v </a:t>
            </a:r>
            <a:r>
              <a:rPr lang="cs-CZ" dirty="0" err="1"/>
              <a:t>Chartres</a:t>
            </a:r>
            <a:r>
              <a:rPr lang="cs-CZ" dirty="0"/>
              <a:t> </a:t>
            </a:r>
            <a:r>
              <a:rPr lang="cs-CZ" dirty="0" smtClean="0"/>
              <a:t>– král Šalamoun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0648"/>
            <a:ext cx="4222998" cy="635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996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Vysvětli, co znamená, že románské malířství má transcendentální ráz.</a:t>
            </a:r>
          </a:p>
          <a:p>
            <a:pPr marL="550926" indent="-514350">
              <a:buAutoNum type="arabicPeriod"/>
            </a:pPr>
            <a:r>
              <a:rPr lang="cs-CZ" dirty="0" smtClean="0"/>
              <a:t>Co je to hieratická perspektiva?</a:t>
            </a:r>
          </a:p>
          <a:p>
            <a:pPr marL="550926" indent="-514350">
              <a:buAutoNum type="arabicPeriod"/>
            </a:pPr>
            <a:r>
              <a:rPr lang="cs-CZ" dirty="0" smtClean="0"/>
              <a:t>Zjisti za pomoci internetu základní informace o rotundě sv. Kateřiny ve Znojmě.</a:t>
            </a:r>
          </a:p>
          <a:p>
            <a:pPr marL="550926" indent="-514350">
              <a:buAutoNum type="arabicPeriod"/>
            </a:pPr>
            <a:r>
              <a:rPr lang="cs-CZ" dirty="0" smtClean="0"/>
              <a:t>Zjisti za pomoci internetu, co znamená, že pro románské umění je charakteristické, že Kristus bývá zobrazen v </a:t>
            </a:r>
            <a:r>
              <a:rPr lang="cs-CZ" dirty="0" err="1" smtClean="0"/>
              <a:t>mandole</a:t>
            </a:r>
            <a:r>
              <a:rPr lang="cs-CZ" dirty="0" smtClean="0"/>
              <a:t>.</a:t>
            </a:r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114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926" indent="-514350">
              <a:buAutoNum type="arabicPeriod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commons.wikimedia.org/wiki/File:Premysl_Orac.jpg?uselang=cs</a:t>
            </a:r>
            <a:endParaRPr lang="cs-CZ" sz="1200" dirty="0" smtClean="0"/>
          </a:p>
          <a:p>
            <a:pPr marL="550926" indent="-51435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commons.wikimedia.org/wiki/File:Vratislav_II.PNG?uselang=cs</a:t>
            </a:r>
            <a:endParaRPr lang="cs-CZ" sz="1200" dirty="0" smtClean="0"/>
          </a:p>
          <a:p>
            <a:pPr marL="550926" indent="-51435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 smtClean="0"/>
              <a:t>wikipedia.org</a:t>
            </a:r>
            <a:r>
              <a:rPr lang="cs-CZ" sz="1200" dirty="0" smtClean="0"/>
              <a:t> </a:t>
            </a:r>
            <a:r>
              <a:rPr lang="cs-CZ" sz="1200" dirty="0"/>
              <a:t>[online]. [cit. 5.2.2013].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cs.wikipedia.org/wiki/Soubor:Kodex_vy%C5%A1ehradsk%C3%BD2.jpg</a:t>
            </a:r>
            <a:endParaRPr lang="cs-CZ" sz="1200" dirty="0" smtClean="0"/>
          </a:p>
          <a:p>
            <a:pPr marL="550926" indent="-51435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cs.wikipedia.org/wiki/Soubor:Kodex_vy%C5%A1ehradsk%C3%BD1.jpg</a:t>
            </a:r>
            <a:endParaRPr lang="cs-CZ" sz="1200" dirty="0" smtClean="0"/>
          </a:p>
          <a:p>
            <a:pPr marL="550926" indent="-514350">
              <a:buAutoNum type="arabicPeriod"/>
            </a:pPr>
            <a:r>
              <a:rPr lang="cs-CZ" sz="1200" dirty="0"/>
              <a:t>MOSSOT.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6"/>
              </a:rPr>
              <a:t>http://commons.wikimedia.org/wiki/File:Chartres_-_Vitrail_-_</a:t>
            </a:r>
            <a:r>
              <a:rPr lang="cs-CZ" sz="1200" dirty="0" smtClean="0">
                <a:hlinkClick r:id="rId6"/>
              </a:rPr>
              <a:t>Charron_et_tonnelier.JPG?uselang=cs</a:t>
            </a:r>
            <a:endParaRPr lang="cs-CZ" sz="1200" dirty="0" smtClean="0"/>
          </a:p>
          <a:p>
            <a:pPr marL="550926" indent="-514350">
              <a:buAutoNum type="arabicPeriod"/>
            </a:pPr>
            <a:r>
              <a:rPr lang="cs-CZ" sz="1200" dirty="0"/>
              <a:t>HANS BERNHARD.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commons.wikimedia.org/wiki/File:King_Salomo_in_Chartres.jpg?uselang=cs</a:t>
            </a:r>
            <a:endParaRPr lang="cs-CZ" sz="1200" dirty="0" smtClean="0"/>
          </a:p>
          <a:p>
            <a:pPr marL="36576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83327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2055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61987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504</Words>
  <Application>Microsoft Office PowerPoint</Application>
  <PresentationFormat>Předvádění na obrazovce (4:3)</PresentationFormat>
  <Paragraphs>107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Technický</vt:lpstr>
      <vt:lpstr>projekt</vt:lpstr>
      <vt:lpstr>Románské malířství</vt:lpstr>
      <vt:lpstr>ANOTACE</vt:lpstr>
      <vt:lpstr>Románské malířství</vt:lpstr>
      <vt:lpstr>Obecná charakteristika</vt:lpstr>
      <vt:lpstr>Znaky </vt:lpstr>
      <vt:lpstr>Prezentace aplikace PowerPoint</vt:lpstr>
      <vt:lpstr>Prezentace aplikace PowerPoint</vt:lpstr>
      <vt:lpstr>Nástěnná malba</vt:lpstr>
      <vt:lpstr>Prezentace aplikace PowerPoint</vt:lpstr>
      <vt:lpstr>Rotunda sv. Kateřiny ve Znojmě </vt:lpstr>
      <vt:lpstr>Prezentace aplikace PowerPoint</vt:lpstr>
      <vt:lpstr>Prezentace aplikace PowerPoint</vt:lpstr>
      <vt:lpstr>Knižní malba</vt:lpstr>
      <vt:lpstr>Prezentace aplikace PowerPoint</vt:lpstr>
      <vt:lpstr>Prezentace aplikace PowerPoint</vt:lpstr>
      <vt:lpstr>Prezentace aplikace PowerPoint</vt:lpstr>
      <vt:lpstr>Malba na skle</vt:lpstr>
      <vt:lpstr>Prezentace aplikace PowerPoint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Románské malířství</dc:title>
  <dc:creator>zi</dc:creator>
  <cp:lastModifiedBy>zi</cp:lastModifiedBy>
  <cp:revision>14</cp:revision>
  <dcterms:created xsi:type="dcterms:W3CDTF">2013-02-05T17:49:07Z</dcterms:created>
  <dcterms:modified xsi:type="dcterms:W3CDTF">2013-12-18T07:35:22Z</dcterms:modified>
</cp:coreProperties>
</file>