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0" r:id="rId3"/>
    <p:sldId id="261" r:id="rId4"/>
    <p:sldId id="272" r:id="rId5"/>
    <p:sldId id="266" r:id="rId6"/>
    <p:sldId id="257" r:id="rId7"/>
    <p:sldId id="269" r:id="rId8"/>
  </p:sldIdLst>
  <p:sldSz cx="9144000" cy="6858000" type="screen4x3"/>
  <p:notesSz cx="6811963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8536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19.2.2014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20750" y="746125"/>
            <a:ext cx="4970463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1197" y="4724202"/>
            <a:ext cx="544957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8536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Klllllll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69333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7249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19.2.2014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19.2.2014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19.2.2014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19.2.2014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19.2.2014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19.2.2014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19.2.2014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19.2.2014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19.2.2014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19.2.2014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19.2.2014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19.2.2014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73430955"/>
              </p:ext>
            </p:extLst>
          </p:nvPr>
        </p:nvGraphicFramePr>
        <p:xfrm>
          <a:off x="750310" y="2060848"/>
          <a:ext cx="7926145" cy="3837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</a:rPr>
                        <a:t>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35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Občanská nauka,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filozofie, dějiny filozofie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Dějiny jednotlivých věd a dějiny filozofe, dějiny filozofie a filozofie dějin, antická filozofie,</a:t>
                      </a:r>
                    </a:p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Řecko – kolébka evropského myšlení, periodizace antické filozofie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Občanská nauka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Jaroslav Svoboda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4.Ročník  Mechanik seřizovač, 2. ročník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Podnikání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</a:t>
                      </a:r>
                      <a:r>
                        <a:rPr lang="cs-CZ" sz="1200" b="1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   Dějiny filozofie - obecně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VY_32_INOVACE_35_700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331640" y="1196752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1541382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9736" y="156230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-36512" y="2204864"/>
            <a:ext cx="8197153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	</a:t>
            </a:r>
            <a:r>
              <a:rPr lang="cs-CZ" dirty="0" smtClean="0"/>
              <a:t>                                      </a:t>
            </a:r>
            <a:r>
              <a:rPr lang="cs-CZ" u="sng" dirty="0" smtClean="0"/>
              <a:t>DĚJINY FILOZOFIE</a:t>
            </a:r>
          </a:p>
          <a:p>
            <a:endParaRPr lang="cs-CZ" u="sng" dirty="0"/>
          </a:p>
          <a:p>
            <a:r>
              <a:rPr lang="cs-CZ" dirty="0" smtClean="0"/>
              <a:t>                             </a:t>
            </a:r>
            <a:r>
              <a:rPr lang="cs-CZ" u="sng" dirty="0" smtClean="0"/>
              <a:t>Filozofie jako každá věda má své vlastní dějiny</a:t>
            </a:r>
          </a:p>
          <a:p>
            <a:endParaRPr lang="cs-CZ" sz="1200" u="sng" dirty="0" smtClean="0"/>
          </a:p>
          <a:p>
            <a:r>
              <a:rPr lang="cs-CZ" sz="1200" u="sng" dirty="0" smtClean="0"/>
              <a:t>.</a:t>
            </a:r>
          </a:p>
          <a:p>
            <a:endParaRPr lang="cs-CZ" sz="1200" u="sng" dirty="0" smtClean="0"/>
          </a:p>
          <a:p>
            <a:r>
              <a:rPr lang="cs-CZ" sz="1200" dirty="0" smtClean="0"/>
              <a:t>                                                                                                          </a:t>
            </a:r>
          </a:p>
          <a:p>
            <a:endParaRPr lang="cs-CZ" sz="1200" dirty="0" smtClean="0"/>
          </a:p>
          <a:p>
            <a:r>
              <a:rPr lang="cs-CZ" sz="1200" dirty="0" smtClean="0"/>
              <a:t>                                </a:t>
            </a:r>
            <a:r>
              <a:rPr lang="cs-CZ" sz="1200" b="1" dirty="0" smtClean="0"/>
              <a:t>dějiny filozofie                 -------</a:t>
            </a:r>
            <a:r>
              <a:rPr lang="cs-CZ" sz="1200" dirty="0" smtClean="0"/>
              <a:t>                      filozofie dějin</a:t>
            </a:r>
          </a:p>
          <a:p>
            <a:r>
              <a:rPr lang="cs-CZ" sz="1200" dirty="0" smtClean="0"/>
              <a:t>                                                                                      jako např.    filozofie sportu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                                                                                                  filozofie politiky</a:t>
            </a:r>
          </a:p>
          <a:p>
            <a:r>
              <a:rPr lang="cs-CZ" sz="1200" dirty="0" smtClean="0"/>
              <a:t>                                                                                                           filozofie práva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                                                                                                  filozofie reklamy  apod. 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</a:t>
            </a:r>
            <a:r>
              <a:rPr lang="cs-CZ" sz="1200" b="1" dirty="0" smtClean="0"/>
              <a:t>Dějiny filozofie sledují činy </a:t>
            </a:r>
            <a:r>
              <a:rPr lang="cs-CZ" sz="1200" b="1" dirty="0"/>
              <a:t>myslícího rozumu, filozofické myšlenky, jejich obsah, </a:t>
            </a:r>
            <a:r>
              <a:rPr lang="cs-CZ" sz="1200" b="1" dirty="0" smtClean="0"/>
              <a:t>sled, vývoj. ,</a:t>
            </a:r>
            <a:endParaRPr lang="cs-CZ" sz="1200" b="1" dirty="0"/>
          </a:p>
          <a:p>
            <a:r>
              <a:rPr lang="cs-CZ" sz="1200" dirty="0" smtClean="0"/>
              <a:t>   I když vývoj filozofického myšlení je mnohem starší, pro </a:t>
            </a:r>
            <a:r>
              <a:rPr lang="cs-CZ" sz="1200" dirty="0"/>
              <a:t>vývoj evropského myšlení má význam především</a:t>
            </a:r>
          </a:p>
          <a:p>
            <a:r>
              <a:rPr lang="cs-CZ" sz="1200" dirty="0" smtClean="0"/>
              <a:t>   </a:t>
            </a:r>
            <a:r>
              <a:rPr lang="cs-CZ" sz="1200" b="1" u="sng" dirty="0" smtClean="0"/>
              <a:t>antická </a:t>
            </a:r>
            <a:r>
              <a:rPr lang="cs-CZ" sz="1200" b="1" u="sng" dirty="0"/>
              <a:t>filozofie </a:t>
            </a:r>
            <a:r>
              <a:rPr lang="cs-CZ" sz="1200" dirty="0"/>
              <a:t>(antikou se souhrnně nazývá období </a:t>
            </a:r>
            <a:r>
              <a:rPr lang="cs-CZ" sz="1200" dirty="0" smtClean="0"/>
              <a:t>dějin a </a:t>
            </a:r>
            <a:r>
              <a:rPr lang="cs-CZ" sz="1200" b="1" dirty="0" smtClean="0"/>
              <a:t>kultury </a:t>
            </a:r>
            <a:r>
              <a:rPr lang="cs-CZ" sz="1200" b="1" dirty="0"/>
              <a:t>starověkého Řecka a Říma</a:t>
            </a:r>
            <a:r>
              <a:rPr lang="cs-CZ" sz="1200" dirty="0"/>
              <a:t>;</a:t>
            </a:r>
          </a:p>
          <a:p>
            <a:r>
              <a:rPr lang="cs-CZ" sz="1200" dirty="0" smtClean="0"/>
              <a:t>   samotná </a:t>
            </a:r>
            <a:r>
              <a:rPr lang="cs-CZ" sz="1200" dirty="0"/>
              <a:t>antická filozofie je však převážně řeckou záležitostí</a:t>
            </a:r>
            <a:r>
              <a:rPr lang="cs-CZ" sz="1200" dirty="0" smtClean="0"/>
              <a:t>,</a:t>
            </a:r>
            <a:r>
              <a:rPr lang="cs-CZ" sz="1200" dirty="0"/>
              <a:t> římské myšlení </a:t>
            </a:r>
            <a:r>
              <a:rPr lang="cs-CZ" sz="1200" dirty="0" smtClean="0"/>
              <a:t>na řeckou filozofii většinou jen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navázalo a není tudíž příliš originální. </a:t>
            </a:r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/>
          </a:p>
          <a:p>
            <a:r>
              <a:rPr lang="cs-CZ" sz="1200" dirty="0"/>
              <a:t> </a:t>
            </a:r>
          </a:p>
          <a:p>
            <a:endParaRPr lang="cs-CZ" sz="1200" dirty="0"/>
          </a:p>
        </p:txBody>
      </p:sp>
      <p:sp>
        <p:nvSpPr>
          <p:cNvPr id="22" name="Zaoblený obdélník 21"/>
          <p:cNvSpPr/>
          <p:nvPr/>
        </p:nvSpPr>
        <p:spPr>
          <a:xfrm>
            <a:off x="2915816" y="1583411"/>
            <a:ext cx="2767597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Dějiny filozofie </a:t>
            </a:r>
            <a:endParaRPr lang="cs-CZ" dirty="0"/>
          </a:p>
        </p:txBody>
      </p:sp>
      <p:sp>
        <p:nvSpPr>
          <p:cNvPr id="23" name="Šipka doprava se zářezem 22"/>
          <p:cNvSpPr/>
          <p:nvPr/>
        </p:nvSpPr>
        <p:spPr>
          <a:xfrm>
            <a:off x="445597" y="3501008"/>
            <a:ext cx="978408" cy="484632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Rozliš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88224" y="4972050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2060848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		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55576" y="170080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611560" y="1268760"/>
            <a:ext cx="8208912" cy="6167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Proč se Řecko stalo kolébkou evropské civilizace ?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4401" y="2441945"/>
            <a:ext cx="7776864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200" u="sng" dirty="0" smtClean="0"/>
              <a:t>  1. E</a:t>
            </a:r>
            <a:r>
              <a:rPr lang="cs-CZ" sz="1200" b="1" u="sng" dirty="0" smtClean="0"/>
              <a:t>xistence bohatých svobodných měst </a:t>
            </a:r>
            <a:r>
              <a:rPr lang="cs-CZ" sz="1200" dirty="0"/>
              <a:t> 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             12 </a:t>
            </a:r>
            <a:r>
              <a:rPr lang="cs-CZ" sz="1200" dirty="0"/>
              <a:t>řeckých osad v tzv. </a:t>
            </a:r>
            <a:r>
              <a:rPr lang="cs-CZ" sz="1200" dirty="0" err="1"/>
              <a:t>Iónii</a:t>
            </a:r>
            <a:r>
              <a:rPr lang="cs-CZ" sz="1200" dirty="0"/>
              <a:t> (pobřeží malé Asie- dnešního Turecka</a:t>
            </a:r>
            <a:r>
              <a:rPr lang="cs-CZ" sz="1200" dirty="0" smtClean="0"/>
              <a:t>), nejvýznamnější z nich </a:t>
            </a:r>
            <a:r>
              <a:rPr lang="cs-CZ" sz="1200" b="1" dirty="0" smtClean="0"/>
              <a:t>město  </a:t>
            </a:r>
            <a:r>
              <a:rPr lang="cs-CZ" sz="1200" b="1" dirty="0" err="1"/>
              <a:t>Milétos</a:t>
            </a:r>
            <a:endParaRPr lang="cs-CZ" sz="1200" b="1" dirty="0"/>
          </a:p>
          <a:p>
            <a:r>
              <a:rPr lang="cs-CZ" sz="1200" dirty="0" smtClean="0"/>
              <a:t>                      </a:t>
            </a:r>
            <a:r>
              <a:rPr lang="cs-CZ" sz="1200" dirty="0"/>
              <a:t>zde: </a:t>
            </a:r>
            <a:r>
              <a:rPr lang="cs-CZ" sz="1200" b="1" dirty="0" smtClean="0"/>
              <a:t>styk </a:t>
            </a:r>
            <a:r>
              <a:rPr lang="cs-CZ" sz="1200" b="1" dirty="0"/>
              <a:t>dvou významných starověkých kultur (středomořská + východní</a:t>
            </a:r>
            <a:r>
              <a:rPr lang="cs-CZ" sz="1200" dirty="0"/>
              <a:t>)</a:t>
            </a:r>
          </a:p>
          <a:p>
            <a:endParaRPr lang="cs-CZ" sz="1200" dirty="0"/>
          </a:p>
          <a:p>
            <a:r>
              <a:rPr lang="cs-CZ" sz="1200" dirty="0"/>
              <a:t> </a:t>
            </a:r>
            <a:r>
              <a:rPr lang="cs-CZ" sz="1200" dirty="0" smtClean="0"/>
              <a:t> 2. </a:t>
            </a:r>
            <a:r>
              <a:rPr lang="cs-CZ" sz="1200" b="1" u="sng" dirty="0"/>
              <a:t>Praktické potřeby</a:t>
            </a:r>
            <a:r>
              <a:rPr lang="cs-CZ" sz="1200" b="1" dirty="0"/>
              <a:t> </a:t>
            </a:r>
            <a:r>
              <a:rPr lang="cs-CZ" sz="1200" dirty="0"/>
              <a:t>(obchod, </a:t>
            </a:r>
            <a:r>
              <a:rPr lang="cs-CZ" sz="1200" dirty="0" smtClean="0"/>
              <a:t>mořeplavba )</a:t>
            </a:r>
            <a:endParaRPr lang="cs-CZ" sz="1200" dirty="0"/>
          </a:p>
          <a:p>
            <a:pPr lvl="0"/>
            <a:r>
              <a:rPr lang="cs-CZ" sz="1200" dirty="0" smtClean="0"/>
              <a:t>      vyžadovaly </a:t>
            </a:r>
            <a:r>
              <a:rPr lang="cs-CZ" sz="1200" dirty="0"/>
              <a:t>systematizaci reálných poznatků o </a:t>
            </a:r>
            <a:r>
              <a:rPr lang="cs-CZ" sz="1200" dirty="0" smtClean="0"/>
              <a:t>světě</a:t>
            </a:r>
          </a:p>
          <a:p>
            <a:pPr lvl="0"/>
            <a:endParaRPr lang="cs-CZ" sz="1200" dirty="0"/>
          </a:p>
          <a:p>
            <a:pPr lvl="0"/>
            <a:r>
              <a:rPr lang="cs-CZ" sz="1200" b="1" dirty="0" smtClean="0"/>
              <a:t>  3. </a:t>
            </a:r>
            <a:r>
              <a:rPr lang="cs-CZ" sz="1200" b="1" u="sng" dirty="0"/>
              <a:t>Řecké náboženství</a:t>
            </a:r>
            <a:endParaRPr lang="cs-CZ" sz="1200" b="1" dirty="0"/>
          </a:p>
          <a:p>
            <a:pPr lvl="0"/>
            <a:r>
              <a:rPr lang="cs-CZ" sz="1200" b="1" dirty="0"/>
              <a:t> </a:t>
            </a:r>
            <a:r>
              <a:rPr lang="cs-CZ" sz="1200" b="1" dirty="0" smtClean="0"/>
              <a:t>   </a:t>
            </a:r>
            <a:r>
              <a:rPr lang="cs-CZ" sz="1200" dirty="0"/>
              <a:t>netvořilo jednotlivý systém (s duchovním monopolem)- vedle mýtického obrazu světa se zde mohl rozvíjet </a:t>
            </a:r>
            <a:endParaRPr lang="cs-CZ" sz="1200" dirty="0" smtClean="0"/>
          </a:p>
          <a:p>
            <a:pPr lvl="0"/>
            <a:r>
              <a:rPr lang="cs-CZ" sz="1200" dirty="0"/>
              <a:t> </a:t>
            </a:r>
            <a:r>
              <a:rPr lang="cs-CZ" sz="1200" dirty="0" smtClean="0"/>
              <a:t>   bez zásadních problémů </a:t>
            </a:r>
            <a:r>
              <a:rPr lang="cs-CZ" sz="1200" dirty="0"/>
              <a:t>i </a:t>
            </a:r>
            <a:r>
              <a:rPr lang="cs-CZ" sz="1200" b="1" dirty="0"/>
              <a:t>  </a:t>
            </a:r>
            <a:r>
              <a:rPr lang="cs-CZ" sz="1200" dirty="0"/>
              <a:t>„konkurenční“ výklad světa (racionální- založený na rozumu)</a:t>
            </a:r>
          </a:p>
          <a:p>
            <a:endParaRPr lang="cs-CZ" sz="1200" b="1" dirty="0"/>
          </a:p>
          <a:p>
            <a:pPr lvl="0"/>
            <a:r>
              <a:rPr lang="cs-CZ" sz="1200" dirty="0" smtClean="0"/>
              <a:t>  </a:t>
            </a:r>
            <a:r>
              <a:rPr lang="cs-CZ" sz="1200" b="1" dirty="0" smtClean="0"/>
              <a:t>4</a:t>
            </a:r>
            <a:r>
              <a:rPr lang="cs-CZ" sz="1200" b="1" u="sng" dirty="0" smtClean="0"/>
              <a:t>. Aténská demokracie </a:t>
            </a:r>
            <a:endParaRPr lang="cs-CZ" sz="1200" b="1" u="sng" dirty="0"/>
          </a:p>
          <a:p>
            <a:pPr lvl="0"/>
            <a:r>
              <a:rPr lang="cs-CZ" sz="1200" dirty="0"/>
              <a:t>  </a:t>
            </a:r>
            <a:r>
              <a:rPr lang="cs-CZ" sz="1200" dirty="0" smtClean="0"/>
              <a:t>   Snahy </a:t>
            </a:r>
            <a:r>
              <a:rPr lang="cs-CZ" sz="1200" dirty="0"/>
              <a:t>umožnit co největšímu počtu občanů </a:t>
            </a:r>
            <a:r>
              <a:rPr lang="cs-CZ" sz="1200" u="sng" dirty="0"/>
              <a:t>účast na polit. rozhodování</a:t>
            </a:r>
            <a:r>
              <a:rPr lang="cs-CZ" sz="1200" dirty="0"/>
              <a:t> </a:t>
            </a:r>
            <a:r>
              <a:rPr lang="cs-CZ" sz="1200" dirty="0" smtClean="0"/>
              <a:t>→ </a:t>
            </a:r>
            <a:r>
              <a:rPr lang="cs-CZ" sz="1200" u="sng" dirty="0"/>
              <a:t>právo na svobodu slova</a:t>
            </a:r>
            <a:r>
              <a:rPr lang="cs-CZ" sz="1200" dirty="0"/>
              <a:t>, veřejné </a:t>
            </a:r>
            <a:r>
              <a:rPr lang="cs-CZ" sz="1200" dirty="0" smtClean="0"/>
              <a:t>diskuse</a:t>
            </a:r>
          </a:p>
          <a:p>
            <a:pPr lvl="0"/>
            <a:r>
              <a:rPr lang="cs-CZ" sz="1200" dirty="0"/>
              <a:t> </a:t>
            </a:r>
            <a:r>
              <a:rPr lang="cs-CZ" sz="1200" dirty="0" smtClean="0"/>
              <a:t>    téměř </a:t>
            </a:r>
            <a:r>
              <a:rPr lang="cs-CZ" sz="1200" dirty="0"/>
              <a:t>beztrestné</a:t>
            </a:r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98301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7" name="TextovéPole 36"/>
          <p:cNvSpPr txBox="1"/>
          <p:nvPr/>
        </p:nvSpPr>
        <p:spPr>
          <a:xfrm>
            <a:off x="1259632" y="14127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27584" y="1268760"/>
            <a:ext cx="734481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PERIODIZACE  ANTICKÉ  FILOZOFIE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5576" y="2209170"/>
            <a:ext cx="7272810" cy="75713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Počátky </a:t>
            </a:r>
            <a:r>
              <a:rPr lang="cs-CZ" sz="1400" dirty="0" smtClean="0"/>
              <a:t>antické filozofie  nacházíme na </a:t>
            </a:r>
            <a:r>
              <a:rPr lang="cs-CZ" sz="1400" b="1" dirty="0" smtClean="0"/>
              <a:t>přelomu 7. a 6. století před n. l.  </a:t>
            </a:r>
            <a:r>
              <a:rPr lang="cs-CZ" sz="1400" dirty="0" smtClean="0"/>
              <a:t>u tzv</a:t>
            </a:r>
            <a:r>
              <a:rPr lang="cs-CZ" sz="1400" b="1" dirty="0" smtClean="0"/>
              <a:t>. milétských filozofů </a:t>
            </a:r>
            <a:endParaRPr lang="cs-CZ" sz="1400" dirty="0" smtClean="0"/>
          </a:p>
          <a:p>
            <a:r>
              <a:rPr lang="cs-CZ" sz="1400" dirty="0" smtClean="0"/>
              <a:t>a </a:t>
            </a:r>
            <a:r>
              <a:rPr lang="cs-CZ" sz="1400" b="1" dirty="0" smtClean="0"/>
              <a:t>ukončení</a:t>
            </a:r>
            <a:r>
              <a:rPr lang="cs-CZ" sz="1400" dirty="0" smtClean="0"/>
              <a:t> můžeme považovat </a:t>
            </a:r>
            <a:r>
              <a:rPr lang="cs-CZ" sz="1400" b="1" dirty="0" smtClean="0"/>
              <a:t>začátek 6. století n. l. </a:t>
            </a:r>
            <a:r>
              <a:rPr lang="cs-CZ" sz="1400" dirty="0" smtClean="0"/>
              <a:t>,kdy se antická filozofie transformuje  </a:t>
            </a:r>
          </a:p>
          <a:p>
            <a:r>
              <a:rPr lang="cs-CZ" sz="1400" dirty="0" smtClean="0"/>
              <a:t>do </a:t>
            </a:r>
            <a:r>
              <a:rPr lang="cs-CZ" sz="1400" b="1" dirty="0" smtClean="0"/>
              <a:t>křesťanského myšlení.  </a:t>
            </a:r>
            <a:r>
              <a:rPr lang="cs-CZ" sz="1400" dirty="0" smtClean="0"/>
              <a:t>Antická tradice , která dala základ celé dnešní euroamerické kultuře </a:t>
            </a:r>
          </a:p>
          <a:p>
            <a:r>
              <a:rPr lang="cs-CZ" sz="1400" dirty="0" smtClean="0"/>
              <a:t>zahrnuje tedy přes 1000 let. </a:t>
            </a:r>
          </a:p>
          <a:p>
            <a:r>
              <a:rPr lang="cs-CZ" sz="1400" b="1" dirty="0" smtClean="0"/>
              <a:t>                                               1</a:t>
            </a:r>
            <a:r>
              <a:rPr lang="cs-CZ" sz="1400" b="1" dirty="0"/>
              <a:t>. období </a:t>
            </a:r>
            <a:r>
              <a:rPr lang="cs-CZ" sz="1400" b="1" u="sng" dirty="0"/>
              <a:t>– filozofie </a:t>
            </a:r>
            <a:r>
              <a:rPr lang="cs-CZ" sz="1400" b="1" u="sng" dirty="0" err="1"/>
              <a:t>předsókratovská</a:t>
            </a:r>
            <a:r>
              <a:rPr lang="cs-CZ" sz="1400" b="1" dirty="0"/>
              <a:t>( kosmologická)</a:t>
            </a:r>
          </a:p>
          <a:p>
            <a:r>
              <a:rPr lang="cs-CZ" sz="1400" b="1" dirty="0"/>
              <a:t>                                               </a:t>
            </a:r>
            <a:r>
              <a:rPr lang="cs-CZ" sz="1400" b="1" u="sng" dirty="0"/>
              <a:t>6. – 4. stol. př.n.l. </a:t>
            </a:r>
          </a:p>
          <a:p>
            <a:r>
              <a:rPr lang="cs-CZ" sz="1400" b="1" dirty="0"/>
              <a:t>                                                - </a:t>
            </a:r>
            <a:r>
              <a:rPr lang="cs-CZ" sz="1400" dirty="0"/>
              <a:t>filozofie hledá podstatu světa</a:t>
            </a:r>
            <a:r>
              <a:rPr lang="cs-CZ" sz="1400" dirty="0" smtClean="0"/>
              <a:t>, sjednocující </a:t>
            </a:r>
            <a:r>
              <a:rPr lang="cs-CZ" sz="1400" dirty="0"/>
              <a:t>princip</a:t>
            </a:r>
            <a:r>
              <a:rPr lang="cs-CZ" sz="1400" dirty="0" smtClean="0"/>
              <a:t>, řád</a:t>
            </a:r>
            <a:r>
              <a:rPr lang="cs-CZ" sz="1400" dirty="0"/>
              <a:t>, harmonii,</a:t>
            </a:r>
          </a:p>
          <a:p>
            <a:r>
              <a:rPr lang="cs-CZ" sz="1400" dirty="0" smtClean="0"/>
              <a:t>                                               ( před filozofem </a:t>
            </a:r>
            <a:r>
              <a:rPr lang="cs-CZ" sz="1400" dirty="0" err="1" smtClean="0"/>
              <a:t>Sókratem</a:t>
            </a:r>
            <a:r>
              <a:rPr lang="cs-CZ" sz="1400" dirty="0" smtClean="0"/>
              <a:t> </a:t>
            </a:r>
            <a:r>
              <a:rPr lang="cs-CZ" sz="1400" dirty="0" smtClean="0"/>
              <a:t>, který </a:t>
            </a:r>
            <a:r>
              <a:rPr lang="cs-CZ" sz="1400" dirty="0" smtClean="0"/>
              <a:t>žil v letech 469 – 399 př.n.l.)</a:t>
            </a:r>
          </a:p>
          <a:p>
            <a:r>
              <a:rPr lang="cs-CZ" sz="1400" dirty="0" smtClean="0"/>
              <a:t>   </a:t>
            </a:r>
            <a:endParaRPr lang="cs-CZ" sz="1400" b="1" dirty="0"/>
          </a:p>
          <a:p>
            <a:r>
              <a:rPr lang="cs-CZ" sz="1400" b="1" dirty="0" smtClean="0"/>
              <a:t>  období                                </a:t>
            </a:r>
            <a:r>
              <a:rPr lang="cs-CZ" sz="1400" b="1" u="sng" dirty="0" smtClean="0"/>
              <a:t>2. období – klasické období (antropologická filozofie)</a:t>
            </a:r>
          </a:p>
          <a:p>
            <a:r>
              <a:rPr lang="cs-CZ" sz="1400" b="1" dirty="0" smtClean="0"/>
              <a:t>                                               </a:t>
            </a:r>
            <a:r>
              <a:rPr lang="cs-CZ" sz="1400" b="1" u="sng" dirty="0"/>
              <a:t>celé 4. stol. př.n.l</a:t>
            </a:r>
            <a:r>
              <a:rPr lang="cs-CZ" sz="1400" b="1" dirty="0"/>
              <a:t>. – vrchol antické filozofie – </a:t>
            </a:r>
            <a:r>
              <a:rPr lang="cs-CZ" sz="1400" dirty="0"/>
              <a:t>orientace na člověka a </a:t>
            </a:r>
          </a:p>
          <a:p>
            <a:r>
              <a:rPr lang="cs-CZ" sz="1400" b="1" dirty="0"/>
              <a:t>                                               </a:t>
            </a:r>
            <a:r>
              <a:rPr lang="cs-CZ" sz="1400" dirty="0"/>
              <a:t>na gnoseologické problémy, vytváření filozofických systémů- </a:t>
            </a:r>
          </a:p>
          <a:p>
            <a:r>
              <a:rPr lang="cs-CZ" sz="1400" dirty="0"/>
              <a:t>                                               </a:t>
            </a:r>
            <a:r>
              <a:rPr lang="cs-CZ" sz="1400" b="1" dirty="0" err="1"/>
              <a:t>Sókrates</a:t>
            </a:r>
            <a:r>
              <a:rPr lang="cs-CZ" sz="1400" b="1" dirty="0"/>
              <a:t>,  Platón,  </a:t>
            </a:r>
            <a:r>
              <a:rPr lang="cs-CZ" sz="1400" b="1" dirty="0" err="1"/>
              <a:t>Aristotelés</a:t>
            </a:r>
            <a:r>
              <a:rPr lang="cs-CZ" sz="1400" b="1" dirty="0"/>
              <a:t> </a:t>
            </a:r>
          </a:p>
          <a:p>
            <a:endParaRPr lang="cs-CZ" sz="1400" b="1" dirty="0"/>
          </a:p>
          <a:p>
            <a:r>
              <a:rPr lang="cs-CZ" sz="1400" b="1" dirty="0"/>
              <a:t>                                              </a:t>
            </a:r>
            <a:r>
              <a:rPr lang="cs-CZ" sz="1400" b="1" u="sng" dirty="0"/>
              <a:t>3. období – helénistické období </a:t>
            </a:r>
          </a:p>
          <a:p>
            <a:r>
              <a:rPr lang="cs-CZ" sz="1400" b="1" dirty="0"/>
              <a:t>                                               </a:t>
            </a:r>
            <a:r>
              <a:rPr lang="cs-CZ" sz="1400" b="1" u="sng" dirty="0"/>
              <a:t>od konce 4. stol. př.n.l. – 6. stol. n.l. </a:t>
            </a:r>
            <a:endParaRPr lang="cs-CZ" sz="1400" b="1" u="sng" dirty="0" smtClean="0"/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hledání smyslu lidské </a:t>
            </a:r>
            <a:r>
              <a:rPr lang="cs-CZ" sz="1400" dirty="0" smtClean="0"/>
              <a:t>existence (</a:t>
            </a:r>
            <a:r>
              <a:rPr lang="cs-CZ" sz="1400" dirty="0" smtClean="0"/>
              <a:t>stoicismus, skepticismus,…)</a:t>
            </a:r>
            <a:endParaRPr lang="cs-CZ" sz="1400" dirty="0"/>
          </a:p>
          <a:p>
            <a:endParaRPr lang="cs-CZ" sz="1400" b="1" dirty="0" smtClean="0"/>
          </a:p>
          <a:p>
            <a:r>
              <a:rPr lang="cs-CZ" sz="8000" dirty="0" smtClean="0"/>
              <a:t> 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b="1" dirty="0" smtClean="0"/>
              <a:t>                                              </a:t>
            </a:r>
          </a:p>
          <a:p>
            <a:endParaRPr lang="cs-CZ" sz="1400" b="1" dirty="0"/>
          </a:p>
          <a:p>
            <a:endParaRPr lang="cs-CZ" sz="1400" b="1" dirty="0" smtClean="0"/>
          </a:p>
          <a:p>
            <a:endParaRPr lang="cs-CZ" sz="1400" b="1" dirty="0"/>
          </a:p>
          <a:p>
            <a:endParaRPr lang="cs-CZ" sz="1400" b="1" dirty="0" smtClean="0"/>
          </a:p>
          <a:p>
            <a:endParaRPr lang="cs-CZ" sz="1400" b="1" dirty="0"/>
          </a:p>
          <a:p>
            <a:endParaRPr lang="cs-CZ" sz="1400" b="1" dirty="0" smtClean="0"/>
          </a:p>
          <a:p>
            <a:endParaRPr lang="cs-CZ" sz="1400" b="1" dirty="0"/>
          </a:p>
          <a:p>
            <a:endParaRPr lang="cs-CZ" sz="1400" b="1" dirty="0"/>
          </a:p>
        </p:txBody>
      </p:sp>
      <p:cxnSp>
        <p:nvCxnSpPr>
          <p:cNvPr id="12" name="Přímá spojnice se šipkou 11"/>
          <p:cNvCxnSpPr/>
          <p:nvPr/>
        </p:nvCxnSpPr>
        <p:spPr>
          <a:xfrm flipV="1">
            <a:off x="1451755" y="3274662"/>
            <a:ext cx="1327437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1475874" y="4138758"/>
            <a:ext cx="1151910" cy="29835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1475874" y="4138758"/>
            <a:ext cx="1151910" cy="13064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827584" y="3518494"/>
            <a:ext cx="7920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3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xmlns="" val="4229134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52960" y="1664139"/>
            <a:ext cx="7920880" cy="56015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              </a:t>
            </a:r>
            <a:r>
              <a:rPr lang="cs-CZ" b="1" u="sng" dirty="0" smtClean="0"/>
              <a:t>PŘEDSÓKRATOVSKÁ </a:t>
            </a:r>
            <a:r>
              <a:rPr lang="cs-CZ" b="1" u="sng" dirty="0"/>
              <a:t>FILOZOFIE</a:t>
            </a:r>
            <a:endParaRPr lang="cs-CZ" b="1" dirty="0"/>
          </a:p>
          <a:p>
            <a:r>
              <a:rPr lang="cs-CZ" dirty="0" smtClean="0"/>
              <a:t>                             -</a:t>
            </a:r>
            <a:r>
              <a:rPr lang="cs-CZ" sz="1400" dirty="0"/>
              <a:t>hledá v počátcích odpověď na otázku, co je základem (principem</a:t>
            </a:r>
            <a:r>
              <a:rPr lang="cs-CZ" sz="1400" dirty="0" smtClean="0"/>
              <a:t>) světa,</a:t>
            </a:r>
            <a:endParaRPr lang="cs-CZ" sz="1400" dirty="0"/>
          </a:p>
          <a:p>
            <a:r>
              <a:rPr lang="cs-CZ" sz="1400" dirty="0" smtClean="0"/>
              <a:t>                                      - kde </a:t>
            </a:r>
            <a:r>
              <a:rPr lang="cs-CZ" sz="1400" dirty="0"/>
              <a:t>má počátek svět, </a:t>
            </a:r>
            <a:r>
              <a:rPr lang="cs-CZ" sz="1400" u="sng" dirty="0"/>
              <a:t>jaká je podstata </a:t>
            </a:r>
            <a:r>
              <a:rPr lang="cs-CZ" sz="1400" u="sng" dirty="0" smtClean="0"/>
              <a:t>světa, </a:t>
            </a:r>
            <a:r>
              <a:rPr lang="cs-CZ" sz="1400" dirty="0"/>
              <a:t>jakým řádem se řídí</a:t>
            </a:r>
            <a:endParaRPr lang="cs-CZ" sz="1400" u="sng" dirty="0" smtClean="0"/>
          </a:p>
          <a:p>
            <a:r>
              <a:rPr lang="cs-CZ" sz="1400" dirty="0" smtClean="0"/>
              <a:t>                                      =</a:t>
            </a:r>
            <a:r>
              <a:rPr lang="cs-CZ" sz="1400" dirty="0"/>
              <a:t>řeší zejména </a:t>
            </a:r>
            <a:r>
              <a:rPr lang="cs-CZ" sz="1400" b="1" dirty="0"/>
              <a:t>ontologické otázky</a:t>
            </a:r>
            <a:r>
              <a:rPr lang="cs-CZ" sz="1400" dirty="0"/>
              <a:t>, </a:t>
            </a:r>
          </a:p>
          <a:p>
            <a:r>
              <a:rPr lang="cs-CZ" sz="1400" dirty="0" smtClean="0">
                <a:sym typeface="Symbol"/>
              </a:rPr>
              <a:t>                                      </a:t>
            </a:r>
            <a:r>
              <a:rPr lang="cs-CZ" sz="1400" dirty="0" smtClean="0"/>
              <a:t> </a:t>
            </a:r>
            <a:r>
              <a:rPr lang="cs-CZ" sz="1400" b="1" u="sng" dirty="0"/>
              <a:t>první filozofií (první vědou) je </a:t>
            </a:r>
            <a:r>
              <a:rPr lang="cs-CZ" sz="1400" b="1" u="sng" dirty="0" smtClean="0"/>
              <a:t>ontologie</a:t>
            </a:r>
          </a:p>
          <a:p>
            <a:r>
              <a:rPr lang="cs-CZ" sz="1400" b="1" dirty="0" smtClean="0"/>
              <a:t>         Text: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</a:t>
            </a:r>
            <a:r>
              <a:rPr lang="cs-CZ" sz="1400" dirty="0" smtClean="0"/>
              <a:t>„</a:t>
            </a:r>
            <a:r>
              <a:rPr lang="cs-CZ" sz="1200" dirty="0"/>
              <a:t>Jest druh vědy, jenž zkoumá </a:t>
            </a:r>
            <a:r>
              <a:rPr lang="cs-CZ" sz="1200" dirty="0" smtClean="0"/>
              <a:t>jsoucno jako </a:t>
            </a:r>
            <a:r>
              <a:rPr lang="cs-CZ" sz="1200" dirty="0"/>
              <a:t>jsoucno a to, co mu o sobě </a:t>
            </a:r>
            <a:r>
              <a:rPr lang="cs-CZ" sz="1200" dirty="0" smtClean="0"/>
              <a:t>náleží</a:t>
            </a:r>
            <a:r>
              <a:rPr lang="cs-CZ" sz="1200" dirty="0"/>
              <a:t>.</a:t>
            </a:r>
          </a:p>
          <a:p>
            <a:r>
              <a:rPr lang="cs-CZ" sz="1200" dirty="0" smtClean="0"/>
              <a:t>                    </a:t>
            </a:r>
            <a:r>
              <a:rPr lang="cs-CZ" sz="1200" dirty="0"/>
              <a:t>Tato věda není totožná se žádnou tzv. vědou zvláštní</a:t>
            </a:r>
            <a:r>
              <a:rPr lang="cs-CZ" sz="1200" dirty="0" smtClean="0"/>
              <a:t>.</a:t>
            </a:r>
            <a:r>
              <a:rPr lang="cs-CZ" sz="1200" dirty="0"/>
              <a:t> Neboť žádná jiná věda nepojednává </a:t>
            </a:r>
          </a:p>
          <a:p>
            <a:r>
              <a:rPr lang="cs-CZ" sz="1200" dirty="0" smtClean="0"/>
              <a:t>                    obecně </a:t>
            </a:r>
            <a:r>
              <a:rPr lang="cs-CZ" sz="1200" dirty="0"/>
              <a:t>o jsoucnu jako jsoucnu, nýbrž každá si z něho vybere určitou část a zkoumá </a:t>
            </a:r>
            <a:r>
              <a:rPr lang="cs-CZ" sz="1200" dirty="0" smtClean="0"/>
              <a:t>určení,</a:t>
            </a:r>
            <a:endParaRPr lang="cs-CZ" sz="1200" dirty="0"/>
          </a:p>
          <a:p>
            <a:r>
              <a:rPr lang="cs-CZ" sz="1200" dirty="0" smtClean="0"/>
              <a:t>                    jež </a:t>
            </a:r>
            <a:r>
              <a:rPr lang="cs-CZ" sz="1200" dirty="0"/>
              <a:t>jí </a:t>
            </a:r>
            <a:r>
              <a:rPr lang="cs-CZ" sz="1200" dirty="0" smtClean="0"/>
              <a:t>náležejí</a:t>
            </a:r>
            <a:r>
              <a:rPr lang="cs-CZ" sz="1200" dirty="0"/>
              <a:t>, jako </a:t>
            </a:r>
            <a:r>
              <a:rPr lang="cs-CZ" sz="1200" dirty="0" err="1"/>
              <a:t>např</a:t>
            </a:r>
            <a:r>
              <a:rPr lang="cs-CZ" sz="1200" dirty="0"/>
              <a:t>: vědy </a:t>
            </a:r>
            <a:r>
              <a:rPr lang="cs-CZ" sz="1200" dirty="0" smtClean="0"/>
              <a:t>matematické</a:t>
            </a:r>
          </a:p>
          <a:p>
            <a:r>
              <a:rPr lang="cs-CZ" sz="1200" dirty="0" smtClean="0"/>
              <a:t>                                                                                                                           Aristoteles</a:t>
            </a:r>
          </a:p>
          <a:p>
            <a:r>
              <a:rPr lang="cs-CZ" sz="1400" dirty="0" smtClean="0"/>
              <a:t>                                              -</a:t>
            </a:r>
            <a:r>
              <a:rPr lang="cs-CZ" sz="1400" dirty="0"/>
              <a:t>hlavní zájem filozofů tohoto období = svět (kosmos</a:t>
            </a:r>
            <a:r>
              <a:rPr lang="cs-CZ" sz="1200" dirty="0"/>
              <a:t>)		</a:t>
            </a:r>
          </a:p>
          <a:p>
            <a:r>
              <a:rPr lang="cs-CZ" sz="1200" dirty="0" smtClean="0"/>
              <a:t>                                                      </a:t>
            </a:r>
            <a:r>
              <a:rPr lang="cs-CZ" sz="1400" dirty="0" smtClean="0"/>
              <a:t>a </a:t>
            </a:r>
            <a:r>
              <a:rPr lang="cs-CZ" sz="1400" dirty="0"/>
              <a:t>hledání jeho základů</a:t>
            </a:r>
          </a:p>
          <a:p>
            <a:r>
              <a:rPr lang="cs-CZ" sz="1400" dirty="0"/>
              <a:t> </a:t>
            </a:r>
            <a:r>
              <a:rPr lang="cs-CZ" sz="1400" b="1" dirty="0" smtClean="0"/>
              <a:t>                                        ARCHÉ </a:t>
            </a:r>
            <a:r>
              <a:rPr lang="cs-CZ" sz="1400" dirty="0" smtClean="0"/>
              <a:t>= pralátka všech věcí – základ věcí </a:t>
            </a:r>
          </a:p>
          <a:p>
            <a:r>
              <a:rPr lang="cs-CZ" sz="1400" dirty="0" smtClean="0"/>
              <a:t>             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nejstarší filozofové žili v bohatém přístavu  </a:t>
            </a:r>
            <a:r>
              <a:rPr lang="cs-CZ" sz="1400" dirty="0" err="1" smtClean="0"/>
              <a:t>Milétos</a:t>
            </a:r>
            <a:r>
              <a:rPr lang="cs-CZ" sz="1400" dirty="0" smtClean="0"/>
              <a:t> ( na  pobřeží  Malé Asie – dnešní Turecko)</a:t>
            </a:r>
            <a:endParaRPr lang="cs-CZ" sz="1400" dirty="0"/>
          </a:p>
          <a:p>
            <a:r>
              <a:rPr lang="cs-CZ" sz="1400" dirty="0" smtClean="0">
                <a:sym typeface="Symbol"/>
              </a:rPr>
              <a:t>            </a:t>
            </a:r>
            <a:r>
              <a:rPr lang="cs-CZ" sz="1400" dirty="0" smtClean="0"/>
              <a:t> </a:t>
            </a:r>
            <a:r>
              <a:rPr lang="cs-CZ" sz="1400" b="1" u="sng" dirty="0"/>
              <a:t>Milétská škola</a:t>
            </a:r>
            <a:r>
              <a:rPr lang="cs-CZ" sz="1400" b="1" dirty="0"/>
              <a:t> </a:t>
            </a:r>
          </a:p>
          <a:p>
            <a:r>
              <a:rPr lang="cs-CZ" sz="1400" dirty="0" smtClean="0"/>
              <a:t>                 pralátku </a:t>
            </a:r>
            <a:r>
              <a:rPr lang="cs-CZ" sz="1400" dirty="0"/>
              <a:t>spatřovali v samotné přírodě </a:t>
            </a:r>
            <a:r>
              <a:rPr lang="cs-CZ" sz="1400" dirty="0">
                <a:sym typeface="Symbol"/>
              </a:rPr>
              <a:t></a:t>
            </a:r>
            <a:r>
              <a:rPr lang="cs-CZ" sz="1400" dirty="0"/>
              <a:t> </a:t>
            </a:r>
            <a:r>
              <a:rPr lang="cs-CZ" sz="1400" b="1" dirty="0"/>
              <a:t>filozofie </a:t>
            </a:r>
            <a:r>
              <a:rPr lang="cs-CZ" sz="1400" b="1" dirty="0" smtClean="0"/>
              <a:t>přírodní)</a:t>
            </a:r>
            <a:r>
              <a:rPr lang="cs-CZ" sz="1400" dirty="0" smtClean="0"/>
              <a:t> (příroda </a:t>
            </a:r>
            <a:r>
              <a:rPr lang="cs-CZ" sz="1400" dirty="0"/>
              <a:t>= </a:t>
            </a:r>
            <a:r>
              <a:rPr lang="cs-CZ" sz="1400" dirty="0" smtClean="0"/>
              <a:t>fysi</a:t>
            </a:r>
            <a:r>
              <a:rPr lang="cs-CZ" sz="1400" b="1" dirty="0" smtClean="0"/>
              <a:t>s)</a:t>
            </a:r>
            <a:endParaRPr lang="cs-CZ" sz="1400" b="1" dirty="0"/>
          </a:p>
          <a:p>
            <a:r>
              <a:rPr lang="cs-CZ" sz="1400" b="1" dirty="0" smtClean="0"/>
              <a:t>                 Jejich výroky </a:t>
            </a:r>
            <a:r>
              <a:rPr lang="cs-CZ" sz="1400" dirty="0" smtClean="0"/>
              <a:t>o </a:t>
            </a:r>
            <a:r>
              <a:rPr lang="cs-CZ" sz="1400" dirty="0"/>
              <a:t>přírodě </a:t>
            </a:r>
            <a:r>
              <a:rPr lang="cs-CZ" sz="1400" dirty="0" smtClean="0"/>
              <a:t>se opírají o jejich živé nazírání- pozorování přírody.</a:t>
            </a:r>
            <a:r>
              <a:rPr lang="cs-CZ" sz="1400" dirty="0"/>
              <a:t>	</a:t>
            </a:r>
            <a:endParaRPr lang="cs-CZ" sz="1400" b="1" dirty="0"/>
          </a:p>
          <a:p>
            <a:r>
              <a:rPr lang="cs-CZ" sz="1400" dirty="0" smtClean="0"/>
              <a:t>-</a:t>
            </a:r>
            <a:r>
              <a:rPr lang="cs-CZ" sz="1400" dirty="0"/>
              <a:t>															</a:t>
            </a:r>
            <a:endParaRPr lang="cs-CZ" sz="1400" b="1" u="sng" dirty="0"/>
          </a:p>
          <a:p>
            <a:r>
              <a:rPr lang="cs-CZ" sz="1400" b="1" dirty="0"/>
              <a:t>		</a:t>
            </a:r>
            <a:r>
              <a:rPr lang="cs-CZ" sz="1400" dirty="0"/>
              <a:t>		</a:t>
            </a:r>
          </a:p>
          <a:p>
            <a:endParaRPr lang="cs-CZ" sz="1400" dirty="0"/>
          </a:p>
          <a:p>
            <a:r>
              <a:rPr lang="cs-CZ" sz="1400" dirty="0"/>
              <a:t>				</a:t>
            </a:r>
            <a:r>
              <a:rPr lang="cs-CZ" dirty="0"/>
              <a:t>							</a:t>
            </a:r>
          </a:p>
        </p:txBody>
      </p:sp>
      <p:sp>
        <p:nvSpPr>
          <p:cNvPr id="5" name="Obdélník 4"/>
          <p:cNvSpPr/>
          <p:nvPr/>
        </p:nvSpPr>
        <p:spPr>
          <a:xfrm>
            <a:off x="2267744" y="4797152"/>
            <a:ext cx="3168352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436096" y="4629868"/>
            <a:ext cx="72008" cy="23888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995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5952" y="158556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552" y="1997741"/>
            <a:ext cx="7958139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 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 </a:t>
            </a:r>
            <a:endParaRPr lang="cs-CZ" dirty="0" smtClean="0"/>
          </a:p>
          <a:p>
            <a:r>
              <a:rPr lang="cs-CZ" b="1" dirty="0" smtClean="0"/>
              <a:t>	</a:t>
            </a:r>
            <a:r>
              <a:rPr lang="cs-CZ" sz="1400" dirty="0" smtClean="0"/>
              <a:t>              vše vzniklo z vody        věci vznikají                              látka neurčitá</a:t>
            </a:r>
          </a:p>
          <a:p>
            <a:r>
              <a:rPr lang="cs-CZ" sz="1400" dirty="0" smtClean="0"/>
              <a:t>                                     vše </a:t>
            </a:r>
            <a:r>
              <a:rPr lang="cs-CZ" sz="1400" dirty="0"/>
              <a:t>se živí </a:t>
            </a:r>
            <a:r>
              <a:rPr lang="cs-CZ" sz="1400" dirty="0" smtClean="0"/>
              <a:t>vlhkem       zhušťováním a                        a  </a:t>
            </a:r>
            <a:r>
              <a:rPr lang="cs-CZ" sz="1400" dirty="0"/>
              <a:t>neomezená</a:t>
            </a:r>
            <a:endParaRPr lang="cs-CZ" sz="1400" b="1" dirty="0" smtClean="0"/>
          </a:p>
          <a:p>
            <a:r>
              <a:rPr lang="cs-CZ" sz="1400" dirty="0" smtClean="0"/>
              <a:t>		                              zřeďováním	           látka </a:t>
            </a:r>
            <a:r>
              <a:rPr lang="cs-CZ" sz="1400" dirty="0"/>
              <a:t>v abstraktní</a:t>
            </a:r>
            <a:endParaRPr lang="cs-CZ" sz="1400" dirty="0" smtClean="0"/>
          </a:p>
          <a:p>
            <a:r>
              <a:rPr lang="cs-CZ" sz="1400" dirty="0" smtClean="0"/>
              <a:t>		,</a:t>
            </a:r>
            <a:r>
              <a:rPr lang="cs-CZ" sz="1400" dirty="0"/>
              <a:t> </a:t>
            </a:r>
            <a:r>
              <a:rPr lang="cs-CZ" sz="1400" dirty="0" smtClean="0"/>
              <a:t>                            vzduchu </a:t>
            </a:r>
            <a:r>
              <a:rPr lang="cs-CZ" sz="1400" dirty="0"/>
              <a:t>– </a:t>
            </a:r>
            <a:r>
              <a:rPr lang="cs-CZ" sz="1400" dirty="0" smtClean="0"/>
              <a:t>rozlišoval              podobě</a:t>
            </a:r>
            <a:r>
              <a:rPr lang="cs-CZ" sz="1400" dirty="0"/>
              <a:t>		</a:t>
            </a:r>
            <a:endParaRPr lang="cs-CZ" sz="1400" dirty="0" smtClean="0"/>
          </a:p>
          <a:p>
            <a:r>
              <a:rPr lang="cs-CZ" sz="1400" dirty="0" smtClean="0"/>
              <a:t>                                                                            7 </a:t>
            </a:r>
            <a:r>
              <a:rPr lang="cs-CZ" sz="1400" dirty="0"/>
              <a:t>zákl. stavů </a:t>
            </a:r>
            <a:r>
              <a:rPr lang="cs-CZ" sz="1400" dirty="0" smtClean="0"/>
              <a:t>vzduchu            našim smyslům</a:t>
            </a:r>
          </a:p>
          <a:p>
            <a:r>
              <a:rPr lang="cs-CZ" sz="1400" dirty="0"/>
              <a:t>	</a:t>
            </a:r>
            <a:r>
              <a:rPr lang="cs-CZ" sz="1400" dirty="0" smtClean="0"/>
              <a:t>			                                  nepřístupná, neboť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                                             smyslově můžeme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                                             vnímat věci</a:t>
            </a:r>
            <a:r>
              <a:rPr lang="cs-CZ" sz="1400" dirty="0" smtClean="0"/>
              <a:t>, které </a:t>
            </a:r>
            <a:endParaRPr lang="cs-CZ" sz="1400" dirty="0" smtClean="0"/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                                             vznikají vytvarováním 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                                             z </a:t>
            </a:r>
            <a:r>
              <a:rPr lang="cs-CZ" sz="1400" dirty="0" err="1" smtClean="0"/>
              <a:t>apeironu</a:t>
            </a:r>
            <a:r>
              <a:rPr lang="cs-CZ" sz="1400" dirty="0" smtClean="0"/>
              <a:t> </a:t>
            </a:r>
          </a:p>
          <a:p>
            <a:r>
              <a:rPr lang="cs-CZ" sz="1400" dirty="0" smtClean="0"/>
              <a:t>	               Thales </a:t>
            </a:r>
            <a:r>
              <a:rPr lang="cs-CZ" sz="1400" dirty="0"/>
              <a:t>Milétský              </a:t>
            </a:r>
            <a:r>
              <a:rPr lang="cs-CZ" sz="1400" dirty="0" smtClean="0"/>
              <a:t> </a:t>
            </a:r>
            <a:r>
              <a:rPr lang="cs-CZ" sz="1400" dirty="0" err="1" smtClean="0"/>
              <a:t>Anaximenés</a:t>
            </a:r>
            <a:r>
              <a:rPr lang="cs-CZ" sz="1400" dirty="0" smtClean="0"/>
              <a:t>                       </a:t>
            </a:r>
            <a:r>
              <a:rPr lang="cs-CZ" sz="1400" dirty="0" err="1" smtClean="0"/>
              <a:t>Anaximadros</a:t>
            </a:r>
            <a:endParaRPr lang="cs-CZ" sz="1400" dirty="0"/>
          </a:p>
          <a:p>
            <a:r>
              <a:rPr lang="cs-CZ" sz="1400" dirty="0"/>
              <a:t>                      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835696" y="2060848"/>
            <a:ext cx="439248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R CH É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95735" y="2195572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691680" y="2996952"/>
            <a:ext cx="5040560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Voda                    vzduch                    </a:t>
            </a:r>
            <a:r>
              <a:rPr lang="cs-CZ" dirty="0" err="1" smtClean="0"/>
              <a:t>apeiron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1763688" y="3059245"/>
            <a:ext cx="72008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se šipkou 10"/>
          <p:cNvCxnSpPr>
            <a:stCxn id="5" idx="2"/>
          </p:cNvCxnSpPr>
          <p:nvPr/>
        </p:nvCxnSpPr>
        <p:spPr>
          <a:xfrm flipH="1">
            <a:off x="2241454" y="2564904"/>
            <a:ext cx="1790486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4031940" y="2564904"/>
            <a:ext cx="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4031940" y="2564904"/>
            <a:ext cx="1836204" cy="49434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47970" y="1387978"/>
            <a:ext cx="799288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611861" y="1666314"/>
            <a:ext cx="4248472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4736097" y="2170370"/>
            <a:ext cx="0" cy="46654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2611861" y="2708920"/>
            <a:ext cx="2248171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Vlastní 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5364088" y="2708920"/>
            <a:ext cx="280831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Základy filozofie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364088" y="3573016"/>
            <a:ext cx="29523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Jaroslav </a:t>
            </a:r>
            <a:r>
              <a:rPr lang="cs-CZ" dirty="0" err="1" smtClean="0"/>
              <a:t>Schegelová</a:t>
            </a:r>
            <a:endParaRPr lang="cs-CZ" dirty="0" smtClean="0"/>
          </a:p>
          <a:p>
            <a:r>
              <a:rPr lang="cs-CZ" dirty="0" smtClean="0"/>
              <a:t>ISBN 80-900096-4-6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5294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1614</TotalTime>
  <Words>394</Words>
  <Application>Microsoft Office PowerPoint</Application>
  <PresentationFormat>Předvádění na obrazovce (4:3)</PresentationFormat>
  <Paragraphs>193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Dum</cp:lastModifiedBy>
  <cp:revision>116</cp:revision>
  <cp:lastPrinted>2014-02-13T08:08:22Z</cp:lastPrinted>
  <dcterms:created xsi:type="dcterms:W3CDTF">2010-11-01T23:40:31Z</dcterms:created>
  <dcterms:modified xsi:type="dcterms:W3CDTF">2014-02-19T07:33:56Z</dcterms:modified>
</cp:coreProperties>
</file>