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1" r:id="rId4"/>
    <p:sldId id="274" r:id="rId5"/>
    <p:sldId id="272" r:id="rId6"/>
    <p:sldId id="266" r:id="rId7"/>
    <p:sldId id="276" r:id="rId8"/>
    <p:sldId id="257" r:id="rId9"/>
    <p:sldId id="269" r:id="rId10"/>
    <p:sldId id="268" r:id="rId11"/>
    <p:sldId id="270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8807720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Trestní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právo procesní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Trestní zákoník, zásady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trestního řízení, etapy trestního řízení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nauka, Právo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Podnikání, 2. ročník Mechanik seřizovač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Trestní právo procesní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VY_32_INOVACE_35_712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0981" y="1058252"/>
            <a:ext cx="8363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315163" y="1268760"/>
            <a:ext cx="5040560" cy="691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Trestní právo procesní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77606" y="2464712"/>
            <a:ext cx="791567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                   = souhrn právních norem upravujících </a:t>
            </a:r>
            <a:r>
              <a:rPr lang="cs-CZ" sz="1400" b="1" u="sng" dirty="0" smtClean="0"/>
              <a:t>trestní řízení</a:t>
            </a:r>
          </a:p>
          <a:p>
            <a:r>
              <a:rPr lang="cs-CZ" sz="1400" dirty="0" smtClean="0"/>
              <a:t>                              1.  postup při zjišťování trestných činů a jejich pachatelů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2.  při ukládání trestů pachatelům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3.  při výkonu těchto trestů </a:t>
            </a:r>
          </a:p>
          <a:p>
            <a:endParaRPr lang="cs-CZ" sz="1400" dirty="0"/>
          </a:p>
          <a:p>
            <a:r>
              <a:rPr lang="cs-CZ" sz="1400" dirty="0" smtClean="0"/>
              <a:t>                      </a:t>
            </a:r>
            <a:r>
              <a:rPr lang="cs-CZ" sz="1400" b="1" u="sng" dirty="0" smtClean="0"/>
              <a:t>Prameny</a:t>
            </a:r>
            <a:r>
              <a:rPr lang="cs-CZ" sz="1400" u="sng" dirty="0" smtClean="0"/>
              <a:t>: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Zákon o trestním řízení – trestní řád, několikrát novelizovaný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Zákon Trestní zákoník  </a:t>
            </a:r>
          </a:p>
          <a:p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</a:t>
            </a:r>
            <a:r>
              <a:rPr lang="cs-CZ" sz="1400" b="1" u="sng" dirty="0" smtClean="0"/>
              <a:t>Účel zákona </a:t>
            </a:r>
            <a:r>
              <a:rPr lang="cs-CZ" sz="1400" dirty="0" smtClean="0"/>
              <a:t>: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-  upravit postup orgánů činných v trestním řízení, aby trestné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činy byly náležitě zjištěny  a jejich pachatelé podle zákona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spravedlivě </a:t>
            </a:r>
            <a:r>
              <a:rPr lang="cs-CZ" sz="1400" dirty="0" smtClean="0"/>
              <a:t>potrestáni  </a:t>
            </a:r>
            <a:endParaRPr lang="cs-CZ" sz="1400" dirty="0"/>
          </a:p>
        </p:txBody>
      </p:sp>
      <p:sp>
        <p:nvSpPr>
          <p:cNvPr id="13" name="Pěticípá hvězda 12"/>
          <p:cNvSpPr/>
          <p:nvPr/>
        </p:nvSpPr>
        <p:spPr>
          <a:xfrm>
            <a:off x="1516371" y="2464712"/>
            <a:ext cx="247317" cy="2442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79208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-  </a:t>
            </a:r>
            <a:r>
              <a:rPr lang="cs-CZ" sz="1400" dirty="0" smtClean="0"/>
              <a:t>každý má </a:t>
            </a:r>
            <a:r>
              <a:rPr lang="cs-CZ" sz="1400" b="1" dirty="0" smtClean="0"/>
              <a:t>právo domáhat se ochrany</a:t>
            </a:r>
            <a:r>
              <a:rPr lang="cs-CZ" sz="1400" dirty="0" smtClean="0"/>
              <a:t> svých práv a nezávislého a nestranného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soudu,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-   </a:t>
            </a:r>
            <a:r>
              <a:rPr lang="cs-CZ" sz="1400" b="1" dirty="0" smtClean="0"/>
              <a:t>právo odepřít výpověď </a:t>
            </a:r>
            <a:r>
              <a:rPr lang="cs-CZ" sz="1400" dirty="0" smtClean="0"/>
              <a:t>(nikdo nemusí vypovídat proti sobě, či osobě blízké,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pokud by tím sebe nebo ji vystavil nebezpečí  trestního stíhání,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ten, kdo byl obviněn z trestného činu, má </a:t>
            </a:r>
            <a:r>
              <a:rPr lang="cs-CZ" sz="1400" b="1" dirty="0" smtClean="0"/>
              <a:t>právo odmítnout výpověď vždy </a:t>
            </a:r>
            <a:r>
              <a:rPr lang="cs-CZ" sz="1400" dirty="0" smtClean="0"/>
              <a:t>a 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</a:t>
            </a:r>
            <a:r>
              <a:rPr lang="cs-CZ" sz="1400" dirty="0" smtClean="0"/>
              <a:t>nesmí být donucován k výpovědi a k doznání, </a:t>
            </a:r>
          </a:p>
          <a:p>
            <a:r>
              <a:rPr lang="cs-CZ" sz="1400" b="1" dirty="0" smtClean="0"/>
              <a:t> -   právo na právní pomoc, </a:t>
            </a:r>
            <a:r>
              <a:rPr lang="cs-CZ" sz="1400" dirty="0" smtClean="0"/>
              <a:t>zejména na pomoc advokáta- např. na radu,</a:t>
            </a:r>
          </a:p>
          <a:p>
            <a:r>
              <a:rPr lang="cs-CZ" sz="1400" dirty="0" smtClean="0"/>
              <a:t>     zastupování,</a:t>
            </a:r>
          </a:p>
          <a:p>
            <a:r>
              <a:rPr lang="cs-CZ" sz="1400" b="1" dirty="0" smtClean="0"/>
              <a:t>     právo osobní obhajoby </a:t>
            </a:r>
            <a:r>
              <a:rPr lang="cs-CZ" sz="1400" dirty="0" smtClean="0"/>
              <a:t>– má právo se vyjadřovat ke všem skutečnostem, může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navrhovat důkazy  a způsoby jejich provede, </a:t>
            </a:r>
            <a:r>
              <a:rPr lang="cs-CZ" sz="1400" b="1" dirty="0" smtClean="0"/>
              <a:t>může se hájit sám</a:t>
            </a:r>
            <a:r>
              <a:rPr lang="cs-CZ" sz="1400" dirty="0" smtClean="0"/>
              <a:t>,</a:t>
            </a:r>
          </a:p>
          <a:p>
            <a:r>
              <a:rPr lang="cs-CZ" sz="1400" dirty="0" smtClean="0"/>
              <a:t>-    </a:t>
            </a:r>
            <a:r>
              <a:rPr lang="cs-CZ" sz="1400" b="1" dirty="0" smtClean="0"/>
              <a:t>právo zvolit si obhájce </a:t>
            </a:r>
            <a:r>
              <a:rPr lang="cs-CZ" sz="1400" dirty="0" smtClean="0"/>
              <a:t>– s ním se může obviněný radit v kterémkoliv stadiu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trestního řízení – ve vazbě a ve výkonu trestu musí mu být umožněno mluvit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s obhájcem bez přítomnosti třetí osoby.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Podle zákona je zajištěna i </a:t>
            </a:r>
            <a:r>
              <a:rPr lang="cs-CZ" sz="1400" b="1" dirty="0" smtClean="0"/>
              <a:t>bezplatná obhajoba  </a:t>
            </a:r>
            <a:r>
              <a:rPr lang="cs-CZ" sz="1400" dirty="0" smtClean="0"/>
              <a:t>nebo obhajoba za sníženou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odměnu = nutná obhajoba – „ex offo“  - „ex officio“ , pokud si nemůže vybrat a zaplatit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vlastního obhájce.</a:t>
            </a:r>
          </a:p>
          <a:p>
            <a:r>
              <a:rPr lang="cs-CZ" sz="1400" b="1" dirty="0" smtClean="0"/>
              <a:t>   	</a:t>
            </a:r>
          </a:p>
          <a:p>
            <a:endParaRPr lang="cs-CZ" sz="1400" b="1" dirty="0" smtClean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71600" y="1556792"/>
            <a:ext cx="38884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Základní zásady trestního řízení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3548" y="1289085"/>
            <a:ext cx="813690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- </a:t>
            </a:r>
            <a:r>
              <a:rPr lang="cs-CZ" sz="1400" b="1" dirty="0" smtClean="0"/>
              <a:t>právo na tlumočníka  </a:t>
            </a:r>
            <a:r>
              <a:rPr lang="cs-CZ" sz="1400" dirty="0" smtClean="0"/>
              <a:t>- užívat svého mateřského jazyka,</a:t>
            </a:r>
          </a:p>
          <a:p>
            <a:r>
              <a:rPr lang="cs-CZ" sz="1400" dirty="0" smtClean="0"/>
              <a:t>- </a:t>
            </a:r>
            <a:r>
              <a:rPr lang="cs-CZ" sz="1400" b="1" dirty="0" smtClean="0"/>
              <a:t>Není trestu bez zákona- </a:t>
            </a:r>
            <a:r>
              <a:rPr lang="cs-CZ" sz="1400" dirty="0" smtClean="0"/>
              <a:t>nikomu nesmí být uložen trest za jednání, které trestní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zákon nepovažuje za trestný čin, o vině a trestu rozhoduje soud, </a:t>
            </a:r>
          </a:p>
          <a:p>
            <a:r>
              <a:rPr lang="cs-CZ" sz="1400" dirty="0" smtClean="0"/>
              <a:t>  </a:t>
            </a:r>
            <a:r>
              <a:rPr lang="cs-CZ" sz="1400" b="1" u="sng" dirty="0" smtClean="0">
                <a:solidFill>
                  <a:srgbClr val="FF0000"/>
                </a:solidFill>
              </a:rPr>
              <a:t>Presumpce  neviny </a:t>
            </a:r>
            <a:r>
              <a:rPr lang="cs-CZ" sz="1400" dirty="0" smtClean="0"/>
              <a:t>– všichni( stát, média, veřejnost)  mají povinnost  hledět na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obviněného jako na nevinného, dokud nenabyl právní moci rozsudek  soudu, který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jeho vinu konstatoval – dokud není vina vyslovena pravomocným odsuzujícím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</a:t>
            </a:r>
            <a:r>
              <a:rPr lang="cs-CZ" sz="1400" dirty="0" smtClean="0"/>
              <a:t>rozsudkem, nelze pohlížet na toho, proti komu je trestní řízení vedeno, jako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kdyby byl vinen. </a:t>
            </a:r>
          </a:p>
          <a:p>
            <a:r>
              <a:rPr lang="cs-CZ" sz="1400" dirty="0" smtClean="0"/>
              <a:t>  </a:t>
            </a:r>
            <a:r>
              <a:rPr lang="cs-CZ" sz="1400" b="1" dirty="0" smtClean="0"/>
              <a:t>Jednání před soudem je ústní a veřejné</a:t>
            </a:r>
            <a:r>
              <a:rPr lang="cs-CZ" sz="1400" dirty="0" smtClean="0"/>
              <a:t>, pokud není zákonný důvod pro vyloučení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veřejnosti.    </a:t>
            </a:r>
          </a:p>
          <a:p>
            <a:r>
              <a:rPr lang="cs-CZ" sz="1400" dirty="0" smtClean="0"/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843853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39752" y="1124744"/>
            <a:ext cx="45428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Průběh trestního  řízení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669" y="1736643"/>
            <a:ext cx="7918987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Podle zákona je trestní řízení upraveno do jednotlivých stadií:</a:t>
            </a:r>
          </a:p>
          <a:p>
            <a:endParaRPr lang="cs-CZ" dirty="0" smtClean="0"/>
          </a:p>
          <a:p>
            <a:r>
              <a:rPr lang="cs-CZ" dirty="0" smtClean="0"/>
              <a:t>                      1.  Přípravné řízení </a:t>
            </a:r>
          </a:p>
          <a:p>
            <a:endParaRPr lang="cs-CZ" dirty="0"/>
          </a:p>
          <a:p>
            <a:r>
              <a:rPr lang="cs-CZ" dirty="0" smtClean="0"/>
              <a:t>                      2</a:t>
            </a:r>
            <a:r>
              <a:rPr lang="cs-CZ" dirty="0"/>
              <a:t>.  Předběžné projednání obžaloby</a:t>
            </a:r>
          </a:p>
          <a:p>
            <a:endParaRPr lang="cs-CZ" dirty="0"/>
          </a:p>
          <a:p>
            <a:r>
              <a:rPr lang="cs-CZ" dirty="0" smtClean="0"/>
              <a:t>                      3.  </a:t>
            </a:r>
            <a:r>
              <a:rPr lang="cs-CZ" b="1" dirty="0" smtClean="0"/>
              <a:t>Hlavní líčení </a:t>
            </a:r>
          </a:p>
          <a:p>
            <a:r>
              <a:rPr lang="cs-CZ" sz="6000" b="1" dirty="0" smtClean="0"/>
              <a:t>5</a:t>
            </a:r>
          </a:p>
          <a:p>
            <a:r>
              <a:rPr lang="cs-CZ" dirty="0" smtClean="0"/>
              <a:t>                      4.   Odvolací řízení – dovolání, opravné prostředky</a:t>
            </a:r>
          </a:p>
          <a:p>
            <a:endParaRPr lang="cs-CZ" dirty="0" smtClean="0"/>
          </a:p>
          <a:p>
            <a:r>
              <a:rPr lang="cs-CZ" dirty="0" smtClean="0"/>
              <a:t>                      5.   Vykonávací řízení 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                      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</a:t>
            </a:r>
            <a:endParaRPr lang="cs-CZ" sz="7200" b="1" dirty="0"/>
          </a:p>
          <a:p>
            <a:r>
              <a:rPr lang="cs-CZ" dirty="0" smtClean="0"/>
              <a:t>  </a:t>
            </a:r>
          </a:p>
          <a:p>
            <a:r>
              <a:rPr lang="cs-CZ" dirty="0" smtClean="0"/>
              <a:t>  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899592" y="2564904"/>
            <a:ext cx="936104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899592" y="3106010"/>
            <a:ext cx="936104" cy="11150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899592" y="3663549"/>
            <a:ext cx="936104" cy="5575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899592" y="4221088"/>
            <a:ext cx="100811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899592" y="4221088"/>
            <a:ext cx="936104" cy="1147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755576" y="1556792"/>
            <a:ext cx="31683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  Přípravné   řízení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9571" y="2204864"/>
            <a:ext cx="770485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1400" dirty="0" smtClean="0"/>
              <a:t>Zjišťují se informace o trestném činu a jeho pachateli, odhalují se příčiny a okolnosti trestné činnosti ,</a:t>
            </a:r>
            <a:r>
              <a:rPr lang="cs-CZ" sz="1400" b="1" dirty="0" smtClean="0"/>
              <a:t>shromažďují se důkazy </a:t>
            </a:r>
            <a:r>
              <a:rPr lang="cs-CZ" sz="1400" dirty="0" smtClean="0"/>
              <a:t>-  důkazní materiál, </a:t>
            </a:r>
          </a:p>
          <a:p>
            <a:pPr marL="285750" indent="-285750">
              <a:buFontTx/>
              <a:buChar char="-"/>
            </a:pPr>
            <a:r>
              <a:rPr lang="cs-CZ" sz="1400" dirty="0" smtClean="0"/>
              <a:t>osoba považovaná za pachatele= </a:t>
            </a:r>
            <a:r>
              <a:rPr lang="cs-CZ" sz="1400" b="1" dirty="0" smtClean="0"/>
              <a:t>obviněný</a:t>
            </a:r>
            <a:r>
              <a:rPr lang="cs-CZ" sz="1400" dirty="0" smtClean="0"/>
              <a:t> (má právo na obhájce)</a:t>
            </a:r>
          </a:p>
          <a:p>
            <a:pPr marL="285750" indent="-285750">
              <a:buFontTx/>
              <a:buChar char="-"/>
            </a:pPr>
            <a:r>
              <a:rPr lang="cs-CZ" sz="1400" dirty="0" smtClean="0"/>
              <a:t>pokud  důkazní materiál neopravňuje k podání obžaloby, trestní řízení se zastavuje</a:t>
            </a:r>
            <a:endParaRPr lang="cs-CZ" sz="1400" dirty="0"/>
          </a:p>
          <a:p>
            <a:pPr marL="285750" indent="-285750">
              <a:buFontTx/>
              <a:buChar char="-"/>
            </a:pPr>
            <a:r>
              <a:rPr lang="cs-CZ" sz="1400" dirty="0" smtClean="0"/>
              <a:t>dozor nad vyšetřováním má </a:t>
            </a:r>
            <a:r>
              <a:rPr lang="cs-CZ" sz="1400" b="1" dirty="0" smtClean="0"/>
              <a:t>státní zástupce</a:t>
            </a:r>
            <a:r>
              <a:rPr lang="cs-CZ" sz="1400" dirty="0" smtClean="0"/>
              <a:t>, který je také jedinou osobou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</a:t>
            </a:r>
            <a:r>
              <a:rPr lang="cs-CZ" sz="1400" dirty="0" smtClean="0"/>
              <a:t>ze zákona oprávněnou </a:t>
            </a:r>
            <a:r>
              <a:rPr lang="cs-CZ" sz="1400" b="1" dirty="0" smtClean="0"/>
              <a:t>k podání obžaloby</a:t>
            </a:r>
          </a:p>
          <a:p>
            <a:r>
              <a:rPr lang="cs-CZ" sz="1400" b="1" dirty="0" smtClean="0"/>
              <a:t>-      </a:t>
            </a:r>
            <a:r>
              <a:rPr lang="cs-CZ" sz="1400" dirty="0" smtClean="0"/>
              <a:t>za podmínek stanovených v zákoně lze :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a) podezřelou osobu vyslýchat,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zadržet, zatknout,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b) vzít ji do vazby,</a:t>
            </a:r>
          </a:p>
          <a:p>
            <a:r>
              <a:rPr lang="cs-CZ" sz="1400" dirty="0" smtClean="0"/>
              <a:t>                                 c) provést osobní i domovní prohlídku,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d) zadržet zásilku.</a:t>
            </a:r>
          </a:p>
          <a:p>
            <a:endParaRPr lang="cs-CZ" sz="1400" dirty="0"/>
          </a:p>
          <a:p>
            <a:r>
              <a:rPr lang="cs-CZ" sz="1400" dirty="0" smtClean="0"/>
              <a:t>     </a:t>
            </a:r>
            <a:r>
              <a:rPr lang="cs-CZ" sz="1400" b="1" dirty="0" smtClean="0"/>
              <a:t>Vazba</a:t>
            </a:r>
            <a:r>
              <a:rPr lang="cs-CZ" sz="1400" dirty="0" smtClean="0"/>
              <a:t> může trvat nezbytně nutnou dobu, v přípravném řízení  a před soudem nejdéle 3 měsíce. </a:t>
            </a:r>
          </a:p>
          <a:p>
            <a:r>
              <a:rPr lang="cs-CZ" sz="1400" dirty="0" smtClean="0"/>
              <a:t>      Pak po uplynutí 5 pracovních dnů musí státní zástupce rozhodnout,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a) zda se obviněný ponechává i nadále ve vazbě,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b) nebo z vazby propouští.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12776" y="1290081"/>
            <a:ext cx="77048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Jestliže výsledky vyšetřování a shromážděné důkazy dostatečně odůvodňují </a:t>
            </a:r>
          </a:p>
          <a:p>
            <a:r>
              <a:rPr lang="cs-CZ" sz="1600" dirty="0" smtClean="0"/>
              <a:t>postavení  obviněného před soud, </a:t>
            </a:r>
            <a:r>
              <a:rPr lang="cs-CZ" sz="1600" b="1" dirty="0" smtClean="0"/>
              <a:t>státní zástupce podá obžalobu soudu</a:t>
            </a:r>
            <a:r>
              <a:rPr lang="cs-CZ" sz="1600" dirty="0" smtClean="0"/>
              <a:t> a </a:t>
            </a:r>
          </a:p>
          <a:p>
            <a:r>
              <a:rPr lang="cs-CZ" sz="1600" dirty="0" smtClean="0"/>
              <a:t>připojí k ní spisy z přípravného řízení. 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r>
              <a:rPr lang="cs-CZ" sz="1600" dirty="0" smtClean="0"/>
              <a:t>  nejčastěji =   okresní soud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někdy však = krajský soud (podle závažnosti trestného činu-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                      trest odnětí svobody s dolní hranicí výměry 5 let).</a:t>
            </a:r>
          </a:p>
          <a:p>
            <a:endParaRPr lang="cs-CZ" sz="1600" dirty="0"/>
          </a:p>
          <a:p>
            <a:r>
              <a:rPr lang="cs-CZ" sz="1600" dirty="0" smtClean="0"/>
              <a:t>                                                                    </a:t>
            </a:r>
          </a:p>
          <a:p>
            <a:r>
              <a:rPr lang="cs-CZ" sz="1600" dirty="0" smtClean="0"/>
              <a:t>                                                                             </a:t>
            </a:r>
          </a:p>
          <a:p>
            <a:endParaRPr lang="cs-CZ" sz="1600" dirty="0"/>
          </a:p>
          <a:p>
            <a:r>
              <a:rPr lang="cs-CZ" sz="1600" dirty="0" smtClean="0"/>
              <a:t>   soud, v jehož obvodu byl trestný čin spáchán. </a:t>
            </a:r>
          </a:p>
          <a:p>
            <a:r>
              <a:rPr lang="cs-CZ" sz="1600" dirty="0" smtClean="0"/>
              <a:t>   </a:t>
            </a:r>
            <a:r>
              <a:rPr lang="cs-CZ" sz="1600" dirty="0" smtClean="0"/>
              <a:t>Byl-li </a:t>
            </a:r>
            <a:r>
              <a:rPr lang="cs-CZ" sz="1600" dirty="0" smtClean="0"/>
              <a:t>spáchán v cizině, pak tímto soudem je ten, v jehož obvodu obviněný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bydlí, pracuje, nebo se zdržuje. </a:t>
            </a:r>
          </a:p>
          <a:p>
            <a:endParaRPr lang="cs-CZ" sz="1600" dirty="0" smtClean="0"/>
          </a:p>
          <a:p>
            <a:r>
              <a:rPr lang="cs-CZ" sz="1600" dirty="0" smtClean="0"/>
              <a:t>   </a:t>
            </a:r>
            <a:r>
              <a:rPr lang="cs-CZ" sz="1600" b="1" dirty="0" smtClean="0"/>
              <a:t>O podání obžaloby vyrozumí  státní zástupce obviněného i jeho obhájce.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043608" y="2348880"/>
            <a:ext cx="32403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Věcně  příslušnému </a:t>
            </a:r>
            <a:endParaRPr lang="cs-CZ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2663788" y="2708920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1115616" y="4077072"/>
            <a:ext cx="331236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Místně příslušnému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946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196752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1340768"/>
            <a:ext cx="41044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 Předběžné projednání obžaloby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999" y="2060848"/>
            <a:ext cx="7560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Samostatné  procesní stadium , v němž soud přezkoumává , </a:t>
            </a:r>
            <a:r>
              <a:rPr lang="cs-CZ" sz="1400" b="1" dirty="0" smtClean="0"/>
              <a:t>zda věc byla náležitě objasněna </a:t>
            </a:r>
            <a:r>
              <a:rPr lang="cs-CZ" sz="1400" dirty="0" smtClean="0"/>
              <a:t>v přípravném období, aby před soud nebyl postaven občan</a:t>
            </a:r>
          </a:p>
          <a:p>
            <a:r>
              <a:rPr lang="cs-CZ" sz="1400" dirty="0" smtClean="0"/>
              <a:t>bezdůvodně.</a:t>
            </a:r>
          </a:p>
          <a:p>
            <a:r>
              <a:rPr lang="cs-CZ" sz="1400" dirty="0" smtClean="0"/>
              <a:t>Důsledkem předběžného projednání může být :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- postoupení věci jinému orgánu,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- zastavení trestního stíhání,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- přerušení trestního stíhání 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- vrácení věci státnímu zástupci k dalšímu doplnění obžaloby,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</a:t>
            </a:r>
            <a:r>
              <a:rPr lang="cs-CZ" sz="1400" b="1" dirty="0" smtClean="0"/>
              <a:t>aby obžaloba tvořila spolehlivý podklad pro hlavní líčení. </a:t>
            </a:r>
          </a:p>
          <a:p>
            <a:r>
              <a:rPr lang="cs-CZ" sz="1400" b="1" dirty="0" smtClean="0"/>
              <a:t>Uskutečňuje se neveřejně.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3568" y="4313928"/>
            <a:ext cx="4032448" cy="6335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HLAVNÍ  L ÍČENÍ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2999" y="5157192"/>
            <a:ext cx="8089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Nejdůležitější stádium trestního řízení –rozhoduje se v něm o vině a trestu 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124744"/>
            <a:ext cx="842493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1400" dirty="0" smtClean="0"/>
              <a:t>-  koná se zásadně </a:t>
            </a:r>
            <a:r>
              <a:rPr lang="cs-CZ" sz="1400" b="1" dirty="0" smtClean="0"/>
              <a:t>veřejně </a:t>
            </a:r>
            <a:r>
              <a:rPr lang="cs-CZ" sz="1400" dirty="0" smtClean="0"/>
              <a:t>(zákon stanoví výjimky, kdy veřejnost může být vyloučena),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-  </a:t>
            </a:r>
            <a:r>
              <a:rPr lang="cs-CZ" sz="1400" dirty="0" smtClean="0"/>
              <a:t>řídí jej </a:t>
            </a:r>
            <a:r>
              <a:rPr lang="cs-CZ" sz="1400" b="1" dirty="0" smtClean="0"/>
              <a:t>předseda senátu, </a:t>
            </a:r>
            <a:r>
              <a:rPr lang="cs-CZ" sz="1400" dirty="0" smtClean="0"/>
              <a:t>který dbá na jeho důstojnost a vážnost,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-  </a:t>
            </a:r>
            <a:r>
              <a:rPr lang="cs-CZ" sz="1400" b="1" dirty="0" smtClean="0"/>
              <a:t>státní zástupce  jménem státu přednáší obžalobu a navrhuje také druh a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výši trestu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-  dokazování začíná výslechem obžalovaného , výslechy svědků, znalců,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-  obžalovaný má </a:t>
            </a:r>
            <a:r>
              <a:rPr lang="cs-CZ" sz="1400" b="1" dirty="0" smtClean="0"/>
              <a:t>svého obhájce</a:t>
            </a:r>
            <a:r>
              <a:rPr lang="cs-CZ" sz="1400" dirty="0" smtClean="0"/>
              <a:t>,  musí mít možnost se ke každému z důkazů vyjádřit,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-   </a:t>
            </a:r>
            <a:r>
              <a:rPr lang="cs-CZ" sz="1400" b="1" dirty="0" smtClean="0"/>
              <a:t>pořadí závěrečných ře</a:t>
            </a:r>
            <a:r>
              <a:rPr lang="cs-CZ" sz="1400" dirty="0" smtClean="0"/>
              <a:t>čí stanoví zákon: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vystoupení státního zástupce,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řeč obžalovaného,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společenský zástupce,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obhájce, příp. obžalovaný – jeho poslední slovo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-  </a:t>
            </a:r>
            <a:r>
              <a:rPr lang="cs-CZ" sz="1400" b="1" dirty="0" smtClean="0"/>
              <a:t>vynesení rozsudku – jménem republiky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</a:t>
            </a:r>
            <a:r>
              <a:rPr lang="cs-CZ" sz="1400" dirty="0" smtClean="0"/>
              <a:t>soud rozsudkem buď uzná obžalovaného </a:t>
            </a:r>
            <a:r>
              <a:rPr lang="cs-CZ" sz="1400" b="1" dirty="0" smtClean="0"/>
              <a:t>vinným a uloží mu trest</a:t>
            </a:r>
            <a:r>
              <a:rPr lang="cs-CZ" sz="1400" dirty="0" smtClean="0"/>
              <a:t>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</a:t>
            </a:r>
            <a:r>
              <a:rPr lang="cs-CZ" sz="1400" dirty="0" smtClean="0"/>
              <a:t>nebo ho </a:t>
            </a:r>
            <a:r>
              <a:rPr lang="cs-CZ" sz="1400" b="1" dirty="0" smtClean="0"/>
              <a:t>zprostí obžaloby</a:t>
            </a:r>
            <a:r>
              <a:rPr lang="cs-CZ" sz="1400" dirty="0" smtClean="0"/>
              <a:t>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Pokud soud při závěrečné poradě shledá překážku, pro kterou věc nelze spolehlivě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rozhodnout, </a:t>
            </a:r>
            <a:r>
              <a:rPr lang="cs-CZ" sz="1400" b="1" dirty="0" smtClean="0"/>
              <a:t>hlavní líčení se odročí</a:t>
            </a:r>
            <a:r>
              <a:rPr lang="cs-CZ" sz="1400" dirty="0" smtClean="0"/>
              <a:t>.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1539" y="1124744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1268760"/>
            <a:ext cx="31683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 Odvolací řízení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2539" y="1844824"/>
            <a:ext cx="8064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v trestním řízení lze uplatnit jen </a:t>
            </a:r>
            <a:r>
              <a:rPr lang="cs-CZ" b="1" dirty="0" smtClean="0"/>
              <a:t>proti rozsudku</a:t>
            </a:r>
            <a:r>
              <a:rPr lang="cs-CZ" dirty="0" smtClean="0"/>
              <a:t>, a to prostřednictvím soudu, který </a:t>
            </a:r>
          </a:p>
          <a:p>
            <a:r>
              <a:rPr lang="cs-CZ" dirty="0" smtClean="0"/>
              <a:t>     vynesl rozsudek , </a:t>
            </a:r>
            <a:r>
              <a:rPr lang="cs-CZ" b="1" dirty="0" smtClean="0"/>
              <a:t>nejpozději do 8 dnů od doručení rozsudku,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</a:t>
            </a:r>
            <a:r>
              <a:rPr lang="cs-CZ" dirty="0" smtClean="0"/>
              <a:t>odvolání </a:t>
            </a:r>
            <a:r>
              <a:rPr lang="cs-CZ" b="1" dirty="0" smtClean="0"/>
              <a:t>má odkladný účinek 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odvolání </a:t>
            </a:r>
            <a:r>
              <a:rPr lang="cs-CZ" b="1" dirty="0" smtClean="0"/>
              <a:t>řeší soud 2. stupně (</a:t>
            </a:r>
            <a:r>
              <a:rPr lang="cs-CZ" dirty="0" smtClean="0"/>
              <a:t>odvolací soud, soud druhé instance</a:t>
            </a:r>
            <a:r>
              <a:rPr lang="cs-CZ" b="1" dirty="0" smtClean="0"/>
              <a:t>)</a:t>
            </a:r>
          </a:p>
          <a:p>
            <a:pPr marL="285750" indent="-285750">
              <a:buFontTx/>
              <a:buChar char="-"/>
            </a:pPr>
            <a:r>
              <a:rPr lang="cs-CZ" b="1" dirty="0" smtClean="0"/>
              <a:t>odvolávat se může : státní zástupce,</a:t>
            </a:r>
          </a:p>
          <a:p>
            <a:r>
              <a:rPr lang="cs-CZ" b="1" dirty="0" smtClean="0"/>
              <a:t>                                          obžalovaný,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oba dva,  </a:t>
            </a:r>
            <a:endParaRPr lang="cs-CZ" b="1" dirty="0"/>
          </a:p>
          <a:p>
            <a:pPr marL="285750" indent="-285750">
              <a:buFontTx/>
              <a:buChar char="-"/>
            </a:pPr>
            <a:r>
              <a:rPr lang="cs-CZ" b="1" dirty="0" smtClean="0"/>
              <a:t>Rozhodnutí odvolacího soudu je konečné. </a:t>
            </a:r>
          </a:p>
          <a:p>
            <a:pPr marL="285750" indent="-285750">
              <a:buFontTx/>
              <a:buChar char="-"/>
            </a:pPr>
            <a:r>
              <a:rPr lang="cs-CZ" dirty="0"/>
              <a:t>Mimořádným opravným prostředkem je tzv. </a:t>
            </a:r>
            <a:endParaRPr lang="cs-CZ" b="1" dirty="0"/>
          </a:p>
          <a:p>
            <a:pPr marL="285750" indent="-285750">
              <a:buFontTx/>
              <a:buChar char="-"/>
            </a:pPr>
            <a:r>
              <a:rPr lang="cs-CZ" b="1" dirty="0" smtClean="0"/>
              <a:t>Nemá odkladný účinek </a:t>
            </a:r>
            <a:r>
              <a:rPr lang="cs-CZ" dirty="0" smtClean="0"/>
              <a:t>( suspenzivní). 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Lze jím </a:t>
            </a:r>
            <a:r>
              <a:rPr lang="cs-CZ" b="1" dirty="0" smtClean="0"/>
              <a:t>napadnout </a:t>
            </a:r>
            <a:r>
              <a:rPr lang="cs-CZ" dirty="0" smtClean="0"/>
              <a:t>pravomocné </a:t>
            </a:r>
            <a:r>
              <a:rPr lang="cs-CZ" b="1" dirty="0" smtClean="0"/>
              <a:t>rozhodnutí odvolacího soudu</a:t>
            </a:r>
            <a:r>
              <a:rPr lang="cs-CZ" dirty="0" smtClean="0"/>
              <a:t>, předcházející </a:t>
            </a:r>
          </a:p>
          <a:p>
            <a:r>
              <a:rPr lang="cs-CZ" dirty="0"/>
              <a:t> </a:t>
            </a:r>
            <a:r>
              <a:rPr lang="cs-CZ" dirty="0" smtClean="0"/>
              <a:t>     rozhodnutí zůstává pravomocné, dovolací soud může, pokud shledá závažné</a:t>
            </a:r>
          </a:p>
          <a:p>
            <a:r>
              <a:rPr lang="cs-CZ" dirty="0"/>
              <a:t> </a:t>
            </a:r>
            <a:r>
              <a:rPr lang="cs-CZ" dirty="0" smtClean="0"/>
              <a:t>     důvody, odložit jeho vykonavatelnost.</a:t>
            </a:r>
          </a:p>
          <a:p>
            <a:r>
              <a:rPr lang="cs-CZ" dirty="0"/>
              <a:t> </a:t>
            </a:r>
            <a:r>
              <a:rPr lang="cs-CZ" dirty="0" smtClean="0"/>
              <a:t>     O dovolání rozhoduje jen </a:t>
            </a:r>
            <a:r>
              <a:rPr lang="cs-CZ" b="1" dirty="0" smtClean="0"/>
              <a:t>Nejvyšší soud v Brně</a:t>
            </a:r>
            <a:r>
              <a:rPr lang="cs-CZ" dirty="0" smtClean="0"/>
              <a:t>.  	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1268760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též </a:t>
            </a:r>
            <a:r>
              <a:rPr lang="cs-CZ" b="1" dirty="0" smtClean="0"/>
              <a:t>opravné řízení </a:t>
            </a:r>
            <a:r>
              <a:rPr lang="cs-CZ" dirty="0" smtClean="0"/>
              <a:t>= nepovinné stadium  celého řízení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508104" y="4005064"/>
            <a:ext cx="2592288" cy="425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dovolání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6295" y="1700808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1445286"/>
            <a:ext cx="36724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5. Vykonávací  řízení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844824"/>
            <a:ext cx="8208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Uskutečňuje se za </a:t>
            </a:r>
            <a:r>
              <a:rPr lang="cs-CZ" b="1" dirty="0" smtClean="0"/>
              <a:t>účelem vykonání trestu,</a:t>
            </a:r>
            <a:r>
              <a:rPr lang="cs-CZ" dirty="0" smtClean="0"/>
              <a:t> když odsuzující rozsudek nabyl právní moci. </a:t>
            </a:r>
          </a:p>
          <a:p>
            <a:r>
              <a:rPr lang="cs-CZ" dirty="0" smtClean="0"/>
              <a:t>V trestním zákonu je podrobně stanoveno, jak se jednotlivé tresty </a:t>
            </a:r>
          </a:p>
          <a:p>
            <a:r>
              <a:rPr lang="cs-CZ" dirty="0" smtClean="0"/>
              <a:t>vykonávají (§315 – 362).</a:t>
            </a:r>
          </a:p>
          <a:p>
            <a:r>
              <a:rPr lang="cs-CZ" dirty="0" smtClean="0"/>
              <a:t>Pro výkon trestu  odnětí  -  </a:t>
            </a:r>
            <a:r>
              <a:rPr lang="cs-CZ" b="1" dirty="0" smtClean="0"/>
              <a:t>typy věznic </a:t>
            </a:r>
            <a:r>
              <a:rPr lang="cs-CZ" dirty="0" smtClean="0"/>
              <a:t>podle závažnosti </a:t>
            </a:r>
            <a:r>
              <a:rPr lang="cs-CZ" b="1" dirty="0" smtClean="0"/>
              <a:t>: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a) s dohledem,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b) s dozorem,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c)  s ostrahou,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d)  se zvýšenou ostrahou. </a:t>
            </a:r>
          </a:p>
          <a:p>
            <a:r>
              <a:rPr lang="cs-CZ" b="1" dirty="0" smtClean="0"/>
              <a:t>Doba vazby se  započítává </a:t>
            </a:r>
            <a:r>
              <a:rPr lang="cs-CZ" dirty="0" smtClean="0"/>
              <a:t>do výkonu trestu odnětí svobody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Uložené tresty se zaznamenávají do Rejstříku trestů , který vede  Nejvyšší státní </a:t>
            </a:r>
          </a:p>
          <a:p>
            <a:r>
              <a:rPr lang="cs-CZ" b="1" dirty="0" smtClean="0"/>
              <a:t>zastupitelství  v Brně.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39552" y="1146515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95736" y="1484784"/>
            <a:ext cx="55446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 ZDROJE</a:t>
            </a:r>
            <a:endParaRPr lang="cs-CZ" dirty="0"/>
          </a:p>
        </p:txBody>
      </p:sp>
      <p:cxnSp>
        <p:nvCxnSpPr>
          <p:cNvPr id="11" name="Přímá spojnice se šipkou 10"/>
          <p:cNvCxnSpPr>
            <a:stCxn id="5" idx="2"/>
          </p:cNvCxnSpPr>
          <p:nvPr/>
        </p:nvCxnSpPr>
        <p:spPr>
          <a:xfrm flipH="1">
            <a:off x="1763688" y="2348880"/>
            <a:ext cx="320435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899592" y="3068960"/>
            <a:ext cx="280831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zdroje </a:t>
            </a:r>
            <a:endParaRPr lang="cs-CZ" dirty="0"/>
          </a:p>
        </p:txBody>
      </p:sp>
      <p:cxnSp>
        <p:nvCxnSpPr>
          <p:cNvPr id="14" name="Přímá spojnice se šipkou 13"/>
          <p:cNvCxnSpPr>
            <a:stCxn id="5" idx="2"/>
          </p:cNvCxnSpPr>
          <p:nvPr/>
        </p:nvCxnSpPr>
        <p:spPr>
          <a:xfrm>
            <a:off x="4968044" y="2348880"/>
            <a:ext cx="82809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5004048" y="3068960"/>
            <a:ext cx="324036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TRESTNÍ  ZÁKONÍK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1841</TotalTime>
  <Words>1391</Words>
  <Application>Microsoft Office PowerPoint</Application>
  <PresentationFormat>Předvádění na obrazovce (4:3)</PresentationFormat>
  <Paragraphs>292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114</cp:revision>
  <dcterms:created xsi:type="dcterms:W3CDTF">2010-11-01T23:40:31Z</dcterms:created>
  <dcterms:modified xsi:type="dcterms:W3CDTF">2014-02-19T07:40:55Z</dcterms:modified>
</cp:coreProperties>
</file>