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63" r:id="rId4"/>
    <p:sldId id="258" r:id="rId5"/>
    <p:sldId id="259" r:id="rId6"/>
    <p:sldId id="261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A1ED9-C61D-4433-9F88-9A1AC391FC1D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48D87-012F-4861-A38A-87F9409330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A1ED9-C61D-4433-9F88-9A1AC391FC1D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48D87-012F-4861-A38A-87F9409330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A1ED9-C61D-4433-9F88-9A1AC391FC1D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48D87-012F-4861-A38A-87F9409330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A1ED9-C61D-4433-9F88-9A1AC391FC1D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48D87-012F-4861-A38A-87F9409330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A1ED9-C61D-4433-9F88-9A1AC391FC1D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48D87-012F-4861-A38A-87F9409330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A1ED9-C61D-4433-9F88-9A1AC391FC1D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48D87-012F-4861-A38A-87F9409330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A1ED9-C61D-4433-9F88-9A1AC391FC1D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48D87-012F-4861-A38A-87F9409330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A1ED9-C61D-4433-9F88-9A1AC391FC1D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48D87-012F-4861-A38A-87F9409330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A1ED9-C61D-4433-9F88-9A1AC391FC1D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48D87-012F-4861-A38A-87F9409330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A1ED9-C61D-4433-9F88-9A1AC391FC1D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48D87-012F-4861-A38A-87F9409330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A1ED9-C61D-4433-9F88-9A1AC391FC1D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48D87-012F-4861-A38A-87F9409330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0000">
              <a:srgbClr val="00B0F0"/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5A1ED9-C61D-4433-9F88-9A1AC391FC1D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B48D87-012F-4861-A38A-87F9409330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randomBar dir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leccos.com/pics/pic/premysl_ii._otakar_.jpg" TargetMode="External"/><Relationship Id="rId2" Type="http://schemas.openxmlformats.org/officeDocument/2006/relationships/hyperlink" Target="http://www.g2.cz/img/edee/u/fotogalerie/2009-08/penize/mince/mince-2/prazsky-gros-vaclava-ii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thumb/6/6b/Crown_of_Ottokar_II.jpg/200px-Crown_of_Ottokar_II.jpg" TargetMode="External"/><Relationship Id="rId4" Type="http://schemas.openxmlformats.org/officeDocument/2006/relationships/hyperlink" Target="http://dejepissychrov.sweb.cz/P-O-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5450634"/>
              </p:ext>
            </p:extLst>
          </p:nvPr>
        </p:nvGraphicFramePr>
        <p:xfrm>
          <a:off x="714348" y="1428736"/>
          <a:ext cx="7929618" cy="3570033"/>
        </p:xfrm>
        <a:graphic>
          <a:graphicData uri="http://schemas.openxmlformats.org/drawingml/2006/table">
            <a:tbl>
              <a:tblPr/>
              <a:tblGrid>
                <a:gridCol w="1447905"/>
                <a:gridCol w="6481713"/>
              </a:tblGrid>
              <a:tr h="82512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 v rámci opakování učiva ze 4. ročníku postupně podle očíslovaných otázek odpovídají. Odpoví-li správně, pomocí interaktivního pera otázku odstraní. Otázky odhalují skrytý obrázek, jehož vyluštění a doplňující odpovědi napíší do sešitu. V závěru prezentace proběhne společná kontrola s tabulí.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504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Cílková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504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září 2011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55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Ročník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76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Vzdělávací oblast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obor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tématický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okruh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jeho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svět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Vlastivěda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Lidé a čas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840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-název učebního materiálu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Rozkvět Českého království, vláda přemyslovských králů    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DUM - 05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840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1928802"/>
            <a:ext cx="8858280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6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VLÁDA POSLEDNÍCH PŘEMYSLOVSKÝCH KRÁLŮ</a:t>
            </a:r>
            <a:endParaRPr lang="cs-CZ" sz="6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5" name="Picture 3" descr="C:\Documents and Settings\Jarda\Plocha\logo ZŠ.ph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29520" y="285728"/>
            <a:ext cx="1428760" cy="142876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6" name="Obdélník 7"/>
          <p:cNvSpPr>
            <a:spLocks noChangeArrowheads="1"/>
          </p:cNvSpPr>
          <p:nvPr/>
        </p:nvSpPr>
        <p:spPr bwMode="auto">
          <a:xfrm>
            <a:off x="642938" y="4845618"/>
            <a:ext cx="778668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DUM - 05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leccos.com/pics/pic/premysl_ii._otakar_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57768" y="319105"/>
            <a:ext cx="4171950" cy="57531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8" name="Picture 4" descr="http://dejepissychrov.sweb.cz/P-O-2.jpg"/>
          <p:cNvPicPr>
            <a:picLocks noChangeAspect="1" noChangeArrowheads="1"/>
          </p:cNvPicPr>
          <p:nvPr/>
        </p:nvPicPr>
        <p:blipFill>
          <a:blip r:embed="rId3"/>
          <a:srcRect r="368" b="4898"/>
          <a:stretch>
            <a:fillRect/>
          </a:stretch>
        </p:blipFill>
        <p:spPr bwMode="auto">
          <a:xfrm>
            <a:off x="285720" y="285728"/>
            <a:ext cx="2571768" cy="31432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0" name="Picture 6" descr="http://upload.wikimedia.org/wikipedia/commons/thumb/6/6b/Crown_of_Ottokar_II.jpg/200px-Crown_of_Ottokar_II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09876" y="3214686"/>
            <a:ext cx="1905000" cy="14287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Obdélník 6"/>
          <p:cNvSpPr/>
          <p:nvPr/>
        </p:nvSpPr>
        <p:spPr>
          <a:xfrm>
            <a:off x="285720" y="4889384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/>
              <a:t>Odpověz správně na otázku a odkryj políčko.</a:t>
            </a:r>
          </a:p>
          <a:p>
            <a:endParaRPr lang="cs-CZ" b="1" dirty="0" smtClean="0"/>
          </a:p>
          <a:p>
            <a:r>
              <a:rPr lang="cs-CZ" b="1" dirty="0" smtClean="0"/>
              <a:t>Poznáš, co se skrývá na obrázku???</a:t>
            </a:r>
          </a:p>
          <a:p>
            <a:endParaRPr lang="cs-CZ" b="1" dirty="0" smtClean="0"/>
          </a:p>
          <a:p>
            <a:r>
              <a:rPr lang="cs-CZ" b="1" dirty="0" smtClean="0"/>
              <a:t>Pokud ano, zapiš. </a:t>
            </a:r>
          </a:p>
          <a:p>
            <a:endParaRPr lang="cs-CZ" dirty="0"/>
          </a:p>
        </p:txBody>
      </p:sp>
    </p:spTree>
  </p:cSld>
  <p:clrMapOvr>
    <a:masterClrMapping/>
  </p:clrMapOvr>
  <p:transition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http://www.g2.cz/img/edee/u/fotogalerie/2009-08/penize/mince/mince-2/prazsky-gros-vaclava-ii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599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8" name="Skupina 7"/>
          <p:cNvGrpSpPr/>
          <p:nvPr/>
        </p:nvGrpSpPr>
        <p:grpSpPr>
          <a:xfrm>
            <a:off x="6084000" y="2357430"/>
            <a:ext cx="3060000" cy="2304000"/>
            <a:chOff x="6084000" y="2357430"/>
            <a:chExt cx="3060000" cy="2304000"/>
          </a:xfrm>
        </p:grpSpPr>
        <p:sp>
          <p:nvSpPr>
            <p:cNvPr id="9" name="Obdélník 8"/>
            <p:cNvSpPr/>
            <p:nvPr/>
          </p:nvSpPr>
          <p:spPr>
            <a:xfrm>
              <a:off x="6084000" y="2357430"/>
              <a:ext cx="3060000" cy="2304000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6429388" y="2500306"/>
              <a:ext cx="2357454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1. Jak se jmenuje první dědičný český král?</a:t>
              </a:r>
              <a:endParaRPr lang="cs-CZ" sz="2400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3000364" y="-18570"/>
            <a:ext cx="3143272" cy="2441010"/>
            <a:chOff x="3071802" y="0"/>
            <a:chExt cx="3143272" cy="2441010"/>
          </a:xfrm>
        </p:grpSpPr>
        <p:sp>
          <p:nvSpPr>
            <p:cNvPr id="12" name="Obdélník 11"/>
            <p:cNvSpPr/>
            <p:nvPr/>
          </p:nvSpPr>
          <p:spPr>
            <a:xfrm>
              <a:off x="3071802" y="0"/>
              <a:ext cx="3143272" cy="2376000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3286116" y="132686"/>
              <a:ext cx="2714644" cy="23083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2. Která listina potvrzovala nezávislost Českého království a královský dědičný titul?</a:t>
              </a:r>
              <a:endParaRPr lang="cs-CZ" sz="24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0" y="2357430"/>
            <a:ext cx="3060000" cy="2304000"/>
            <a:chOff x="0" y="2357430"/>
            <a:chExt cx="3060000" cy="2304000"/>
          </a:xfrm>
        </p:grpSpPr>
        <p:sp>
          <p:nvSpPr>
            <p:cNvPr id="15" name="Obdélník 14"/>
            <p:cNvSpPr/>
            <p:nvPr/>
          </p:nvSpPr>
          <p:spPr>
            <a:xfrm>
              <a:off x="0" y="2357430"/>
              <a:ext cx="3060000" cy="2304000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42844" y="2490140"/>
              <a:ext cx="2786082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3. Kdo se ujal chudých, nemocných a opuštěných lidí?</a:t>
              </a:r>
              <a:endParaRPr lang="cs-CZ" sz="2400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11802" y="-18570"/>
            <a:ext cx="3060000" cy="2376000"/>
            <a:chOff x="0" y="0"/>
            <a:chExt cx="3060000" cy="2376000"/>
          </a:xfrm>
        </p:grpSpPr>
        <p:sp>
          <p:nvSpPr>
            <p:cNvPr id="18" name="Obdélník 17"/>
            <p:cNvSpPr/>
            <p:nvPr/>
          </p:nvSpPr>
          <p:spPr>
            <a:xfrm>
              <a:off x="0" y="0"/>
              <a:ext cx="3060000" cy="2376000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131042" y="142852"/>
              <a:ext cx="2786082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4. Jak se přezdívalo Přemyslu Otakaru II?</a:t>
              </a:r>
            </a:p>
            <a:p>
              <a:pPr algn="ctr"/>
              <a:r>
                <a:rPr lang="cs-CZ" sz="2400" dirty="0" smtClean="0"/>
                <a:t>Kde padl?</a:t>
              </a: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3071802" y="2357430"/>
            <a:ext cx="3060000" cy="2304000"/>
            <a:chOff x="3071802" y="2357430"/>
            <a:chExt cx="3060000" cy="2304000"/>
          </a:xfrm>
        </p:grpSpPr>
        <p:sp>
          <p:nvSpPr>
            <p:cNvPr id="21" name="Obdélník 20"/>
            <p:cNvSpPr/>
            <p:nvPr/>
          </p:nvSpPr>
          <p:spPr>
            <a:xfrm>
              <a:off x="3071802" y="2357430"/>
              <a:ext cx="3060000" cy="2304000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357554" y="2500306"/>
              <a:ext cx="2428892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5. Který dědic českého trůnu byl vězněn na hradě Bezděz??</a:t>
              </a:r>
              <a:endParaRPr lang="cs-CZ" sz="2400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6084000" y="4626000"/>
            <a:ext cx="3060000" cy="2232000"/>
            <a:chOff x="6084000" y="4626000"/>
            <a:chExt cx="3060000" cy="2232000"/>
          </a:xfrm>
        </p:grpSpPr>
        <p:sp>
          <p:nvSpPr>
            <p:cNvPr id="24" name="Obdélník 23"/>
            <p:cNvSpPr/>
            <p:nvPr/>
          </p:nvSpPr>
          <p:spPr>
            <a:xfrm>
              <a:off x="6084000" y="4626000"/>
              <a:ext cx="3060000" cy="2232000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6286512" y="4714884"/>
              <a:ext cx="2714644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/>
                <a:t>6</a:t>
              </a:r>
              <a:r>
                <a:rPr lang="cs-CZ" sz="2400" dirty="0" smtClean="0"/>
                <a:t>. Jak dlouho vládl Václav III?</a:t>
              </a:r>
              <a:endParaRPr lang="cs-CZ" sz="2400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6143636" y="-18570"/>
            <a:ext cx="2988562" cy="2376000"/>
            <a:chOff x="6143636" y="-18570"/>
            <a:chExt cx="2988562" cy="2376000"/>
          </a:xfrm>
        </p:grpSpPr>
        <p:sp>
          <p:nvSpPr>
            <p:cNvPr id="27" name="Obdélník 26"/>
            <p:cNvSpPr/>
            <p:nvPr/>
          </p:nvSpPr>
          <p:spPr>
            <a:xfrm>
              <a:off x="6143636" y="-18570"/>
              <a:ext cx="2988562" cy="2376000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6357950" y="142852"/>
              <a:ext cx="2571768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/>
                <a:t>7</a:t>
              </a:r>
              <a:r>
                <a:rPr lang="cs-CZ" sz="2400" dirty="0" smtClean="0"/>
                <a:t>. Kdy skončila vláda Přemyslovců? </a:t>
              </a:r>
              <a:endParaRPr lang="cs-CZ" sz="2400" dirty="0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0" y="4626000"/>
            <a:ext cx="3060000" cy="2232000"/>
            <a:chOff x="0" y="4626000"/>
            <a:chExt cx="3060000" cy="2232000"/>
          </a:xfrm>
        </p:grpSpPr>
        <p:sp>
          <p:nvSpPr>
            <p:cNvPr id="30" name="Obdélník 29"/>
            <p:cNvSpPr/>
            <p:nvPr/>
          </p:nvSpPr>
          <p:spPr>
            <a:xfrm>
              <a:off x="0" y="4626000"/>
              <a:ext cx="3060000" cy="2232000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285720" y="4786322"/>
              <a:ext cx="2286016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8. Jak nazýváme dobu posledních Přemyslovců?</a:t>
              </a:r>
              <a:endParaRPr lang="cs-CZ" sz="2400" dirty="0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3071802" y="4626000"/>
            <a:ext cx="3060000" cy="2232000"/>
            <a:chOff x="3071802" y="4626000"/>
            <a:chExt cx="3060000" cy="2232000"/>
          </a:xfrm>
        </p:grpSpPr>
        <p:sp>
          <p:nvSpPr>
            <p:cNvPr id="33" name="Obdélník 32"/>
            <p:cNvSpPr/>
            <p:nvPr/>
          </p:nvSpPr>
          <p:spPr>
            <a:xfrm>
              <a:off x="3071802" y="4626000"/>
              <a:ext cx="3060000" cy="2232000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3357554" y="4714884"/>
              <a:ext cx="2286016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9. Vysvětli: Rod </a:t>
              </a:r>
              <a:r>
                <a:rPr lang="cs-CZ" sz="2400" dirty="0"/>
                <a:t>P</a:t>
              </a:r>
              <a:r>
                <a:rPr lang="cs-CZ" sz="2400" dirty="0" smtClean="0"/>
                <a:t>řemyslovců vymřel po meči?</a:t>
              </a:r>
              <a:endParaRPr lang="cs-CZ" sz="2400" dirty="0"/>
            </a:p>
          </p:txBody>
        </p:sp>
      </p:grp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3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000232" y="428604"/>
            <a:ext cx="490179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KONTROLNÍ OTÁZKY</a:t>
            </a:r>
            <a:endParaRPr lang="cs-CZ" sz="4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28596" y="1714488"/>
            <a:ext cx="8001056" cy="13542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Na obrázku je:</a:t>
            </a:r>
          </a:p>
          <a:p>
            <a:endParaRPr lang="cs-CZ" sz="3200" dirty="0"/>
          </a:p>
          <a:p>
            <a:r>
              <a:rPr lang="cs-CZ" sz="3200" b="1" dirty="0" smtClean="0"/>
              <a:t>_     _     _     _     _     _     _               _     _     _     _        </a:t>
            </a: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14348" y="571480"/>
            <a:ext cx="814393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Odpověz , dostaneš jedničku ???</a:t>
            </a:r>
            <a:b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sz="4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5720" y="3714752"/>
            <a:ext cx="52864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2) Kde se s nimi mohlo platit?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6293" y="2781063"/>
            <a:ext cx="50720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1) Kdo zavedl pražské groše?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51520" y="4643446"/>
            <a:ext cx="55007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3)  </a:t>
            </a:r>
            <a:r>
              <a:rPr lang="cs-CZ" sz="2400" dirty="0"/>
              <a:t>Z</a:t>
            </a:r>
            <a:r>
              <a:rPr lang="cs-CZ" sz="2400" dirty="0" smtClean="0"/>
              <a:t> čeho se mince vyráběly?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4282" y="5500702"/>
            <a:ext cx="58579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4) Kde bylo objeveno naleziště tohoto kovu?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07472" y="2781063"/>
            <a:ext cx="34290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VÁCLAV II.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57818" y="3571876"/>
            <a:ext cx="34290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PO CELÉ EVROPĚ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14976" y="4572008"/>
            <a:ext cx="34290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ZE STŘÍBRA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000760" y="5500702"/>
            <a:ext cx="34290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KUTNÁ HORA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71604" y="357166"/>
            <a:ext cx="571504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CITACE OBRAZOVÉHO MATERIÁLU</a:t>
            </a:r>
            <a:b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sz="4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034" y="3152001"/>
            <a:ext cx="80724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GROŠ - </a:t>
            </a:r>
            <a:r>
              <a:rPr lang="cs-CZ" sz="1200" dirty="0" smtClean="0">
                <a:hlinkClick r:id="rId2"/>
              </a:rPr>
              <a:t>http://www.g2.cz/</a:t>
            </a:r>
            <a:r>
              <a:rPr lang="cs-CZ" sz="1200" dirty="0" err="1" smtClean="0">
                <a:hlinkClick r:id="rId2"/>
              </a:rPr>
              <a:t>img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edee</a:t>
            </a:r>
            <a:r>
              <a:rPr lang="cs-CZ" sz="1200" dirty="0" smtClean="0">
                <a:hlinkClick r:id="rId2"/>
              </a:rPr>
              <a:t>/u/</a:t>
            </a:r>
            <a:r>
              <a:rPr lang="cs-CZ" sz="1200" dirty="0" err="1" smtClean="0">
                <a:hlinkClick r:id="rId2"/>
              </a:rPr>
              <a:t>fotogalerie</a:t>
            </a:r>
            <a:r>
              <a:rPr lang="cs-CZ" sz="1200" dirty="0" smtClean="0">
                <a:hlinkClick r:id="rId2"/>
              </a:rPr>
              <a:t>/2009-08/</a:t>
            </a:r>
            <a:r>
              <a:rPr lang="cs-CZ" sz="1200" dirty="0" err="1" smtClean="0">
                <a:hlinkClick r:id="rId2"/>
              </a:rPr>
              <a:t>penize</a:t>
            </a:r>
            <a:r>
              <a:rPr lang="cs-CZ" sz="1200" dirty="0" smtClean="0">
                <a:hlinkClick r:id="rId2"/>
              </a:rPr>
              <a:t>/mince/mince-2/</a:t>
            </a:r>
            <a:r>
              <a:rPr lang="cs-CZ" sz="1200" dirty="0" err="1" smtClean="0">
                <a:hlinkClick r:id="rId2"/>
              </a:rPr>
              <a:t>prazsky</a:t>
            </a:r>
            <a:r>
              <a:rPr lang="cs-CZ" sz="1200" dirty="0" smtClean="0">
                <a:hlinkClick r:id="rId2"/>
              </a:rPr>
              <a:t>-gros-</a:t>
            </a:r>
            <a:r>
              <a:rPr lang="cs-CZ" sz="1200" dirty="0" err="1" smtClean="0">
                <a:hlinkClick r:id="rId2"/>
              </a:rPr>
              <a:t>vaclava</a:t>
            </a:r>
            <a:r>
              <a:rPr lang="cs-CZ" sz="1200" dirty="0" smtClean="0">
                <a:hlinkClick r:id="rId2"/>
              </a:rPr>
              <a:t>-</a:t>
            </a:r>
            <a:r>
              <a:rPr lang="cs-CZ" sz="1200" dirty="0" err="1" smtClean="0">
                <a:hlinkClick r:id="rId2"/>
              </a:rPr>
              <a:t>ii.jpg</a:t>
            </a:r>
            <a:r>
              <a:rPr lang="cs-CZ" sz="1200" b="1" dirty="0" smtClean="0"/>
              <a:t> </a:t>
            </a:r>
            <a:endParaRPr lang="cs-CZ" sz="1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8517" y="2285992"/>
            <a:ext cx="612719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ÚZEMÍ ZA VLÁDY PŘEMYSLA  OTAKARA II. -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3"/>
              </a:rPr>
              <a:t>http://leccos.</a:t>
            </a:r>
            <a:r>
              <a:rPr lang="cs-CZ" sz="1200" dirty="0" err="1" smtClean="0">
                <a:hlinkClick r:id="rId3"/>
              </a:rPr>
              <a:t>com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pics</a:t>
            </a:r>
            <a:r>
              <a:rPr lang="cs-CZ" sz="1200" dirty="0" smtClean="0">
                <a:hlinkClick r:id="rId3"/>
              </a:rPr>
              <a:t>/pic/</a:t>
            </a:r>
            <a:r>
              <a:rPr lang="cs-CZ" sz="1200" dirty="0" err="1" smtClean="0">
                <a:hlinkClick r:id="rId3"/>
              </a:rPr>
              <a:t>premysl</a:t>
            </a:r>
            <a:r>
              <a:rPr lang="cs-CZ" sz="1200" dirty="0" smtClean="0">
                <a:hlinkClick r:id="rId3"/>
              </a:rPr>
              <a:t>_</a:t>
            </a:r>
            <a:r>
              <a:rPr lang="cs-CZ" sz="1200" dirty="0" err="1" smtClean="0">
                <a:hlinkClick r:id="rId3"/>
              </a:rPr>
              <a:t>ii</a:t>
            </a:r>
            <a:r>
              <a:rPr lang="cs-CZ" sz="1200" dirty="0" smtClean="0">
                <a:hlinkClick r:id="rId3"/>
              </a:rPr>
              <a:t>._</a:t>
            </a:r>
            <a:r>
              <a:rPr lang="cs-CZ" sz="1200" dirty="0" err="1" smtClean="0">
                <a:hlinkClick r:id="rId3"/>
              </a:rPr>
              <a:t>otakar</a:t>
            </a:r>
            <a:r>
              <a:rPr lang="cs-CZ" sz="1200" dirty="0" smtClean="0">
                <a:hlinkClick r:id="rId3"/>
              </a:rPr>
              <a:t>_.</a:t>
            </a:r>
            <a:r>
              <a:rPr lang="cs-CZ" sz="1200" dirty="0" err="1" smtClean="0">
                <a:hlinkClick r:id="rId3"/>
              </a:rPr>
              <a:t>jpg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28728" y="2571744"/>
            <a:ext cx="407605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PŘEMYSL OTAKAR II. - </a:t>
            </a:r>
            <a:r>
              <a:rPr lang="cs-CZ" sz="1200" dirty="0" smtClean="0">
                <a:hlinkClick r:id="rId4"/>
              </a:rPr>
              <a:t>http://dejepissychrov.sweb.cz/P-O-2.jpg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5720" y="2866249"/>
            <a:ext cx="847667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KORUNA -  </a:t>
            </a:r>
            <a:r>
              <a:rPr lang="cs-CZ" sz="1200" dirty="0" smtClean="0">
                <a:hlinkClick r:id="rId5"/>
              </a:rPr>
              <a:t>http://upload.wikimedia.org/wikipedia/commons/thumb/6/6b/Crown_of_Ottokar_II.jpg/200px-Crown_of_Ottokar_II.jpg</a:t>
            </a:r>
            <a:endParaRPr lang="cs-CZ" sz="1200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</TotalTime>
  <Words>313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Cilkovi</dc:creator>
  <cp:lastModifiedBy>Učitel</cp:lastModifiedBy>
  <cp:revision>18</cp:revision>
  <dcterms:created xsi:type="dcterms:W3CDTF">2011-10-02T17:52:45Z</dcterms:created>
  <dcterms:modified xsi:type="dcterms:W3CDTF">2011-11-30T09:03:42Z</dcterms:modified>
</cp:coreProperties>
</file>