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78" r:id="rId3"/>
    <p:sldId id="286" r:id="rId4"/>
    <p:sldId id="287" r:id="rId5"/>
    <p:sldId id="288" r:id="rId6"/>
    <p:sldId id="289" r:id="rId7"/>
    <p:sldId id="284" r:id="rId8"/>
    <p:sldId id="292" r:id="rId9"/>
    <p:sldId id="285" r:id="rId10"/>
    <p:sldId id="293" r:id="rId11"/>
    <p:sldId id="269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00000"/>
    <a:srgbClr val="006600"/>
    <a:srgbClr val="0000CC"/>
    <a:srgbClr val="02283F"/>
    <a:srgbClr val="FFFAF0"/>
    <a:srgbClr val="FFFAF5"/>
    <a:srgbClr val="FFF5EB"/>
    <a:srgbClr val="FFEBCD"/>
    <a:srgbClr val="FFFFCC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42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19.2.2014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Doplnit do výkladu ukázky používání ICT v reálném prostředí lidského osobního, odborného a společenského života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DEA98F-D660-446F-9E56-BFB5AB1CF9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5458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19.2.2014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19.2.2014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19.2.2014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19.2.2014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" name="click.wav"/>
          </p:stSnd>
        </p:sndAc>
      </p:transition>
    </mc:Choice>
    <mc:Fallback xmlns="">
      <p:transition spd="slow">
        <p:fade/>
        <p:sndAc>
          <p:stSnd>
            <p:snd r:embed="rId3" name="click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19.2.2014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13" name="click.wav"/>
          </p:stSnd>
        </p:sndAc>
      </p:transition>
    </mc:Choice>
    <mc:Fallback xmlns="">
      <p:transition spd="slow">
        <p:fade/>
        <p:sndAc>
          <p:stSnd>
            <p:snd r:embed="rId14" name="click.wav"/>
          </p:stSnd>
        </p:sndAc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audio" Target="../media/audio1.wav"/><Relationship Id="rId3" Type="http://schemas.openxmlformats.org/officeDocument/2006/relationships/audio" Target="../media/audio1.wav"/><Relationship Id="rId7" Type="http://schemas.openxmlformats.org/officeDocument/2006/relationships/image" Target="../media/image5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hyperlink" Target="http://www.zive.cz/Getfile.aspx?id_file=784602828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7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1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4" Type="http://schemas.openxmlformats.org/officeDocument/2006/relationships/image" Target="../media/image12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audio" Target="../media/audio1.wav"/><Relationship Id="rId5" Type="http://schemas.openxmlformats.org/officeDocument/2006/relationships/image" Target="../media/image14.jpeg"/><Relationship Id="rId4" Type="http://schemas.openxmlformats.org/officeDocument/2006/relationships/image" Target="../media/image13.gi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7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GIF"/><Relationship Id="rId5" Type="http://schemas.openxmlformats.org/officeDocument/2006/relationships/image" Target="../media/image15.wmf"/><Relationship Id="rId10" Type="http://schemas.openxmlformats.org/officeDocument/2006/relationships/audio" Target="../media/audio1.wav"/><Relationship Id="rId4" Type="http://schemas.openxmlformats.org/officeDocument/2006/relationships/audio" Target="../media/audio2.wav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bestpage.cz/gif/gif27.html" TargetMode="External"/><Relationship Id="rId13" Type="http://schemas.openxmlformats.org/officeDocument/2006/relationships/hyperlink" Target="http://office.microsoft.com/cs-cz/images/MC900442026.aspx" TargetMode="External"/><Relationship Id="rId18" Type="http://schemas.openxmlformats.org/officeDocument/2006/relationships/audio" Target="../media/audio1.wav"/><Relationship Id="rId3" Type="http://schemas.openxmlformats.org/officeDocument/2006/relationships/image" Target="../media/image1.png"/><Relationship Id="rId7" Type="http://schemas.openxmlformats.org/officeDocument/2006/relationships/hyperlink" Target="http://www.jaknainternet.cz/page/1205/historie-internetu/" TargetMode="External"/><Relationship Id="rId12" Type="http://schemas.openxmlformats.org/officeDocument/2006/relationships/hyperlink" Target="http://nagasaki.webz.cz/czech_gs.gif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Internet" TargetMode="External"/><Relationship Id="rId11" Type="http://schemas.openxmlformats.org/officeDocument/2006/relationships/hyperlink" Target="http://cz.vector.me/browse/685450/cloud_computing" TargetMode="External"/><Relationship Id="rId5" Type="http://schemas.openxmlformats.org/officeDocument/2006/relationships/hyperlink" Target="http://cs.wikipedia.org/wiki/Historie_internetu" TargetMode="External"/><Relationship Id="rId15" Type="http://schemas.openxmlformats.org/officeDocument/2006/relationships/hyperlink" Target="http://office.microsoft.com/cs-cz/images/results.aspx?qu=internet&amp;ex=1#pg:3|" TargetMode="External"/><Relationship Id="rId10" Type="http://schemas.openxmlformats.org/officeDocument/2006/relationships/hyperlink" Target="http://cz.vector.me/browse/260051/proxy_server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cz.vector.me/browse/260030/web_user" TargetMode="External"/><Relationship Id="rId14" Type="http://schemas.openxmlformats.org/officeDocument/2006/relationships/hyperlink" Target="http://office.microsoft.com/cs-cz/images/?CTT=9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68851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33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Princip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dělení sítí, jejich podstata, vlastnosti a použití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Počítačové sítě, použití sítí, topologie,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internet, intranet, vznik internetu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Informační a komunikační technologie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Jiří Soukup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výklad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samostudium,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dataprojektor, interaktivní tabule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PC učebna, Webová aplikace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vyhledávání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informací,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autoevaluační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test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škola, učiliště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obor E, žáci se speciálními vzdělávacími potřebami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Vlastní zdroje a seznam - viz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Internet 1 - vznik a vývoj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VY_32_INOVACE_33_670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5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4" name="Picture 6" descr="Site.png">
            <a:hlinkClick r:id="rId4" tooltip="Klepněte pro větší obrázek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243532"/>
            <a:ext cx="3258704" cy="1777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40165">
            <a:off x="3023230" y="4182888"/>
            <a:ext cx="1324835" cy="17649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0433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Vznik internetu: </a:t>
            </a:r>
            <a:r>
              <a:rPr lang="cs-CZ" sz="2400" dirty="0" smtClean="0"/>
              <a:t>nemá přesné datum. </a:t>
            </a:r>
          </a:p>
          <a:p>
            <a:pPr algn="just"/>
            <a:r>
              <a:rPr lang="cs-CZ" sz="2400" dirty="0" smtClean="0"/>
              <a:t>Spíše se hodí použít výstižnější slovo „</a:t>
            </a:r>
            <a:r>
              <a:rPr lang="cs-CZ" sz="2400" b="1" dirty="0" smtClean="0"/>
              <a:t>vznikání</a:t>
            </a:r>
            <a:r>
              <a:rPr lang="cs-CZ" sz="2400" dirty="0" smtClean="0"/>
              <a:t>“, neboť jeho vývoj procházel velmi výraznými změnami v průběhu 30 let.</a:t>
            </a:r>
          </a:p>
          <a:p>
            <a:pPr algn="just"/>
            <a:endParaRPr lang="cs-CZ" sz="1200" dirty="0" smtClean="0"/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Hlavním </a:t>
            </a:r>
            <a:r>
              <a:rPr lang="cs-CZ" sz="2400" dirty="0">
                <a:solidFill>
                  <a:srgbClr val="0000CC"/>
                </a:solidFill>
              </a:rPr>
              <a:t>impulsem </a:t>
            </a:r>
            <a:r>
              <a:rPr lang="cs-CZ" sz="2400" dirty="0" smtClean="0">
                <a:solidFill>
                  <a:srgbClr val="0000CC"/>
                </a:solidFill>
              </a:rPr>
              <a:t>k vývoji nové počítačové </a:t>
            </a:r>
            <a:r>
              <a:rPr lang="cs-CZ" sz="2400" dirty="0">
                <a:solidFill>
                  <a:srgbClr val="0000CC"/>
                </a:solidFill>
              </a:rPr>
              <a:t>sítě </a:t>
            </a:r>
            <a:r>
              <a:rPr lang="cs-CZ" sz="2400" dirty="0" smtClean="0">
                <a:solidFill>
                  <a:srgbClr val="0000CC"/>
                </a:solidFill>
              </a:rPr>
              <a:t>typu internet, byla obranná strategie USA, která reagovala na vypuštění první družice SSSR v roce 1957 (Sputnik) a válečné hrozby se dostaly i do vesmíru.</a:t>
            </a:r>
          </a:p>
          <a:p>
            <a:pPr algn="just"/>
            <a:endParaRPr lang="cs-CZ" sz="1200" dirty="0" smtClean="0"/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Účelem vývoje sítě bylo dosažení spolehlivé výměny </a:t>
            </a:r>
            <a:r>
              <a:rPr lang="cs-CZ" sz="2400" dirty="0">
                <a:solidFill>
                  <a:srgbClr val="006600"/>
                </a:solidFill>
              </a:rPr>
              <a:t>informací mezi vojenskými základnami a státními úřady</a:t>
            </a:r>
            <a:r>
              <a:rPr lang="cs-CZ" sz="2400" dirty="0" smtClean="0">
                <a:solidFill>
                  <a:srgbClr val="006600"/>
                </a:solidFill>
              </a:rPr>
              <a:t>. Dosavadní spojení mělo </a:t>
            </a:r>
            <a:r>
              <a:rPr lang="cs-CZ" sz="2400" b="1" dirty="0" smtClean="0">
                <a:solidFill>
                  <a:srgbClr val="006600"/>
                </a:solidFill>
              </a:rPr>
              <a:t>centrální</a:t>
            </a:r>
            <a:r>
              <a:rPr lang="cs-CZ" sz="2400" dirty="0" smtClean="0">
                <a:solidFill>
                  <a:srgbClr val="006600"/>
                </a:solidFill>
              </a:rPr>
              <a:t> řídící uzel a v případě jeho zničení to znamená konec velení.</a:t>
            </a:r>
          </a:p>
          <a:p>
            <a:pPr algn="just"/>
            <a:endParaRPr lang="cs-CZ" sz="2400" dirty="0">
              <a:solidFill>
                <a:srgbClr val="006600"/>
              </a:solidFill>
            </a:endParaRPr>
          </a:p>
          <a:p>
            <a:pPr algn="just"/>
            <a:endParaRPr lang="cs-CZ" sz="2400" dirty="0" smtClean="0">
              <a:solidFill>
                <a:srgbClr val="006600"/>
              </a:solidFill>
            </a:endParaRPr>
          </a:p>
          <a:p>
            <a:pPr algn="just"/>
            <a:endParaRPr lang="cs-CZ" sz="1200" dirty="0" smtClean="0">
              <a:solidFill>
                <a:srgbClr val="006600"/>
              </a:solidFill>
            </a:endParaRPr>
          </a:p>
          <a:p>
            <a:pPr algn="just"/>
            <a:endParaRPr lang="cs-CZ" sz="1200" dirty="0"/>
          </a:p>
          <a:p>
            <a:pPr algn="just"/>
            <a:r>
              <a:rPr lang="cs-CZ" sz="2200" b="1" u="sng" dirty="0" smtClean="0">
                <a:solidFill>
                  <a:srgbClr val="800000"/>
                </a:solidFill>
              </a:rPr>
              <a:t>Úkol nové sítě</a:t>
            </a:r>
            <a:r>
              <a:rPr lang="cs-CZ" sz="2200" b="1" dirty="0" smtClean="0">
                <a:solidFill>
                  <a:srgbClr val="800000"/>
                </a:solidFill>
              </a:rPr>
              <a:t>: </a:t>
            </a:r>
          </a:p>
          <a:p>
            <a:pPr algn="just"/>
            <a:r>
              <a:rPr lang="cs-CZ" sz="2200" b="1" dirty="0" smtClean="0">
                <a:solidFill>
                  <a:srgbClr val="800000"/>
                </a:solidFill>
              </a:rPr>
              <a:t>Jak zabezpečit přenos informací v případě nefunkční některé části sítě. 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Jak se podílely válečné konflikty na vývoji technologií?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76187">
            <a:off x="1288164" y="4411626"/>
            <a:ext cx="1552322" cy="127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88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8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04334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Vývoj vzniku internetu:</a:t>
            </a:r>
            <a:endParaRPr lang="cs-CZ" sz="2400" dirty="0" smtClean="0"/>
          </a:p>
          <a:p>
            <a:pPr algn="just"/>
            <a:endParaRPr lang="cs-CZ" sz="1200" dirty="0"/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V </a:t>
            </a:r>
            <a:r>
              <a:rPr lang="cs-CZ" sz="2400" dirty="0">
                <a:solidFill>
                  <a:srgbClr val="C00000"/>
                </a:solidFill>
              </a:rPr>
              <a:t>roce </a:t>
            </a:r>
            <a:r>
              <a:rPr lang="cs-CZ" sz="2400" b="1" dirty="0">
                <a:solidFill>
                  <a:srgbClr val="C00000"/>
                </a:solidFill>
              </a:rPr>
              <a:t>1964</a:t>
            </a:r>
            <a:r>
              <a:rPr lang="cs-CZ" sz="2400" dirty="0">
                <a:solidFill>
                  <a:srgbClr val="C00000"/>
                </a:solidFill>
              </a:rPr>
              <a:t> navrhla americká firma </a:t>
            </a:r>
            <a:r>
              <a:rPr lang="cs-CZ" sz="2400" b="1" dirty="0">
                <a:solidFill>
                  <a:srgbClr val="C00000"/>
                </a:solidFill>
              </a:rPr>
              <a:t>RAND</a:t>
            </a:r>
            <a:r>
              <a:rPr lang="cs-CZ" sz="2400" dirty="0">
                <a:solidFill>
                  <a:srgbClr val="C00000"/>
                </a:solidFill>
              </a:rPr>
              <a:t> síť, která </a:t>
            </a:r>
            <a:r>
              <a:rPr lang="cs-CZ" sz="2400" b="1" dirty="0">
                <a:solidFill>
                  <a:srgbClr val="C00000"/>
                </a:solidFill>
              </a:rPr>
              <a:t>neměla žádný centrální uzel</a:t>
            </a:r>
            <a:r>
              <a:rPr lang="cs-CZ" sz="2400" dirty="0">
                <a:solidFill>
                  <a:srgbClr val="C00000"/>
                </a:solidFill>
              </a:rPr>
              <a:t> (všechny </a:t>
            </a:r>
            <a:r>
              <a:rPr lang="cs-CZ" sz="2400" dirty="0" smtClean="0">
                <a:solidFill>
                  <a:srgbClr val="C00000"/>
                </a:solidFill>
              </a:rPr>
              <a:t>uzly byly </a:t>
            </a:r>
            <a:r>
              <a:rPr lang="cs-CZ" sz="2400" dirty="0">
                <a:solidFill>
                  <a:srgbClr val="C00000"/>
                </a:solidFill>
              </a:rPr>
              <a:t>rovnocenné, síť </a:t>
            </a:r>
            <a:r>
              <a:rPr lang="cs-CZ" sz="2400" dirty="0" smtClean="0">
                <a:solidFill>
                  <a:srgbClr val="C00000"/>
                </a:solidFill>
              </a:rPr>
              <a:t>tedy odolná).</a:t>
            </a:r>
          </a:p>
          <a:p>
            <a:pPr algn="just"/>
            <a:endParaRPr lang="cs-CZ" sz="24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800000"/>
                </a:solidFill>
              </a:rPr>
              <a:t>Realizace návrhu byla zadána vládní agentuře USA </a:t>
            </a:r>
            <a:r>
              <a:rPr lang="cs-CZ" sz="2400" b="1" dirty="0" err="1" smtClean="0">
                <a:solidFill>
                  <a:srgbClr val="800000"/>
                </a:solidFill>
              </a:rPr>
              <a:t>ARPA</a:t>
            </a:r>
            <a:r>
              <a:rPr lang="cs-CZ" sz="2400" dirty="0" smtClean="0">
                <a:solidFill>
                  <a:srgbClr val="800000"/>
                </a:solidFill>
              </a:rPr>
              <a:t>, která v roce </a:t>
            </a:r>
            <a:r>
              <a:rPr lang="cs-CZ" sz="2400" b="1" dirty="0" smtClean="0">
                <a:solidFill>
                  <a:srgbClr val="800000"/>
                </a:solidFill>
              </a:rPr>
              <a:t>1969</a:t>
            </a:r>
            <a:r>
              <a:rPr lang="cs-CZ" sz="2400" dirty="0" smtClean="0">
                <a:solidFill>
                  <a:srgbClr val="800000"/>
                </a:solidFill>
              </a:rPr>
              <a:t> uvádí do provozu první </a:t>
            </a:r>
            <a:r>
              <a:rPr lang="cs-CZ" sz="2400" b="1" dirty="0" smtClean="0">
                <a:solidFill>
                  <a:srgbClr val="800000"/>
                </a:solidFill>
              </a:rPr>
              <a:t>4 uzly </a:t>
            </a:r>
            <a:r>
              <a:rPr lang="cs-CZ" sz="2400" dirty="0" smtClean="0">
                <a:solidFill>
                  <a:srgbClr val="800000"/>
                </a:solidFill>
              </a:rPr>
              <a:t>nové sítě (pro textová data).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3457123"/>
            <a:ext cx="4680520" cy="276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07654" y="4748951"/>
            <a:ext cx="35757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2060"/>
                </a:solidFill>
              </a:rPr>
              <a:t>Název této prvotní sítě byl podle firmy </a:t>
            </a:r>
            <a:r>
              <a:rPr lang="cs-CZ" sz="2400" dirty="0" err="1" smtClean="0">
                <a:solidFill>
                  <a:srgbClr val="002060"/>
                </a:solidFill>
              </a:rPr>
              <a:t>Arpa</a:t>
            </a:r>
            <a:r>
              <a:rPr lang="cs-CZ" sz="2400" dirty="0" smtClean="0">
                <a:solidFill>
                  <a:srgbClr val="002060"/>
                </a:solidFill>
              </a:rPr>
              <a:t>:</a:t>
            </a:r>
          </a:p>
          <a:p>
            <a:r>
              <a:rPr lang="cs-CZ" sz="2400" b="1" dirty="0" smtClean="0"/>
              <a:t>- ARPA</a:t>
            </a:r>
            <a:r>
              <a:rPr lang="cs-CZ" sz="2400" b="1" dirty="0" smtClean="0">
                <a:solidFill>
                  <a:srgbClr val="002060"/>
                </a:solidFill>
              </a:rPr>
              <a:t>NET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271896" y="3384387"/>
            <a:ext cx="432048" cy="4335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372200" y="4317925"/>
            <a:ext cx="432048" cy="4335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8190744" y="4022561"/>
            <a:ext cx="432048" cy="4335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Zaoblený obdélník 14"/>
          <p:cNvSpPr/>
          <p:nvPr/>
        </p:nvSpPr>
        <p:spPr>
          <a:xfrm>
            <a:off x="7092280" y="3219905"/>
            <a:ext cx="432048" cy="433504"/>
          </a:xfrm>
          <a:prstGeom prst="round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5703944" y="3436657"/>
            <a:ext cx="1388336" cy="16448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6789958" y="3653409"/>
            <a:ext cx="454722" cy="66451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703944" y="3773750"/>
            <a:ext cx="2474350" cy="465563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6789958" y="4373824"/>
            <a:ext cx="1388336" cy="164482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H="1" flipV="1">
            <a:off x="7524328" y="3518899"/>
            <a:ext cx="666416" cy="509703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5487920" y="3823699"/>
            <a:ext cx="884280" cy="632366"/>
          </a:xfrm>
          <a:prstGeom prst="line">
            <a:avLst/>
          </a:prstGeom>
          <a:ln w="381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</a:t>
            </a:r>
            <a:r>
              <a:rPr lang="cs-CZ" sz="1800" i="1" dirty="0" smtClean="0">
                <a:solidFill>
                  <a:srgbClr val="7030A0"/>
                </a:solidFill>
              </a:rPr>
              <a:t>Pokuste se vybavit a diskutovat s dalšími žáky či kamarády, jak by jste řešili sami připojení více počítačů – na co všechno je třeba brát zřetel? 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0984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6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6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717659"/>
            <a:ext cx="890433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Vznik technologie internetu:</a:t>
            </a:r>
            <a:endParaRPr lang="cs-CZ" sz="2400" dirty="0" smtClean="0"/>
          </a:p>
          <a:p>
            <a:pPr algn="just"/>
            <a:endParaRPr lang="cs-CZ" sz="1200" dirty="0"/>
          </a:p>
          <a:p>
            <a:pPr algn="just"/>
            <a:r>
              <a:rPr lang="cs-CZ" sz="2400" b="1" dirty="0" smtClean="0">
                <a:solidFill>
                  <a:srgbClr val="0000CC"/>
                </a:solidFill>
              </a:rPr>
              <a:t>1970 – 1980 </a:t>
            </a:r>
            <a:r>
              <a:rPr lang="cs-CZ" sz="2400" dirty="0" err="1" smtClean="0">
                <a:solidFill>
                  <a:srgbClr val="0000CC"/>
                </a:solidFill>
              </a:rPr>
              <a:t>Arpanet</a:t>
            </a:r>
            <a:r>
              <a:rPr lang="cs-CZ" sz="2400" dirty="0" smtClean="0">
                <a:solidFill>
                  <a:srgbClr val="0000CC"/>
                </a:solidFill>
              </a:rPr>
              <a:t> – pro vojenské, vládní, </a:t>
            </a:r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	</a:t>
            </a:r>
            <a:r>
              <a:rPr lang="cs-CZ" sz="2400" dirty="0" smtClean="0">
                <a:solidFill>
                  <a:srgbClr val="0000CC"/>
                </a:solidFill>
              </a:rPr>
              <a:t>výzkumné účely, pouze práce s posíláním textů.</a:t>
            </a:r>
          </a:p>
          <a:p>
            <a:pPr algn="just"/>
            <a:endParaRPr lang="cs-CZ" sz="24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V těchto letech se </a:t>
            </a:r>
            <a:r>
              <a:rPr lang="cs-CZ" sz="2400" dirty="0" err="1" smtClean="0">
                <a:solidFill>
                  <a:srgbClr val="006600"/>
                </a:solidFill>
              </a:rPr>
              <a:t>Arpanet</a:t>
            </a:r>
            <a:r>
              <a:rPr lang="cs-CZ" sz="2400" dirty="0" smtClean="0">
                <a:solidFill>
                  <a:srgbClr val="006600"/>
                </a:solidFill>
              </a:rPr>
              <a:t> rozšířil i mimo USA do Evropy a celého světa, přestává být majetkem firmy a stává se nezávislým a neřízeným „organismem“ a začíná se nazývat </a:t>
            </a:r>
            <a:r>
              <a:rPr lang="cs-CZ" sz="2400" b="1" dirty="0" smtClean="0">
                <a:solidFill>
                  <a:srgbClr val="006600"/>
                </a:solidFill>
              </a:rPr>
              <a:t>INTERNET.</a:t>
            </a: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Stále spojoval vědecká a výzkumná pracoviště pomocí textových dat.</a:t>
            </a:r>
          </a:p>
          <a:p>
            <a:pPr algn="just"/>
            <a:endParaRPr lang="cs-CZ" sz="24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>
                <a:solidFill>
                  <a:srgbClr val="800000"/>
                </a:solidFill>
              </a:rPr>
              <a:t>V</a:t>
            </a:r>
            <a:r>
              <a:rPr lang="cs-CZ" sz="2400" dirty="0" smtClean="0">
                <a:solidFill>
                  <a:srgbClr val="800000"/>
                </a:solidFill>
              </a:rPr>
              <a:t> roce </a:t>
            </a:r>
            <a:r>
              <a:rPr lang="cs-CZ" sz="2400" b="1" dirty="0">
                <a:solidFill>
                  <a:srgbClr val="800000"/>
                </a:solidFill>
              </a:rPr>
              <a:t>1980</a:t>
            </a:r>
            <a:r>
              <a:rPr lang="cs-CZ" sz="2400" dirty="0">
                <a:solidFill>
                  <a:srgbClr val="800000"/>
                </a:solidFill>
              </a:rPr>
              <a:t> </a:t>
            </a:r>
            <a:r>
              <a:rPr lang="cs-CZ" sz="2400" dirty="0" smtClean="0">
                <a:solidFill>
                  <a:srgbClr val="800000"/>
                </a:solidFill>
              </a:rPr>
              <a:t>švýcarský institut </a:t>
            </a:r>
            <a:r>
              <a:rPr lang="cs-CZ" sz="2400" dirty="0">
                <a:solidFill>
                  <a:srgbClr val="800000"/>
                </a:solidFill>
              </a:rPr>
              <a:t>pro jaderný výzkum </a:t>
            </a:r>
            <a:r>
              <a:rPr lang="cs-CZ" sz="2400" b="1" dirty="0">
                <a:solidFill>
                  <a:srgbClr val="800000"/>
                </a:solidFill>
              </a:rPr>
              <a:t>CERN</a:t>
            </a:r>
            <a:r>
              <a:rPr lang="cs-CZ" sz="2400" dirty="0">
                <a:solidFill>
                  <a:srgbClr val="800000"/>
                </a:solidFill>
              </a:rPr>
              <a:t> </a:t>
            </a:r>
            <a:r>
              <a:rPr lang="cs-CZ" sz="2400" dirty="0" smtClean="0">
                <a:solidFill>
                  <a:srgbClr val="800000"/>
                </a:solidFill>
              </a:rPr>
              <a:t>přišel s </a:t>
            </a:r>
            <a:r>
              <a:rPr lang="cs-CZ" sz="2400" dirty="0">
                <a:solidFill>
                  <a:srgbClr val="800000"/>
                </a:solidFill>
              </a:rPr>
              <a:t>myšlenkou </a:t>
            </a:r>
            <a:r>
              <a:rPr lang="cs-CZ" sz="2400" b="1" dirty="0">
                <a:solidFill>
                  <a:srgbClr val="800000"/>
                </a:solidFill>
              </a:rPr>
              <a:t>hypertextu</a:t>
            </a:r>
            <a:r>
              <a:rPr lang="cs-CZ" sz="2400" dirty="0">
                <a:solidFill>
                  <a:srgbClr val="800000"/>
                </a:solidFill>
              </a:rPr>
              <a:t>, což melo usnadnit </a:t>
            </a:r>
            <a:r>
              <a:rPr lang="cs-CZ" sz="2400" dirty="0" smtClean="0">
                <a:solidFill>
                  <a:srgbClr val="800000"/>
                </a:solidFill>
              </a:rPr>
              <a:t>a urychlit sdílení </a:t>
            </a:r>
            <a:r>
              <a:rPr lang="cs-CZ" sz="2400" dirty="0">
                <a:solidFill>
                  <a:srgbClr val="800000"/>
                </a:solidFill>
              </a:rPr>
              <a:t>a aktualizaci informací mezi výzkumníky</a:t>
            </a:r>
            <a:r>
              <a:rPr lang="cs-CZ" sz="2400" dirty="0" smtClean="0">
                <a:solidFill>
                  <a:srgbClr val="800000"/>
                </a:solidFill>
              </a:rPr>
              <a:t>.</a:t>
            </a:r>
          </a:p>
          <a:p>
            <a:pPr algn="just"/>
            <a:r>
              <a:rPr lang="cs-CZ" sz="2400" b="1" i="1" dirty="0" smtClean="0">
                <a:solidFill>
                  <a:srgbClr val="7030A0"/>
                </a:solidFill>
              </a:rPr>
              <a:t>Hypertext</a:t>
            </a:r>
            <a:r>
              <a:rPr lang="cs-CZ" sz="2400" i="1" dirty="0" smtClean="0">
                <a:solidFill>
                  <a:srgbClr val="7030A0"/>
                </a:solidFill>
              </a:rPr>
              <a:t> = texty, </a:t>
            </a:r>
            <a:r>
              <a:rPr lang="cs-CZ" sz="2400" i="1" dirty="0">
                <a:solidFill>
                  <a:srgbClr val="7030A0"/>
                </a:solidFill>
              </a:rPr>
              <a:t>které obsahují </a:t>
            </a:r>
            <a:r>
              <a:rPr lang="cs-CZ" sz="2400" b="1" i="1" dirty="0">
                <a:solidFill>
                  <a:srgbClr val="7030A0"/>
                </a:solidFill>
              </a:rPr>
              <a:t>odkazy</a:t>
            </a:r>
            <a:r>
              <a:rPr lang="cs-CZ" sz="2400" i="1" dirty="0">
                <a:solidFill>
                  <a:srgbClr val="7030A0"/>
                </a:solidFill>
              </a:rPr>
              <a:t> na další dokumenty, které mohou být </a:t>
            </a:r>
            <a:r>
              <a:rPr lang="cs-CZ" sz="2400" i="1" dirty="0" smtClean="0">
                <a:solidFill>
                  <a:srgbClr val="7030A0"/>
                </a:solidFill>
              </a:rPr>
              <a:t>umístěny </a:t>
            </a:r>
            <a:r>
              <a:rPr lang="cs-CZ" sz="2400" i="1" dirty="0">
                <a:solidFill>
                  <a:srgbClr val="7030A0"/>
                </a:solidFill>
              </a:rPr>
              <a:t>na jiném </a:t>
            </a:r>
            <a:r>
              <a:rPr lang="cs-CZ" sz="2400" i="1" dirty="0" smtClean="0">
                <a:solidFill>
                  <a:srgbClr val="7030A0"/>
                </a:solidFill>
              </a:rPr>
              <a:t>počítači i na </a:t>
            </a:r>
            <a:r>
              <a:rPr lang="cs-CZ" sz="2400" i="1" dirty="0">
                <a:solidFill>
                  <a:srgbClr val="7030A0"/>
                </a:solidFill>
              </a:rPr>
              <a:t>druhém konci </a:t>
            </a:r>
            <a:r>
              <a:rPr lang="cs-CZ" sz="2400" i="1" dirty="0" smtClean="0">
                <a:solidFill>
                  <a:srgbClr val="7030A0"/>
                </a:solidFill>
              </a:rPr>
              <a:t>světa</a:t>
            </a:r>
            <a:r>
              <a:rPr lang="cs-CZ" sz="2400" i="1" dirty="0">
                <a:solidFill>
                  <a:srgbClr val="7030A0"/>
                </a:solidFill>
              </a:rPr>
              <a:t>. </a:t>
            </a:r>
            <a:endParaRPr lang="cs-CZ" sz="2400" i="1" dirty="0" smtClean="0">
              <a:solidFill>
                <a:srgbClr val="7030A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Jak lze využít hypertext i mimo Internet? </a:t>
            </a:r>
            <a:r>
              <a:rPr lang="cs-CZ" sz="2000" i="1" dirty="0">
                <a:solidFill>
                  <a:srgbClr val="7030A0"/>
                </a:solidFill>
              </a:rPr>
              <a:t>P</a:t>
            </a:r>
            <a:r>
              <a:rPr lang="cs-CZ" sz="2000" i="1" dirty="0" smtClean="0">
                <a:solidFill>
                  <a:srgbClr val="7030A0"/>
                </a:solidFill>
              </a:rPr>
              <a:t>okuste se zapojit fantazii.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" name="Picture 2" descr="http://nagasaki.webz.cz/img19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3" y="1192857"/>
            <a:ext cx="1807993" cy="591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5122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8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8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animace WWW,Internet,komunikace,osobní počítače,počítače,práce s počítačem,světy,technologie,World Wide Web,WWW,Země,zeměkoule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-314697"/>
            <a:ext cx="3455665" cy="34556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717659"/>
            <a:ext cx="890433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Vývoj </a:t>
            </a:r>
            <a:r>
              <a:rPr lang="cs-CZ" sz="2400" b="1" dirty="0"/>
              <a:t>internetu </a:t>
            </a:r>
            <a:r>
              <a:rPr lang="cs-CZ" sz="2400" b="1" dirty="0" smtClean="0"/>
              <a:t>– vznik hypertextových WWW:</a:t>
            </a:r>
            <a:endParaRPr lang="cs-CZ" sz="2400" dirty="0" smtClean="0"/>
          </a:p>
          <a:p>
            <a:pPr algn="just"/>
            <a:endParaRPr lang="cs-CZ" sz="1200" dirty="0"/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Ani zavedení hypertextu neznamenalo zájem veřejnosti.</a:t>
            </a:r>
          </a:p>
          <a:p>
            <a:pPr algn="just"/>
            <a:endParaRPr lang="cs-CZ" sz="24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2060"/>
                </a:solidFill>
              </a:rPr>
              <a:t>Důležitý </a:t>
            </a:r>
            <a:r>
              <a:rPr lang="cs-CZ" sz="2400" dirty="0">
                <a:solidFill>
                  <a:srgbClr val="002060"/>
                </a:solidFill>
              </a:rPr>
              <a:t>zlom nastává </a:t>
            </a:r>
            <a:r>
              <a:rPr lang="cs-CZ" sz="2400" b="1" dirty="0" smtClean="0">
                <a:solidFill>
                  <a:srgbClr val="002060"/>
                </a:solidFill>
              </a:rPr>
              <a:t>1989 až </a:t>
            </a:r>
            <a:r>
              <a:rPr lang="cs-CZ" sz="2400" b="1" dirty="0">
                <a:solidFill>
                  <a:srgbClr val="002060"/>
                </a:solidFill>
              </a:rPr>
              <a:t>1991 </a:t>
            </a:r>
            <a:r>
              <a:rPr lang="cs-CZ" sz="2400" dirty="0">
                <a:solidFill>
                  <a:srgbClr val="002060"/>
                </a:solidFill>
              </a:rPr>
              <a:t>kdy CERN </a:t>
            </a:r>
            <a:r>
              <a:rPr lang="cs-CZ" sz="2400" dirty="0" smtClean="0">
                <a:solidFill>
                  <a:srgbClr val="002060"/>
                </a:solidFill>
              </a:rPr>
              <a:t>má </a:t>
            </a:r>
            <a:r>
              <a:rPr lang="cs-CZ" sz="2400" dirty="0">
                <a:solidFill>
                  <a:srgbClr val="002060"/>
                </a:solidFill>
              </a:rPr>
              <a:t>jeden z </a:t>
            </a:r>
            <a:r>
              <a:rPr lang="cs-CZ" sz="2400" dirty="0" smtClean="0">
                <a:solidFill>
                  <a:srgbClr val="002060"/>
                </a:solidFill>
              </a:rPr>
              <a:t>největších </a:t>
            </a:r>
            <a:r>
              <a:rPr lang="cs-CZ" sz="2400" dirty="0">
                <a:solidFill>
                  <a:srgbClr val="002060"/>
                </a:solidFill>
              </a:rPr>
              <a:t>Internetových </a:t>
            </a:r>
            <a:r>
              <a:rPr lang="cs-CZ" sz="2400" dirty="0" smtClean="0">
                <a:solidFill>
                  <a:srgbClr val="002060"/>
                </a:solidFill>
              </a:rPr>
              <a:t>serverů </a:t>
            </a:r>
            <a:r>
              <a:rPr lang="cs-CZ" sz="2400" dirty="0">
                <a:solidFill>
                  <a:srgbClr val="002060"/>
                </a:solidFill>
              </a:rPr>
              <a:t>a spouští první </a:t>
            </a:r>
            <a:r>
              <a:rPr lang="cs-CZ" sz="2400" b="1" dirty="0">
                <a:solidFill>
                  <a:srgbClr val="002060"/>
                </a:solidFill>
              </a:rPr>
              <a:t>WWW </a:t>
            </a:r>
            <a:r>
              <a:rPr lang="cs-CZ" sz="2400" b="1" dirty="0" smtClean="0">
                <a:solidFill>
                  <a:srgbClr val="002060"/>
                </a:solidFill>
              </a:rPr>
              <a:t>(</a:t>
            </a:r>
            <a:r>
              <a:rPr lang="cs-CZ" sz="2400" b="1" dirty="0" err="1" smtClean="0">
                <a:solidFill>
                  <a:srgbClr val="002060"/>
                </a:solidFill>
              </a:rPr>
              <a:t>World</a:t>
            </a:r>
            <a:r>
              <a:rPr lang="cs-CZ" sz="2400" b="1" dirty="0" smtClean="0">
                <a:solidFill>
                  <a:srgbClr val="002060"/>
                </a:solidFill>
              </a:rPr>
              <a:t> </a:t>
            </a:r>
            <a:r>
              <a:rPr lang="cs-CZ" sz="2400" b="1" dirty="0" err="1" smtClean="0">
                <a:solidFill>
                  <a:srgbClr val="002060"/>
                </a:solidFill>
              </a:rPr>
              <a:t>Wide</a:t>
            </a:r>
            <a:r>
              <a:rPr lang="cs-CZ" sz="2400" b="1" dirty="0" smtClean="0">
                <a:solidFill>
                  <a:srgbClr val="002060"/>
                </a:solidFill>
              </a:rPr>
              <a:t> Web</a:t>
            </a:r>
            <a:r>
              <a:rPr lang="cs-CZ" sz="2400" b="1" dirty="0">
                <a:solidFill>
                  <a:srgbClr val="002060"/>
                </a:solidFill>
              </a:rPr>
              <a:t>) </a:t>
            </a:r>
            <a:r>
              <a:rPr lang="cs-CZ" sz="2400" dirty="0">
                <a:solidFill>
                  <a:srgbClr val="002060"/>
                </a:solidFill>
              </a:rPr>
              <a:t>server </a:t>
            </a:r>
            <a:r>
              <a:rPr lang="cs-CZ" sz="2400" dirty="0" smtClean="0">
                <a:solidFill>
                  <a:srgbClr val="002060"/>
                </a:solidFill>
              </a:rPr>
              <a:t>s </a:t>
            </a:r>
            <a:r>
              <a:rPr lang="cs-CZ" sz="2400" dirty="0">
                <a:solidFill>
                  <a:srgbClr val="002060"/>
                </a:solidFill>
              </a:rPr>
              <a:t>využitím hypertextu</a:t>
            </a:r>
            <a:r>
              <a:rPr lang="cs-CZ" sz="2400" dirty="0" smtClean="0">
                <a:solidFill>
                  <a:srgbClr val="002060"/>
                </a:solidFill>
              </a:rPr>
              <a:t>. </a:t>
            </a:r>
            <a:r>
              <a:rPr lang="cs-CZ" sz="2400" i="1" dirty="0" smtClean="0">
                <a:solidFill>
                  <a:srgbClr val="002060"/>
                </a:solidFill>
              </a:rPr>
              <a:t>(systém textových dokumentů v různých počítačích po celém světě, vzájemně dostupných různými „cestami“)</a:t>
            </a:r>
          </a:p>
          <a:p>
            <a:pPr algn="just"/>
            <a:endParaRPr lang="cs-CZ" sz="1200" dirty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Díky </a:t>
            </a:r>
            <a:r>
              <a:rPr lang="cs-CZ" sz="2400" dirty="0">
                <a:solidFill>
                  <a:srgbClr val="006600"/>
                </a:solidFill>
              </a:rPr>
              <a:t>jednoduchému a intuitivnímu ovládání se tento </a:t>
            </a:r>
            <a:r>
              <a:rPr lang="cs-CZ" sz="2400" dirty="0" smtClean="0">
                <a:solidFill>
                  <a:srgbClr val="006600"/>
                </a:solidFill>
              </a:rPr>
              <a:t>způsob </a:t>
            </a:r>
            <a:r>
              <a:rPr lang="cs-CZ" sz="2400" dirty="0">
                <a:solidFill>
                  <a:srgbClr val="006600"/>
                </a:solidFill>
              </a:rPr>
              <a:t>komunikace </a:t>
            </a:r>
            <a:r>
              <a:rPr lang="cs-CZ" sz="2400" dirty="0" smtClean="0">
                <a:solidFill>
                  <a:srgbClr val="006600"/>
                </a:solidFill>
              </a:rPr>
              <a:t>rozšířil mimo CERN </a:t>
            </a:r>
            <a:r>
              <a:rPr lang="cs-CZ" sz="2400" dirty="0">
                <a:solidFill>
                  <a:srgbClr val="006600"/>
                </a:solidFill>
              </a:rPr>
              <a:t>a dnes jej známe </a:t>
            </a:r>
            <a:r>
              <a:rPr lang="cs-CZ" sz="2400" dirty="0" smtClean="0">
                <a:solidFill>
                  <a:srgbClr val="006600"/>
                </a:solidFill>
              </a:rPr>
              <a:t>právě </a:t>
            </a:r>
            <a:r>
              <a:rPr lang="cs-CZ" sz="2400" dirty="0">
                <a:solidFill>
                  <a:srgbClr val="006600"/>
                </a:solidFill>
              </a:rPr>
              <a:t>pod jménem </a:t>
            </a:r>
            <a:r>
              <a:rPr lang="cs-CZ" sz="2400" dirty="0" err="1">
                <a:solidFill>
                  <a:srgbClr val="006600"/>
                </a:solidFill>
              </a:rPr>
              <a:t>World</a:t>
            </a:r>
            <a:r>
              <a:rPr lang="cs-CZ" sz="2400" dirty="0">
                <a:solidFill>
                  <a:srgbClr val="006600"/>
                </a:solidFill>
              </a:rPr>
              <a:t> </a:t>
            </a:r>
            <a:r>
              <a:rPr lang="cs-CZ" sz="2400" dirty="0" err="1">
                <a:solidFill>
                  <a:srgbClr val="006600"/>
                </a:solidFill>
              </a:rPr>
              <a:t>Wide</a:t>
            </a:r>
            <a:r>
              <a:rPr lang="cs-CZ" sz="2400" dirty="0">
                <a:solidFill>
                  <a:srgbClr val="006600"/>
                </a:solidFill>
              </a:rPr>
              <a:t> </a:t>
            </a:r>
            <a:r>
              <a:rPr lang="cs-CZ" sz="2400" dirty="0" smtClean="0">
                <a:solidFill>
                  <a:srgbClr val="006600"/>
                </a:solidFill>
              </a:rPr>
              <a:t>Web (WEB).</a:t>
            </a:r>
            <a:r>
              <a:rPr lang="cs-CZ" sz="2400" dirty="0" smtClean="0">
                <a:solidFill>
                  <a:srgbClr val="800000"/>
                </a:solidFill>
              </a:rPr>
              <a:t> </a:t>
            </a: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800000"/>
                </a:solidFill>
              </a:rPr>
              <a:t>Zanedlouho </a:t>
            </a:r>
            <a:r>
              <a:rPr lang="cs-CZ" sz="2400" dirty="0">
                <a:solidFill>
                  <a:srgbClr val="800000"/>
                </a:solidFill>
              </a:rPr>
              <a:t>byly k </a:t>
            </a:r>
            <a:r>
              <a:rPr lang="cs-CZ" sz="2400" dirty="0" smtClean="0">
                <a:solidFill>
                  <a:srgbClr val="800000"/>
                </a:solidFill>
              </a:rPr>
              <a:t>dokumentům připojeny </a:t>
            </a:r>
            <a:r>
              <a:rPr lang="cs-CZ" sz="2400" dirty="0">
                <a:solidFill>
                  <a:srgbClr val="800000"/>
                </a:solidFill>
              </a:rPr>
              <a:t>i </a:t>
            </a:r>
            <a:r>
              <a:rPr lang="cs-CZ" sz="2400" dirty="0" smtClean="0">
                <a:solidFill>
                  <a:srgbClr val="800000"/>
                </a:solidFill>
              </a:rPr>
              <a:t>obrázky, pak animace, video a zvuk. </a:t>
            </a:r>
            <a:r>
              <a:rPr lang="cs-CZ" sz="2400" dirty="0">
                <a:solidFill>
                  <a:srgbClr val="800000"/>
                </a:solidFill>
              </a:rPr>
              <a:t>Vzhled </a:t>
            </a:r>
            <a:r>
              <a:rPr lang="cs-CZ" sz="2400" dirty="0" smtClean="0">
                <a:solidFill>
                  <a:srgbClr val="800000"/>
                </a:solidFill>
              </a:rPr>
              <a:t>stránek byl přirozenější </a:t>
            </a:r>
            <a:r>
              <a:rPr lang="cs-CZ" sz="2400" dirty="0">
                <a:solidFill>
                  <a:srgbClr val="800000"/>
                </a:solidFill>
              </a:rPr>
              <a:t>a umožnil </a:t>
            </a:r>
            <a:r>
              <a:rPr lang="cs-CZ" sz="2400" dirty="0" smtClean="0">
                <a:solidFill>
                  <a:srgbClr val="800000"/>
                </a:solidFill>
              </a:rPr>
              <a:t>výrazně lepší a přehlednou síťovou komunikaci.</a:t>
            </a:r>
            <a:endParaRPr lang="cs-CZ" sz="2400" dirty="0">
              <a:solidFill>
                <a:srgbClr val="8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Proč se WWW také říká „pavoučí síť“?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46651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1453" y="3861048"/>
            <a:ext cx="2045043" cy="167011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79512" y="692696"/>
            <a:ext cx="890433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Vznik </a:t>
            </a:r>
            <a:r>
              <a:rPr lang="cs-CZ" sz="2400" b="1" dirty="0"/>
              <a:t>internetu </a:t>
            </a:r>
            <a:r>
              <a:rPr lang="cs-CZ" sz="2400" b="1" dirty="0" smtClean="0"/>
              <a:t>–  podmínky pro veřejné rozšíření:</a:t>
            </a:r>
            <a:endParaRPr lang="cs-CZ" sz="2400" dirty="0" smtClean="0"/>
          </a:p>
          <a:p>
            <a:pPr algn="just"/>
            <a:endParaRPr lang="cs-CZ" sz="1200" dirty="0"/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Právě </a:t>
            </a:r>
            <a:r>
              <a:rPr lang="cs-CZ" sz="2400" dirty="0">
                <a:solidFill>
                  <a:srgbClr val="0000CC"/>
                </a:solidFill>
              </a:rPr>
              <a:t>existence </a:t>
            </a:r>
            <a:r>
              <a:rPr lang="cs-CZ" sz="2400" dirty="0" smtClean="0">
                <a:solidFill>
                  <a:srgbClr val="0000CC"/>
                </a:solidFill>
              </a:rPr>
              <a:t>„</a:t>
            </a:r>
            <a:r>
              <a:rPr lang="cs-CZ" sz="2400" b="1" dirty="0" smtClean="0">
                <a:solidFill>
                  <a:srgbClr val="0000CC"/>
                </a:solidFill>
              </a:rPr>
              <a:t>www</a:t>
            </a:r>
            <a:r>
              <a:rPr lang="cs-CZ" sz="2400" dirty="0" smtClean="0">
                <a:solidFill>
                  <a:srgbClr val="0000CC"/>
                </a:solidFill>
              </a:rPr>
              <a:t>“ </a:t>
            </a:r>
            <a:r>
              <a:rPr lang="cs-CZ" sz="2400" dirty="0">
                <a:solidFill>
                  <a:srgbClr val="0000CC"/>
                </a:solidFill>
              </a:rPr>
              <a:t>spolu s masovým </a:t>
            </a:r>
            <a:r>
              <a:rPr lang="cs-CZ" sz="2400" dirty="0" smtClean="0">
                <a:solidFill>
                  <a:srgbClr val="0000CC"/>
                </a:solidFill>
              </a:rPr>
              <a:t>rozšířením </a:t>
            </a:r>
            <a:r>
              <a:rPr lang="cs-CZ" sz="2400" dirty="0">
                <a:solidFill>
                  <a:srgbClr val="0000CC"/>
                </a:solidFill>
              </a:rPr>
              <a:t>osobních </a:t>
            </a:r>
            <a:r>
              <a:rPr lang="cs-CZ" sz="2400" dirty="0" smtClean="0">
                <a:solidFill>
                  <a:srgbClr val="0000CC"/>
                </a:solidFill>
              </a:rPr>
              <a:t>počítačů přilákala </a:t>
            </a:r>
            <a:r>
              <a:rPr lang="cs-CZ" sz="2400" dirty="0">
                <a:solidFill>
                  <a:srgbClr val="0000CC"/>
                </a:solidFill>
              </a:rPr>
              <a:t>na internet miliony nových </a:t>
            </a:r>
            <a:r>
              <a:rPr lang="cs-CZ" sz="2400" dirty="0" smtClean="0">
                <a:solidFill>
                  <a:srgbClr val="0000CC"/>
                </a:solidFill>
              </a:rPr>
              <a:t>uživatelů, </a:t>
            </a:r>
            <a:r>
              <a:rPr lang="cs-CZ" sz="2400" dirty="0">
                <a:solidFill>
                  <a:srgbClr val="0000CC"/>
                </a:solidFill>
              </a:rPr>
              <a:t>a </a:t>
            </a:r>
            <a:r>
              <a:rPr lang="cs-CZ" sz="2400" dirty="0" smtClean="0">
                <a:solidFill>
                  <a:srgbClr val="0000CC"/>
                </a:solidFill>
              </a:rPr>
              <a:t>internet začal být zajímavý </a:t>
            </a:r>
            <a:r>
              <a:rPr lang="cs-CZ" sz="2400" dirty="0">
                <a:solidFill>
                  <a:srgbClr val="0000CC"/>
                </a:solidFill>
              </a:rPr>
              <a:t>i pro podnikatele.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2283F"/>
                </a:solidFill>
              </a:rPr>
              <a:t>V </a:t>
            </a:r>
            <a:r>
              <a:rPr lang="cs-CZ" sz="2400" dirty="0">
                <a:solidFill>
                  <a:srgbClr val="02283F"/>
                </a:solidFill>
              </a:rPr>
              <a:t>roce </a:t>
            </a:r>
            <a:r>
              <a:rPr lang="cs-CZ" sz="2400" b="1" dirty="0">
                <a:solidFill>
                  <a:srgbClr val="02283F"/>
                </a:solidFill>
              </a:rPr>
              <a:t>1992</a:t>
            </a:r>
            <a:r>
              <a:rPr lang="cs-CZ" sz="2400" dirty="0">
                <a:solidFill>
                  <a:srgbClr val="02283F"/>
                </a:solidFill>
              </a:rPr>
              <a:t> bylo již k Internetu </a:t>
            </a:r>
            <a:r>
              <a:rPr lang="cs-CZ" sz="2400" dirty="0" smtClean="0">
                <a:solidFill>
                  <a:srgbClr val="02283F"/>
                </a:solidFill>
              </a:rPr>
              <a:t>připojeno </a:t>
            </a:r>
            <a:r>
              <a:rPr lang="cs-CZ" sz="2400" dirty="0">
                <a:solidFill>
                  <a:srgbClr val="02283F"/>
                </a:solidFill>
              </a:rPr>
              <a:t>více než milion </a:t>
            </a:r>
            <a:r>
              <a:rPr lang="cs-CZ" sz="2400" dirty="0" smtClean="0">
                <a:solidFill>
                  <a:srgbClr val="02283F"/>
                </a:solidFill>
              </a:rPr>
              <a:t>počítačů a</a:t>
            </a:r>
            <a:endParaRPr lang="cs-CZ" sz="2400" dirty="0">
              <a:solidFill>
                <a:srgbClr val="02283F"/>
              </a:solidFill>
            </a:endParaRPr>
          </a:p>
          <a:p>
            <a:pPr algn="just"/>
            <a:r>
              <a:rPr lang="cs-CZ" sz="2400" dirty="0" smtClean="0">
                <a:solidFill>
                  <a:srgbClr val="02283F"/>
                </a:solidFill>
              </a:rPr>
              <a:t>také vznikl první grafický </a:t>
            </a:r>
            <a:r>
              <a:rPr lang="cs-CZ" sz="2400" b="1" dirty="0" smtClean="0">
                <a:solidFill>
                  <a:srgbClr val="02283F"/>
                </a:solidFill>
              </a:rPr>
              <a:t>browser</a:t>
            </a:r>
            <a:r>
              <a:rPr lang="cs-CZ" sz="2400" dirty="0" smtClean="0">
                <a:solidFill>
                  <a:srgbClr val="02283F"/>
                </a:solidFill>
              </a:rPr>
              <a:t> </a:t>
            </a:r>
            <a:r>
              <a:rPr lang="cs-CZ" sz="2400" dirty="0" err="1">
                <a:solidFill>
                  <a:srgbClr val="02283F"/>
                </a:solidFill>
              </a:rPr>
              <a:t>Mosaic</a:t>
            </a:r>
            <a:r>
              <a:rPr lang="cs-CZ" sz="2400" dirty="0" smtClean="0">
                <a:solidFill>
                  <a:srgbClr val="02283F"/>
                </a:solidFill>
              </a:rPr>
              <a:t>, (</a:t>
            </a:r>
            <a:r>
              <a:rPr lang="cs-CZ" sz="2400" b="1" dirty="0" smtClean="0">
                <a:solidFill>
                  <a:srgbClr val="02283F"/>
                </a:solidFill>
              </a:rPr>
              <a:t>prohlížeč</a:t>
            </a:r>
            <a:r>
              <a:rPr lang="cs-CZ" sz="2400" dirty="0" smtClean="0">
                <a:solidFill>
                  <a:srgbClr val="02283F"/>
                </a:solidFill>
              </a:rPr>
              <a:t>). </a:t>
            </a: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Na </a:t>
            </a:r>
            <a:r>
              <a:rPr lang="cs-CZ" sz="2400" dirty="0">
                <a:solidFill>
                  <a:srgbClr val="006600"/>
                </a:solidFill>
              </a:rPr>
              <a:t>konci roku </a:t>
            </a:r>
            <a:r>
              <a:rPr lang="cs-CZ" sz="2400" b="1" dirty="0">
                <a:solidFill>
                  <a:srgbClr val="006600"/>
                </a:solidFill>
              </a:rPr>
              <a:t>1993</a:t>
            </a:r>
            <a:r>
              <a:rPr lang="cs-CZ" sz="2400" dirty="0">
                <a:solidFill>
                  <a:srgbClr val="006600"/>
                </a:solidFill>
              </a:rPr>
              <a:t> </a:t>
            </a:r>
            <a:r>
              <a:rPr lang="cs-CZ" sz="2400" dirty="0" smtClean="0">
                <a:solidFill>
                  <a:srgbClr val="006600"/>
                </a:solidFill>
              </a:rPr>
              <a:t>byla uvedena </a:t>
            </a:r>
            <a:r>
              <a:rPr lang="cs-CZ" sz="2400" dirty="0">
                <a:solidFill>
                  <a:srgbClr val="006600"/>
                </a:solidFill>
              </a:rPr>
              <a:t>i verze pro systémy Apple Macintosh a také pro Microsoft </a:t>
            </a:r>
            <a:r>
              <a:rPr lang="cs-CZ" sz="2400" dirty="0" smtClean="0">
                <a:solidFill>
                  <a:srgbClr val="006600"/>
                </a:solidFill>
              </a:rPr>
              <a:t>Windows a byl vyvinut první uživatelsky moderní browser </a:t>
            </a:r>
            <a:r>
              <a:rPr lang="cs-CZ" sz="2400" dirty="0" err="1" smtClean="0">
                <a:solidFill>
                  <a:srgbClr val="006600"/>
                </a:solidFill>
              </a:rPr>
              <a:t>Netscape</a:t>
            </a:r>
            <a:r>
              <a:rPr lang="cs-CZ" sz="2400" dirty="0" smtClean="0">
                <a:solidFill>
                  <a:srgbClr val="006600"/>
                </a:solidFill>
              </a:rPr>
              <a:t> </a:t>
            </a:r>
            <a:r>
              <a:rPr lang="cs-CZ" sz="2400" dirty="0">
                <a:solidFill>
                  <a:srgbClr val="006600"/>
                </a:solidFill>
              </a:rPr>
              <a:t>Communications. </a:t>
            </a:r>
            <a:endParaRPr lang="cs-CZ" sz="2400" dirty="0" smtClean="0">
              <a:solidFill>
                <a:srgbClr val="006600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endParaRPr lang="cs-CZ" sz="1200" dirty="0">
              <a:solidFill>
                <a:srgbClr val="800000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800000"/>
                </a:solidFill>
              </a:rPr>
              <a:t>V </a:t>
            </a:r>
            <a:r>
              <a:rPr lang="cs-CZ" sz="2400" dirty="0">
                <a:solidFill>
                  <a:srgbClr val="800000"/>
                </a:solidFill>
              </a:rPr>
              <a:t>roce </a:t>
            </a:r>
            <a:r>
              <a:rPr lang="cs-CZ" sz="2400" b="1" dirty="0">
                <a:solidFill>
                  <a:srgbClr val="800000"/>
                </a:solidFill>
              </a:rPr>
              <a:t>1995</a:t>
            </a:r>
            <a:r>
              <a:rPr lang="cs-CZ" sz="2400" dirty="0">
                <a:solidFill>
                  <a:srgbClr val="800000"/>
                </a:solidFill>
              </a:rPr>
              <a:t> </a:t>
            </a:r>
            <a:r>
              <a:rPr lang="cs-CZ" sz="2400" dirty="0" smtClean="0">
                <a:solidFill>
                  <a:srgbClr val="800000"/>
                </a:solidFill>
              </a:rPr>
              <a:t>bylo na světě </a:t>
            </a:r>
            <a:r>
              <a:rPr lang="cs-CZ" sz="2400" dirty="0">
                <a:solidFill>
                  <a:srgbClr val="800000"/>
                </a:solidFill>
              </a:rPr>
              <a:t>odhadováno </a:t>
            </a:r>
            <a:r>
              <a:rPr lang="cs-CZ" sz="2400" b="1" dirty="0" smtClean="0">
                <a:solidFill>
                  <a:srgbClr val="800000"/>
                </a:solidFill>
              </a:rPr>
              <a:t>20 miliónů </a:t>
            </a:r>
            <a:r>
              <a:rPr lang="cs-CZ" sz="2400" dirty="0" smtClean="0">
                <a:solidFill>
                  <a:srgbClr val="800000"/>
                </a:solidFill>
              </a:rPr>
              <a:t>uživatelů </a:t>
            </a:r>
            <a:r>
              <a:rPr lang="cs-CZ" sz="2400" dirty="0">
                <a:solidFill>
                  <a:srgbClr val="800000"/>
                </a:solidFill>
              </a:rPr>
              <a:t>Internetu, v roce </a:t>
            </a:r>
            <a:r>
              <a:rPr lang="cs-CZ" sz="2400" b="1" dirty="0">
                <a:solidFill>
                  <a:srgbClr val="800000"/>
                </a:solidFill>
              </a:rPr>
              <a:t>2000</a:t>
            </a:r>
            <a:r>
              <a:rPr lang="cs-CZ" sz="2400" dirty="0">
                <a:solidFill>
                  <a:srgbClr val="800000"/>
                </a:solidFill>
              </a:rPr>
              <a:t> </a:t>
            </a:r>
            <a:r>
              <a:rPr lang="cs-CZ" sz="2400" dirty="0" smtClean="0">
                <a:solidFill>
                  <a:srgbClr val="800000"/>
                </a:solidFill>
              </a:rPr>
              <a:t>již pak </a:t>
            </a:r>
            <a:r>
              <a:rPr lang="cs-CZ" sz="2400" dirty="0">
                <a:solidFill>
                  <a:srgbClr val="800000"/>
                </a:solidFill>
              </a:rPr>
              <a:t>pres </a:t>
            </a:r>
            <a:r>
              <a:rPr lang="cs-CZ" sz="2400" b="1" dirty="0">
                <a:solidFill>
                  <a:srgbClr val="800000"/>
                </a:solidFill>
              </a:rPr>
              <a:t>300 </a:t>
            </a:r>
            <a:r>
              <a:rPr lang="cs-CZ" sz="2400" b="1" dirty="0" smtClean="0">
                <a:solidFill>
                  <a:srgbClr val="800000"/>
                </a:solidFill>
              </a:rPr>
              <a:t>miliónů</a:t>
            </a:r>
            <a:r>
              <a:rPr lang="cs-CZ" sz="2400" dirty="0" smtClean="0">
                <a:solidFill>
                  <a:srgbClr val="800000"/>
                </a:solidFill>
              </a:rPr>
              <a:t>.</a:t>
            </a:r>
            <a:endParaRPr lang="cs-CZ" sz="2400" dirty="0">
              <a:solidFill>
                <a:srgbClr val="8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Zamyšlení: Proč se Internet prvních 20 let moc nerozšířil?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056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2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2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717659"/>
            <a:ext cx="8856984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Internet v České republice: </a:t>
            </a:r>
            <a:endParaRPr lang="cs-CZ" sz="2400" dirty="0"/>
          </a:p>
          <a:p>
            <a:pPr algn="just"/>
            <a:endParaRPr lang="cs-CZ" sz="1200" dirty="0"/>
          </a:p>
          <a:p>
            <a:pPr algn="just"/>
            <a:r>
              <a:rPr lang="cs-CZ" sz="2400" dirty="0" smtClean="0">
                <a:solidFill>
                  <a:srgbClr val="0000CC"/>
                </a:solidFill>
              </a:rPr>
              <a:t>Datum připojení tehdejší ČSFR (Česko-slovenská federativní republika) </a:t>
            </a:r>
            <a:r>
              <a:rPr lang="cs-CZ" sz="2400" dirty="0">
                <a:solidFill>
                  <a:srgbClr val="0000CC"/>
                </a:solidFill>
              </a:rPr>
              <a:t>k internetu </a:t>
            </a:r>
            <a:r>
              <a:rPr lang="cs-CZ" sz="2400" dirty="0" smtClean="0">
                <a:solidFill>
                  <a:srgbClr val="0000CC"/>
                </a:solidFill>
              </a:rPr>
              <a:t>bývá udáván listopad 1991, kdy ve </a:t>
            </a:r>
            <a:r>
              <a:rPr lang="cs-CZ" sz="2400" dirty="0">
                <a:solidFill>
                  <a:srgbClr val="0000CC"/>
                </a:solidFill>
              </a:rPr>
              <a:t>VC </a:t>
            </a:r>
            <a:r>
              <a:rPr lang="cs-CZ" sz="2400" dirty="0" smtClean="0">
                <a:solidFill>
                  <a:srgbClr val="0000CC"/>
                </a:solidFill>
              </a:rPr>
              <a:t>ČVUT proběhly </a:t>
            </a:r>
            <a:r>
              <a:rPr lang="cs-CZ" sz="2400" dirty="0">
                <a:solidFill>
                  <a:srgbClr val="0000CC"/>
                </a:solidFill>
              </a:rPr>
              <a:t>první pokusy s </a:t>
            </a:r>
            <a:r>
              <a:rPr lang="cs-CZ" sz="2400" dirty="0" smtClean="0">
                <a:solidFill>
                  <a:srgbClr val="0000CC"/>
                </a:solidFill>
              </a:rPr>
              <a:t>připojením </a:t>
            </a:r>
            <a:r>
              <a:rPr lang="cs-CZ" sz="2400" dirty="0">
                <a:solidFill>
                  <a:srgbClr val="0000CC"/>
                </a:solidFill>
              </a:rPr>
              <a:t>na internet k uzlu v </a:t>
            </a:r>
            <a:r>
              <a:rPr lang="cs-CZ" sz="2400" dirty="0" smtClean="0">
                <a:solidFill>
                  <a:srgbClr val="0000CC"/>
                </a:solidFill>
              </a:rPr>
              <a:t>Linci (Rakousko). </a:t>
            </a:r>
          </a:p>
          <a:p>
            <a:pPr algn="just"/>
            <a:endParaRPr lang="cs-CZ" sz="2400" dirty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Úřední připojení k internetu </a:t>
            </a:r>
            <a:r>
              <a:rPr lang="cs-CZ" sz="2400" dirty="0">
                <a:solidFill>
                  <a:srgbClr val="C00000"/>
                </a:solidFill>
              </a:rPr>
              <a:t>se </a:t>
            </a:r>
            <a:r>
              <a:rPr lang="cs-CZ" sz="2400" dirty="0" smtClean="0">
                <a:solidFill>
                  <a:srgbClr val="C00000"/>
                </a:solidFill>
              </a:rPr>
              <a:t>slavnostně uskutečnilo </a:t>
            </a:r>
            <a:r>
              <a:rPr lang="cs-CZ" sz="2400" dirty="0">
                <a:solidFill>
                  <a:srgbClr val="C00000"/>
                </a:solidFill>
              </a:rPr>
              <a:t>13. února 1992. </a:t>
            </a:r>
            <a:endParaRPr lang="cs-CZ" sz="2400" dirty="0" smtClean="0">
              <a:solidFill>
                <a:srgbClr val="C00000"/>
              </a:solidFill>
            </a:endParaRPr>
          </a:p>
          <a:p>
            <a:pPr algn="ctr"/>
            <a:r>
              <a:rPr lang="cs-CZ" sz="2400" i="1" dirty="0" smtClean="0">
                <a:solidFill>
                  <a:srgbClr val="C00000"/>
                </a:solidFill>
              </a:rPr>
              <a:t>(tato česko-slovenská síť měla název </a:t>
            </a:r>
            <a:r>
              <a:rPr lang="cs-CZ" sz="2400" b="1" i="1" dirty="0" smtClean="0">
                <a:solidFill>
                  <a:srgbClr val="C00000"/>
                </a:solidFill>
              </a:rPr>
              <a:t>FESNET</a:t>
            </a:r>
            <a:r>
              <a:rPr lang="cs-CZ" sz="2400" i="1" dirty="0" smtClean="0">
                <a:solidFill>
                  <a:srgbClr val="C00000"/>
                </a:solidFill>
              </a:rPr>
              <a:t>)</a:t>
            </a:r>
          </a:p>
          <a:p>
            <a:pPr algn="just"/>
            <a:endParaRPr lang="cs-CZ" sz="2400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Internet </a:t>
            </a:r>
            <a:r>
              <a:rPr lang="cs-CZ" sz="2400" dirty="0">
                <a:solidFill>
                  <a:srgbClr val="006600"/>
                </a:solidFill>
              </a:rPr>
              <a:t>byl tedy dostupný v Praze </a:t>
            </a:r>
            <a:r>
              <a:rPr lang="cs-CZ" sz="2400" dirty="0" smtClean="0">
                <a:solidFill>
                  <a:srgbClr val="006600"/>
                </a:solidFill>
              </a:rPr>
              <a:t>na ČVUT</a:t>
            </a:r>
            <a:r>
              <a:rPr lang="cs-CZ" sz="2400" dirty="0">
                <a:solidFill>
                  <a:srgbClr val="006600"/>
                </a:solidFill>
              </a:rPr>
              <a:t>, ale po </a:t>
            </a:r>
            <a:r>
              <a:rPr lang="cs-CZ" sz="2400" dirty="0" smtClean="0">
                <a:solidFill>
                  <a:srgbClr val="006600"/>
                </a:solidFill>
              </a:rPr>
              <a:t>připojení </a:t>
            </a:r>
            <a:r>
              <a:rPr lang="cs-CZ" sz="2400" dirty="0">
                <a:solidFill>
                  <a:srgbClr val="006600"/>
                </a:solidFill>
              </a:rPr>
              <a:t>volaly i ostatní vysoké </a:t>
            </a:r>
            <a:r>
              <a:rPr lang="cs-CZ" sz="2400" dirty="0" smtClean="0">
                <a:solidFill>
                  <a:srgbClr val="006600"/>
                </a:solidFill>
              </a:rPr>
              <a:t>školy. V </a:t>
            </a:r>
            <a:r>
              <a:rPr lang="cs-CZ" sz="2400" dirty="0">
                <a:solidFill>
                  <a:srgbClr val="006600"/>
                </a:solidFill>
              </a:rPr>
              <a:t>prosinci 1991 </a:t>
            </a:r>
            <a:r>
              <a:rPr lang="cs-CZ" sz="2400" dirty="0" smtClean="0">
                <a:solidFill>
                  <a:srgbClr val="006600"/>
                </a:solidFill>
              </a:rPr>
              <a:t>schválilo české </a:t>
            </a:r>
            <a:r>
              <a:rPr lang="cs-CZ" sz="2400" dirty="0">
                <a:solidFill>
                  <a:srgbClr val="006600"/>
                </a:solidFill>
              </a:rPr>
              <a:t>ministerstvo školství projekt pro vybudování páteřní sítě spojující univerzitní </a:t>
            </a:r>
            <a:r>
              <a:rPr lang="cs-CZ" sz="2400" dirty="0" smtClean="0">
                <a:solidFill>
                  <a:srgbClr val="006600"/>
                </a:solidFill>
              </a:rPr>
              <a:t>města. </a:t>
            </a:r>
          </a:p>
          <a:p>
            <a:pPr algn="just"/>
            <a:endParaRPr lang="cs-CZ" sz="2400" dirty="0" smtClean="0">
              <a:solidFill>
                <a:srgbClr val="C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V roce 1992 byly uvolněny finanční prostředky pro výstavbu sítě.</a:t>
            </a:r>
          </a:p>
          <a:p>
            <a:pPr algn="just"/>
            <a:r>
              <a:rPr lang="cs-CZ" sz="2400" dirty="0" smtClean="0">
                <a:solidFill>
                  <a:srgbClr val="C00000"/>
                </a:solidFill>
              </a:rPr>
              <a:t>Tak postupně byla propojena celá země.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Proč se Česko připojilo na Internet až 1992, když web vznikl cca 1980?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5122" name="Picture 2" descr="http://nagasaki.webz.cz/czech_gs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416" y="836712"/>
            <a:ext cx="504056" cy="357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Mrak 9"/>
          <p:cNvSpPr/>
          <p:nvPr/>
        </p:nvSpPr>
        <p:spPr>
          <a:xfrm>
            <a:off x="8100392" y="692696"/>
            <a:ext cx="936104" cy="648072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92996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5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>
                <a:solidFill>
                  <a:schemeClr val="tx2"/>
                </a:solidFill>
              </a:rPr>
              <a:t>Internet 1 - vznik a vývoj</a:t>
            </a:r>
            <a:endParaRPr lang="cs-CZ" sz="3000" b="1" i="1" u="sng" dirty="0">
              <a:solidFill>
                <a:schemeClr val="tx2"/>
              </a:solidFill>
            </a:endParaRPr>
          </a:p>
        </p:txBody>
      </p:sp>
      <p:sp>
        <p:nvSpPr>
          <p:cNvPr id="1025" name="TextovéPole 1024"/>
          <p:cNvSpPr txBox="1"/>
          <p:nvPr/>
        </p:nvSpPr>
        <p:spPr>
          <a:xfrm>
            <a:off x="107504" y="745534"/>
            <a:ext cx="890433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Internet v České republice:</a:t>
            </a:r>
            <a:endParaRPr lang="cs-CZ" sz="2400" dirty="0" smtClean="0"/>
          </a:p>
          <a:p>
            <a:pPr algn="just"/>
            <a:endParaRPr lang="cs-CZ" sz="1200" dirty="0"/>
          </a:p>
          <a:p>
            <a:pPr algn="just"/>
            <a:r>
              <a:rPr lang="cs-CZ" sz="2400" dirty="0">
                <a:solidFill>
                  <a:srgbClr val="0000CC"/>
                </a:solidFill>
              </a:rPr>
              <a:t>Po rozpadu </a:t>
            </a:r>
            <a:r>
              <a:rPr lang="cs-CZ" sz="2400" dirty="0" smtClean="0">
                <a:solidFill>
                  <a:srgbClr val="0000CC"/>
                </a:solidFill>
              </a:rPr>
              <a:t>ČSFR 1993 se FESNET rozdělil </a:t>
            </a:r>
            <a:r>
              <a:rPr lang="cs-CZ" sz="2400" dirty="0">
                <a:solidFill>
                  <a:srgbClr val="0000CC"/>
                </a:solidFill>
              </a:rPr>
              <a:t>na </a:t>
            </a:r>
            <a:r>
              <a:rPr lang="cs-CZ" sz="2400" b="1" dirty="0">
                <a:solidFill>
                  <a:srgbClr val="0000CC"/>
                </a:solidFill>
              </a:rPr>
              <a:t>CESNET </a:t>
            </a:r>
            <a:r>
              <a:rPr lang="cs-CZ" sz="2400" b="1" dirty="0" smtClean="0">
                <a:solidFill>
                  <a:srgbClr val="0000CC"/>
                </a:solidFill>
              </a:rPr>
              <a:t>v Česku </a:t>
            </a:r>
            <a:r>
              <a:rPr lang="cs-CZ" sz="2400" dirty="0" smtClean="0">
                <a:solidFill>
                  <a:srgbClr val="0000CC"/>
                </a:solidFill>
              </a:rPr>
              <a:t>a </a:t>
            </a:r>
            <a:r>
              <a:rPr lang="cs-CZ" sz="2400" dirty="0">
                <a:solidFill>
                  <a:srgbClr val="0000CC"/>
                </a:solidFill>
              </a:rPr>
              <a:t>slovenskou </a:t>
            </a:r>
            <a:r>
              <a:rPr lang="cs-CZ" sz="2400" dirty="0" smtClean="0">
                <a:solidFill>
                  <a:srgbClr val="0000CC"/>
                </a:solidFill>
              </a:rPr>
              <a:t>část </a:t>
            </a:r>
            <a:r>
              <a:rPr lang="cs-CZ" sz="2400" dirty="0">
                <a:solidFill>
                  <a:srgbClr val="0000CC"/>
                </a:solidFill>
              </a:rPr>
              <a:t>SANET. </a:t>
            </a:r>
            <a:endParaRPr lang="cs-CZ" sz="2400" dirty="0" smtClean="0">
              <a:solidFill>
                <a:srgbClr val="0000CC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 smtClean="0">
                <a:solidFill>
                  <a:srgbClr val="006600"/>
                </a:solidFill>
              </a:rPr>
              <a:t>I </a:t>
            </a:r>
            <a:r>
              <a:rPr lang="cs-CZ" sz="2400" dirty="0">
                <a:solidFill>
                  <a:srgbClr val="006600"/>
                </a:solidFill>
              </a:rPr>
              <a:t>když CESNET byl vybudován jako akademická </a:t>
            </a:r>
            <a:r>
              <a:rPr lang="cs-CZ" sz="2400" dirty="0" smtClean="0">
                <a:solidFill>
                  <a:srgbClr val="006600"/>
                </a:solidFill>
              </a:rPr>
              <a:t>sít (univerzitní), tak díky vysoké poptávce </a:t>
            </a:r>
            <a:r>
              <a:rPr lang="cs-CZ" sz="2400" dirty="0">
                <a:solidFill>
                  <a:srgbClr val="006600"/>
                </a:solidFill>
              </a:rPr>
              <a:t>po </a:t>
            </a:r>
            <a:r>
              <a:rPr lang="cs-CZ" sz="2400" dirty="0" smtClean="0">
                <a:solidFill>
                  <a:srgbClr val="006600"/>
                </a:solidFill>
              </a:rPr>
              <a:t>dalším připojení </a:t>
            </a:r>
            <a:r>
              <a:rPr lang="cs-CZ" sz="2400" dirty="0">
                <a:solidFill>
                  <a:srgbClr val="006600"/>
                </a:solidFill>
              </a:rPr>
              <a:t>se zanedlouho stal i </a:t>
            </a:r>
            <a:r>
              <a:rPr lang="cs-CZ" sz="2400" dirty="0" smtClean="0">
                <a:solidFill>
                  <a:srgbClr val="006600"/>
                </a:solidFill>
              </a:rPr>
              <a:t>komerčním </a:t>
            </a:r>
            <a:r>
              <a:rPr lang="cs-CZ" sz="2400" dirty="0">
                <a:solidFill>
                  <a:srgbClr val="006600"/>
                </a:solidFill>
              </a:rPr>
              <a:t>poskytovatelem. </a:t>
            </a:r>
            <a:endParaRPr lang="cs-CZ" sz="2400" dirty="0" smtClean="0">
              <a:solidFill>
                <a:srgbClr val="006600"/>
              </a:solidFill>
            </a:endParaRPr>
          </a:p>
          <a:p>
            <a:pPr algn="just"/>
            <a:endParaRPr lang="cs-CZ" sz="1200" dirty="0" smtClean="0">
              <a:solidFill>
                <a:srgbClr val="800000"/>
              </a:solidFill>
            </a:endParaRPr>
          </a:p>
          <a:p>
            <a:pPr algn="just"/>
            <a:r>
              <a:rPr lang="cs-CZ" sz="2400" dirty="0">
                <a:solidFill>
                  <a:srgbClr val="800000"/>
                </a:solidFill>
              </a:rPr>
              <a:t>O</a:t>
            </a:r>
            <a:r>
              <a:rPr lang="cs-CZ" sz="2400" dirty="0" smtClean="0">
                <a:solidFill>
                  <a:srgbClr val="800000"/>
                </a:solidFill>
              </a:rPr>
              <a:t>d roku 2000 </a:t>
            </a:r>
            <a:r>
              <a:rPr lang="cs-CZ" sz="2400" dirty="0">
                <a:solidFill>
                  <a:srgbClr val="800000"/>
                </a:solidFill>
              </a:rPr>
              <a:t>je </a:t>
            </a:r>
            <a:r>
              <a:rPr lang="cs-CZ" sz="2400" dirty="0" err="1" smtClean="0">
                <a:solidFill>
                  <a:srgbClr val="800000"/>
                </a:solidFill>
              </a:rPr>
              <a:t>CESNET</a:t>
            </a:r>
            <a:r>
              <a:rPr lang="cs-CZ" sz="2400" dirty="0" smtClean="0">
                <a:solidFill>
                  <a:srgbClr val="800000"/>
                </a:solidFill>
              </a:rPr>
              <a:t> již jen jedním z mnoha </a:t>
            </a:r>
            <a:r>
              <a:rPr lang="cs-CZ" sz="2400" b="1" dirty="0" smtClean="0">
                <a:solidFill>
                  <a:srgbClr val="800000"/>
                </a:solidFill>
              </a:rPr>
              <a:t>poskytovatelů internetu </a:t>
            </a:r>
            <a:r>
              <a:rPr lang="cs-CZ" sz="2400" dirty="0" smtClean="0">
                <a:solidFill>
                  <a:srgbClr val="800000"/>
                </a:solidFill>
              </a:rPr>
              <a:t>– což dokazuje obrovskou </a:t>
            </a:r>
            <a:r>
              <a:rPr lang="cs-CZ" sz="2400" dirty="0">
                <a:solidFill>
                  <a:srgbClr val="800000"/>
                </a:solidFill>
              </a:rPr>
              <a:t>dynamiku </a:t>
            </a:r>
            <a:r>
              <a:rPr lang="cs-CZ" sz="2400" dirty="0" smtClean="0">
                <a:solidFill>
                  <a:srgbClr val="800000"/>
                </a:solidFill>
              </a:rPr>
              <a:t>rozmachu internetu</a:t>
            </a:r>
            <a:r>
              <a:rPr lang="cs-CZ" sz="2400" dirty="0">
                <a:solidFill>
                  <a:srgbClr val="800000"/>
                </a:solidFill>
              </a:rPr>
              <a:t>: </a:t>
            </a:r>
            <a:endParaRPr lang="cs-CZ" sz="2400" dirty="0" smtClean="0">
              <a:solidFill>
                <a:srgbClr val="800000"/>
              </a:solidFill>
            </a:endParaRPr>
          </a:p>
          <a:p>
            <a:pPr algn="ctr"/>
            <a:r>
              <a:rPr lang="cs-CZ" sz="2400" b="1" i="1" dirty="0" smtClean="0">
                <a:solidFill>
                  <a:srgbClr val="800000"/>
                </a:solidFill>
              </a:rPr>
              <a:t>během </a:t>
            </a:r>
            <a:r>
              <a:rPr lang="cs-CZ" sz="2400" b="1" i="1" dirty="0">
                <a:solidFill>
                  <a:srgbClr val="800000"/>
                </a:solidFill>
              </a:rPr>
              <a:t>7 let od </a:t>
            </a:r>
            <a:r>
              <a:rPr lang="cs-CZ" sz="2400" b="1" i="1" dirty="0" smtClean="0">
                <a:solidFill>
                  <a:srgbClr val="800000"/>
                </a:solidFill>
              </a:rPr>
              <a:t>ničeho, </a:t>
            </a:r>
            <a:r>
              <a:rPr lang="cs-CZ" sz="2400" b="1" i="1" dirty="0">
                <a:solidFill>
                  <a:srgbClr val="800000"/>
                </a:solidFill>
              </a:rPr>
              <a:t>k </a:t>
            </a:r>
            <a:r>
              <a:rPr lang="cs-CZ" sz="2400" b="1" i="1" dirty="0" smtClean="0">
                <a:solidFill>
                  <a:srgbClr val="800000"/>
                </a:solidFill>
              </a:rPr>
              <a:t>rozvinutému konkurenčnímu prostředí</a:t>
            </a:r>
            <a:r>
              <a:rPr lang="cs-CZ" sz="2400" dirty="0" smtClean="0">
                <a:solidFill>
                  <a:srgbClr val="800000"/>
                </a:solidFill>
              </a:rPr>
              <a:t>.</a:t>
            </a:r>
          </a:p>
          <a:p>
            <a:endParaRPr lang="cs-CZ" sz="1200" dirty="0">
              <a:solidFill>
                <a:srgbClr val="800000"/>
              </a:solidFill>
            </a:endParaRPr>
          </a:p>
          <a:p>
            <a:r>
              <a:rPr lang="cs-CZ" altLang="cs-CZ" sz="2400" dirty="0" smtClean="0"/>
              <a:t>V </a:t>
            </a:r>
            <a:r>
              <a:rPr lang="cs-CZ" altLang="cs-CZ" sz="2400" dirty="0"/>
              <a:t>současnosti vlastní internetový server (uzel) každá významnější </a:t>
            </a:r>
            <a:r>
              <a:rPr lang="cs-CZ" altLang="cs-CZ" sz="2400" dirty="0" smtClean="0"/>
              <a:t>firma (to </a:t>
            </a:r>
            <a:r>
              <a:rPr lang="cs-CZ" altLang="cs-CZ" sz="2400" i="1" dirty="0" smtClean="0"/>
              <a:t>může být kdokoli, o přidělení vlastnictví uzlu na internetu se však žádá a je placené</a:t>
            </a:r>
            <a:r>
              <a:rPr lang="cs-CZ" altLang="cs-CZ" sz="2400" dirty="0" smtClean="0"/>
              <a:t>). </a:t>
            </a:r>
          </a:p>
          <a:p>
            <a:pPr algn="ctr"/>
            <a:r>
              <a:rPr lang="cs-CZ" altLang="cs-CZ" sz="2400" i="1" dirty="0" smtClean="0">
                <a:solidFill>
                  <a:srgbClr val="C00000"/>
                </a:solidFill>
              </a:rPr>
              <a:t>Pozor, neplést si s </a:t>
            </a:r>
            <a:r>
              <a:rPr lang="cs-CZ" altLang="cs-CZ" sz="2400" b="1" i="1" dirty="0" smtClean="0">
                <a:solidFill>
                  <a:srgbClr val="C00000"/>
                </a:solidFill>
              </a:rPr>
              <a:t>osobní webovou stránkou</a:t>
            </a:r>
            <a:r>
              <a:rPr lang="cs-CZ" altLang="cs-CZ" sz="2400" i="1" dirty="0" smtClean="0">
                <a:solidFill>
                  <a:srgbClr val="C00000"/>
                </a:solidFill>
              </a:rPr>
              <a:t>!</a:t>
            </a:r>
            <a:endParaRPr lang="cs-CZ" altLang="cs-CZ" sz="2400" i="1" dirty="0">
              <a:solidFill>
                <a:srgbClr val="C00000"/>
              </a:solidFill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7030A0"/>
                </a:solidFill>
              </a:rPr>
              <a:t>Na Internetu nalezněte obrázky postupného propojování míst v ČR.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2050" name="Picture 2" descr="http://nagasaki.webz.cz/madhack.g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-136525"/>
            <a:ext cx="4572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Mrak 9"/>
          <p:cNvSpPr/>
          <p:nvPr/>
        </p:nvSpPr>
        <p:spPr>
          <a:xfrm>
            <a:off x="8100392" y="764704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4790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675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775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" grpId="0"/>
      <p:bldP spid="3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5611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" name="Picture 2" descr="http://officeimg.vo.msecnd.net/en-us/images/MB900300520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07707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1 - vznik a vývoj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7504" y="764704"/>
            <a:ext cx="8784976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b="1" dirty="0" smtClean="0"/>
              <a:t>Vývoj internetu v datech – přehled: </a:t>
            </a:r>
            <a:endParaRPr lang="cs-CZ" sz="2400" dirty="0" smtClean="0"/>
          </a:p>
          <a:p>
            <a:pPr algn="just"/>
            <a:endParaRPr lang="cs-CZ" sz="1200" dirty="0"/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1964 - návrh distribuované sítě </a:t>
            </a:r>
            <a:r>
              <a:rPr lang="cs-CZ" sz="2200" b="1" dirty="0" smtClean="0">
                <a:solidFill>
                  <a:srgbClr val="800000"/>
                </a:solidFill>
              </a:rPr>
              <a:t>RAND</a:t>
            </a:r>
            <a:r>
              <a:rPr lang="cs-CZ" sz="2200" dirty="0" smtClean="0">
                <a:solidFill>
                  <a:srgbClr val="800000"/>
                </a:solidFill>
              </a:rPr>
              <a:t> </a:t>
            </a:r>
            <a:endParaRPr lang="cs-CZ" sz="2200" dirty="0">
              <a:solidFill>
                <a:srgbClr val="800000"/>
              </a:solidFill>
            </a:endParaRP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1969 - </a:t>
            </a:r>
            <a:r>
              <a:rPr lang="cs-CZ" sz="2200" b="1" dirty="0" smtClean="0">
                <a:solidFill>
                  <a:srgbClr val="800000"/>
                </a:solidFill>
              </a:rPr>
              <a:t>ARPA</a:t>
            </a:r>
            <a:r>
              <a:rPr lang="cs-CZ" sz="2200" dirty="0">
                <a:solidFill>
                  <a:srgbClr val="800000"/>
                </a:solidFill>
              </a:rPr>
              <a:t>, </a:t>
            </a:r>
            <a:r>
              <a:rPr lang="cs-CZ" sz="2200" b="1" dirty="0" smtClean="0">
                <a:solidFill>
                  <a:srgbClr val="800000"/>
                </a:solidFill>
              </a:rPr>
              <a:t>uzly </a:t>
            </a:r>
            <a:r>
              <a:rPr lang="cs-CZ" sz="2200" dirty="0" smtClean="0">
                <a:solidFill>
                  <a:srgbClr val="800000"/>
                </a:solidFill>
              </a:rPr>
              <a:t>(pro textová data).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1971 - 15 uzlů (text) pro vládní, vojenské, </a:t>
            </a:r>
            <a:r>
              <a:rPr lang="cs-CZ" sz="2200" dirty="0" err="1" smtClean="0">
                <a:solidFill>
                  <a:srgbClr val="800000"/>
                </a:solidFill>
              </a:rPr>
              <a:t>vědecko</a:t>
            </a:r>
            <a:r>
              <a:rPr lang="cs-CZ" sz="2200" dirty="0" smtClean="0">
                <a:solidFill>
                  <a:srgbClr val="800000"/>
                </a:solidFill>
              </a:rPr>
              <a:t> výzkumné instituce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1972 - 37 uzlů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1972 - 1980 - přesah sítě z USA do světa – mezinárodní síť </a:t>
            </a:r>
            <a:r>
              <a:rPr lang="cs-CZ" sz="2200" b="1" dirty="0" smtClean="0">
                <a:solidFill>
                  <a:srgbClr val="800000"/>
                </a:solidFill>
              </a:rPr>
              <a:t>Internet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1980 - </a:t>
            </a:r>
            <a:r>
              <a:rPr lang="cs-CZ" sz="2200" b="1" dirty="0" smtClean="0">
                <a:solidFill>
                  <a:srgbClr val="800000"/>
                </a:solidFill>
              </a:rPr>
              <a:t>CERN</a:t>
            </a:r>
            <a:r>
              <a:rPr lang="cs-CZ" sz="2200" dirty="0" smtClean="0">
                <a:solidFill>
                  <a:srgbClr val="800000"/>
                </a:solidFill>
              </a:rPr>
              <a:t> zrod </a:t>
            </a:r>
            <a:r>
              <a:rPr lang="cs-CZ" sz="2200" b="1" dirty="0" smtClean="0">
                <a:solidFill>
                  <a:srgbClr val="800000"/>
                </a:solidFill>
              </a:rPr>
              <a:t>hypertextu</a:t>
            </a:r>
            <a:r>
              <a:rPr lang="cs-CZ" sz="2200" dirty="0" smtClean="0">
                <a:solidFill>
                  <a:srgbClr val="800000"/>
                </a:solidFill>
              </a:rPr>
              <a:t> (usnadnění přístupu k informacím)</a:t>
            </a:r>
          </a:p>
          <a:p>
            <a:pPr marL="808038" indent="-808038" algn="just">
              <a:buAutoNum type="arabicPlain" startAt="1984"/>
            </a:pPr>
            <a:r>
              <a:rPr lang="cs-CZ" sz="2200" dirty="0" smtClean="0">
                <a:solidFill>
                  <a:srgbClr val="800000"/>
                </a:solidFill>
              </a:rPr>
              <a:t> - cca 1000 počítačů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1989 -1991 - CERN vytváří </a:t>
            </a:r>
            <a:r>
              <a:rPr lang="cs-CZ" sz="2200" b="1" dirty="0" smtClean="0">
                <a:solidFill>
                  <a:srgbClr val="800000"/>
                </a:solidFill>
              </a:rPr>
              <a:t>WWW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1992 - více než 1 milion počítačů, doplnění o grafický režim a multimédia, zrod </a:t>
            </a:r>
            <a:r>
              <a:rPr lang="cs-CZ" sz="2200" b="1" dirty="0" smtClean="0">
                <a:solidFill>
                  <a:srgbClr val="800000"/>
                </a:solidFill>
              </a:rPr>
              <a:t>Vyhledávače (Browser)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1995 - přes 20 milionů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2000 - přes 300 milionů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2003 – cca 600 miliónů</a:t>
            </a:r>
          </a:p>
          <a:p>
            <a:pPr marL="808038" indent="-808038" algn="just"/>
            <a:r>
              <a:rPr lang="cs-CZ" sz="2200" dirty="0" smtClean="0">
                <a:solidFill>
                  <a:srgbClr val="800000"/>
                </a:solidFill>
              </a:rPr>
              <a:t>2006 – přes 1 miliardu</a:t>
            </a: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8875" indent="0">
              <a:spcBef>
                <a:spcPts val="0"/>
              </a:spcBef>
              <a:buNone/>
            </a:pPr>
            <a:r>
              <a:rPr lang="cs-CZ" sz="2000" i="1" dirty="0">
                <a:solidFill>
                  <a:srgbClr val="7030A0"/>
                </a:solidFill>
              </a:rPr>
              <a:t>Úkol: Pokuste se vyrobit graf nárůstu počtu uživatelů Internetu</a:t>
            </a:r>
            <a:endParaRPr lang="cs-CZ" sz="1800" i="1" dirty="0"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31" name="Tlačítko akce: Dopředu nebo Další 30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13" name="Mrak 12"/>
          <p:cNvSpPr/>
          <p:nvPr/>
        </p:nvSpPr>
        <p:spPr>
          <a:xfrm>
            <a:off x="8028384" y="836712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658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9" presetClass="entr" presetSubtype="0" fill="hold" grpId="0" nodeType="afterEffect">
                                  <p:stCondLst>
                                    <p:cond delay="50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1B9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1 - vznik a vývoj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980728"/>
            <a:ext cx="8631876" cy="6480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err="1" smtClean="0">
                <a:solidFill>
                  <a:srgbClr val="00B050"/>
                </a:solidFill>
              </a:rPr>
              <a:t>Autotest</a:t>
            </a:r>
            <a:r>
              <a:rPr lang="cs-CZ" sz="2800" b="1" u="sng" dirty="0" smtClean="0">
                <a:solidFill>
                  <a:srgbClr val="00B050"/>
                </a:solidFill>
              </a:rPr>
              <a:t> – otázky a úkoly: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678156"/>
            <a:ext cx="878651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Proč a jak začal vznikat internet?.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Která firma podstatu internetové sítě navrhla a která realizovala?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Co znamená výraz „grafický browser“? 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Kdy a jak bylo připojeno Česko k Internetu?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400" dirty="0" smtClean="0">
                <a:solidFill>
                  <a:srgbClr val="0070C0"/>
                </a:solidFill>
              </a:rPr>
              <a:t>Seřaď chronologicky (časově) vývoj podle následujících slov: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2237422"/>
              </p:ext>
            </p:extLst>
          </p:nvPr>
        </p:nvGraphicFramePr>
        <p:xfrm>
          <a:off x="107504" y="3717032"/>
          <a:ext cx="8927976" cy="648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7996"/>
                <a:gridCol w="1487996"/>
                <a:gridCol w="1487996"/>
                <a:gridCol w="1487996"/>
                <a:gridCol w="1487996"/>
                <a:gridCol w="1487996"/>
              </a:tblGrid>
              <a:tr h="648072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02283F"/>
                        </a:solidFill>
                      </a:endParaRP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10244" name="Picture 4" descr="http://bestpage.cz/gif/G180064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733" y="4653136"/>
            <a:ext cx="1720205" cy="1310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Mrak 13"/>
          <p:cNvSpPr/>
          <p:nvPr/>
        </p:nvSpPr>
        <p:spPr>
          <a:xfrm>
            <a:off x="7956376" y="980728"/>
            <a:ext cx="936104" cy="576064"/>
          </a:xfrm>
          <a:prstGeom prst="cloud">
            <a:avLst/>
          </a:prstGeom>
          <a:solidFill>
            <a:schemeClr val="bg1">
              <a:lumMod val="95000"/>
            </a:schemeClr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55700" indent="0">
              <a:spcBef>
                <a:spcPts val="0"/>
              </a:spcBef>
              <a:buNone/>
            </a:pPr>
            <a:r>
              <a:rPr lang="cs-CZ" sz="2000" dirty="0" smtClean="0">
                <a:solidFill>
                  <a:srgbClr val="C00000"/>
                </a:solidFill>
              </a:rPr>
              <a:t>Napište odpovědi písemně nebo elektronicky a odevzdejte učiteli</a:t>
            </a:r>
            <a:r>
              <a:rPr lang="cs-CZ" sz="2000" b="1" i="1" dirty="0" smtClean="0">
                <a:solidFill>
                  <a:srgbClr val="C00000"/>
                </a:solidFill>
              </a:rPr>
              <a:t>.</a:t>
            </a:r>
            <a:endParaRPr lang="cs-CZ" sz="2000" b="1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611560" y="4581128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Browser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3" name="Zkosené hrany 12"/>
          <p:cNvSpPr/>
          <p:nvPr/>
        </p:nvSpPr>
        <p:spPr>
          <a:xfrm>
            <a:off x="5076056" y="5517232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RAND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5" name="Zkosené hrany 14"/>
          <p:cNvSpPr/>
          <p:nvPr/>
        </p:nvSpPr>
        <p:spPr>
          <a:xfrm>
            <a:off x="611560" y="5445224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rgbClr val="C00000"/>
                </a:solidFill>
              </a:rPr>
              <a:t>ARPA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6" name="Zkosené hrany 15"/>
          <p:cNvSpPr/>
          <p:nvPr/>
        </p:nvSpPr>
        <p:spPr>
          <a:xfrm>
            <a:off x="2987824" y="4509120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Internet</a:t>
            </a:r>
            <a:endParaRPr lang="cs-CZ" sz="2400" b="1" dirty="0">
              <a:solidFill>
                <a:srgbClr val="C00000"/>
              </a:solidFill>
            </a:endParaRPr>
          </a:p>
        </p:txBody>
      </p:sp>
      <p:sp>
        <p:nvSpPr>
          <p:cNvPr id="17" name="Zkosené hrany 16"/>
          <p:cNvSpPr/>
          <p:nvPr/>
        </p:nvSpPr>
        <p:spPr>
          <a:xfrm>
            <a:off x="2915816" y="5373216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rgbClr val="C00000"/>
                </a:solidFill>
              </a:rPr>
              <a:t>Hypertext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18" name="Zkosené hrany 17"/>
          <p:cNvSpPr/>
          <p:nvPr/>
        </p:nvSpPr>
        <p:spPr>
          <a:xfrm>
            <a:off x="5148064" y="4509120"/>
            <a:ext cx="1440160" cy="648072"/>
          </a:xfrm>
          <a:prstGeom prst="bevel">
            <a:avLst/>
          </a:prstGeom>
          <a:blipFill>
            <a:blip r:embed="rId5"/>
            <a:tile tx="0" ty="0" sx="100000" sy="100000" flip="none" algn="tl"/>
          </a:blip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C00000"/>
                </a:solidFill>
              </a:rPr>
              <a:t>WWW</a:t>
            </a:r>
            <a:endParaRPr lang="cs-CZ" sz="2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29164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6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/>
      <p:bldP spid="1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692696"/>
            <a:ext cx="9144000" cy="6189773"/>
          </a:xfrm>
          <a:prstGeom prst="rect">
            <a:avLst/>
          </a:prstGeom>
          <a:gradFill flip="none" rotWithShape="1">
            <a:gsLst>
              <a:gs pos="0">
                <a:srgbClr val="FFEBCD"/>
              </a:gs>
              <a:gs pos="100000">
                <a:srgbClr val="FFFAF0"/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706090"/>
          </a:xfrm>
          <a:ln>
            <a:noFill/>
          </a:ln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s-CZ" sz="3000" b="1" i="1" u="sng" dirty="0">
                <a:solidFill>
                  <a:schemeClr val="tx2"/>
                </a:solidFill>
              </a:rPr>
              <a:t>Internet 1 - vznik a vývoj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 bwMode="auto">
          <a:xfrm>
            <a:off x="251520" y="1844824"/>
            <a:ext cx="8712968" cy="1942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spcBef>
                <a:spcPts val="0"/>
              </a:spcBef>
              <a:buNone/>
            </a:pPr>
            <a:r>
              <a:rPr lang="cs-CZ" sz="2800" b="1" u="sng" dirty="0" smtClean="0">
                <a:solidFill>
                  <a:srgbClr val="00B050"/>
                </a:solidFill>
              </a:rPr>
              <a:t>Gratulujeme</a:t>
            </a:r>
            <a:r>
              <a:rPr lang="cs-CZ" sz="2400" b="1" u="sng" dirty="0" smtClean="0">
                <a:solidFill>
                  <a:srgbClr val="00B050"/>
                </a:solidFill>
              </a:rPr>
              <a:t>, </a:t>
            </a: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r>
              <a:rPr lang="cs-CZ" sz="2400" dirty="0" smtClean="0">
                <a:solidFill>
                  <a:srgbClr val="00B050"/>
                </a:solidFill>
              </a:rPr>
              <a:t>Gratuluji srdečně za úspěšné absolvování další části výukového materiálu o počítačových sítích, přeji hodně elánu do dalšího dílu.</a:t>
            </a:r>
            <a:endParaRPr lang="cs-CZ" sz="2400" b="1" u="sng" dirty="0" smtClean="0">
              <a:solidFill>
                <a:srgbClr val="00B050"/>
              </a:solidFill>
            </a:endParaRPr>
          </a:p>
          <a:p>
            <a:pPr marL="0" indent="0" algn="just">
              <a:spcBef>
                <a:spcPts val="0"/>
              </a:spcBef>
              <a:buNone/>
            </a:pPr>
            <a:endParaRPr lang="cs-CZ" sz="2400" dirty="0" smtClean="0">
              <a:solidFill>
                <a:schemeClr val="tx2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 bwMode="auto">
          <a:xfrm>
            <a:off x="0" y="6237311"/>
            <a:ext cx="9144000" cy="645157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marL="342900" indent="-3429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168400" indent="0">
              <a:spcBef>
                <a:spcPts val="0"/>
              </a:spcBef>
              <a:buNone/>
            </a:pPr>
            <a:r>
              <a:rPr lang="cs-CZ" sz="2000" i="1" dirty="0" smtClean="0">
                <a:solidFill>
                  <a:srgbClr val="C00000"/>
                </a:solidFill>
              </a:rPr>
              <a:t>Zamysli se na téma osobního používání „otevřených“ veřejných sítí.</a:t>
            </a:r>
            <a:endParaRPr lang="cs-CZ" sz="2000" i="1" dirty="0">
              <a:solidFill>
                <a:srgbClr val="C0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6237311"/>
            <a:ext cx="1187624" cy="646331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600" b="0" cap="none" spc="0" dirty="0" smtClean="0">
                <a:ln w="18415" cmpd="sng">
                  <a:noFill/>
                  <a:prstDash val="solid"/>
                </a:ln>
                <a:gradFill>
                  <a:gsLst>
                    <a:gs pos="0">
                      <a:schemeClr val="bg1"/>
                    </a:gs>
                    <a:gs pos="50000">
                      <a:schemeClr val="accent6">
                        <a:lumMod val="20000"/>
                        <a:lumOff val="80000"/>
                      </a:schemeClr>
                    </a:gs>
                    <a:gs pos="100000">
                      <a:schemeClr val="accent6">
                        <a:lumMod val="40000"/>
                        <a:lumOff val="6000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6">
                      <a:lumMod val="60000"/>
                      <a:lumOff val="40000"/>
                      <a:alpha val="40000"/>
                    </a:schemeClr>
                  </a:outerShdw>
                </a:effectLst>
              </a:rPr>
              <a:t>? - !</a:t>
            </a:r>
            <a:endParaRPr lang="cs-CZ" sz="3600" b="0" cap="none" spc="0" dirty="0">
              <a:ln w="18415" cmpd="sng">
                <a:noFill/>
                <a:prstDash val="solid"/>
              </a:ln>
              <a:gradFill>
                <a:gsLst>
                  <a:gs pos="0">
                    <a:schemeClr val="bg1"/>
                  </a:gs>
                  <a:gs pos="50000">
                    <a:schemeClr val="accent6">
                      <a:lumMod val="20000"/>
                      <a:lumOff val="80000"/>
                    </a:schemeClr>
                  </a:gs>
                  <a:gs pos="100000">
                    <a:schemeClr val="accent6">
                      <a:lumMod val="40000"/>
                      <a:lumOff val="6000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6">
                    <a:lumMod val="60000"/>
                    <a:lumOff val="40000"/>
                    <a:alpha val="40000"/>
                  </a:schemeClr>
                </a:outerShdw>
              </a:effectLst>
            </a:endParaRPr>
          </a:p>
        </p:txBody>
      </p:sp>
      <p:sp>
        <p:nvSpPr>
          <p:cNvPr id="12" name="Tlačítko akce: Dopředu nebo Další 11">
            <a:hlinkClick r:id="" action="ppaction://hlinkshowjump?jump=nextslide" highlightClick="1"/>
          </p:cNvPr>
          <p:cNvSpPr/>
          <p:nvPr/>
        </p:nvSpPr>
        <p:spPr>
          <a:xfrm>
            <a:off x="8622792" y="5716103"/>
            <a:ext cx="521208" cy="521208"/>
          </a:xfrm>
          <a:prstGeom prst="actionButtonForwardNex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1026" name="Picture 2" descr="C:\Program Files\Microsoft Office\MEDIA\CAGCAT10\j0293844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764704"/>
            <a:ext cx="1152128" cy="121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3787582"/>
            <a:ext cx="3409716" cy="2055171"/>
          </a:xfrm>
          <a:prstGeom prst="rect">
            <a:avLst/>
          </a:prstGeom>
        </p:spPr>
      </p:pic>
      <p:sp>
        <p:nvSpPr>
          <p:cNvPr id="13" name="Mrak 12"/>
          <p:cNvSpPr/>
          <p:nvPr/>
        </p:nvSpPr>
        <p:spPr>
          <a:xfrm>
            <a:off x="7308304" y="692696"/>
            <a:ext cx="1800200" cy="1296144"/>
          </a:xfrm>
          <a:prstGeom prst="cloud">
            <a:avLst/>
          </a:prstGeom>
          <a:noFill/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4" name="Picture 2" descr="http://bestpage.cz/gif/G290102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013176"/>
            <a:ext cx="1276350" cy="1314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2860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3" name="click.wav"/>
          </p:stSnd>
        </p:sndAc>
      </p:transition>
    </mc:Choice>
    <mc:Fallback xmlns="">
      <p:transition spd="slow">
        <p:fade/>
        <p:sndAc>
          <p:stSnd>
            <p:snd r:embed="rId10" name="click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25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75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Vlastní zdroje a vytvořené materiály</a:t>
            </a:r>
            <a:endParaRPr lang="cs-CZ" sz="2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5576" y="1988840"/>
            <a:ext cx="820891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Webové zdroje </a:t>
            </a:r>
            <a:r>
              <a:rPr lang="cs-CZ" sz="2000" b="1" dirty="0" smtClean="0"/>
              <a:t>a obrázky</a:t>
            </a:r>
            <a:r>
              <a:rPr lang="cs-CZ" sz="2000" b="1" dirty="0" smtClean="0"/>
              <a:t>:</a:t>
            </a:r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cs.wikipedia.org/wiki/Historie_internetu</a:t>
            </a:r>
            <a:endParaRPr lang="cs-CZ" sz="1600" dirty="0" smtClean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cs.wikipedia.org/wiki/Internet</a:t>
            </a:r>
            <a:endParaRPr lang="cs-CZ" sz="1600" dirty="0" smtClean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commons.wikimedia.org/wiki/File:Sputnik_asm.jpg</a:t>
            </a:r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://www.jaknainternet.cz/page/1205/historie-internetu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bestpage.cz/gif/gif27.html</a:t>
            </a:r>
            <a:endParaRPr lang="cs-CZ" sz="1600" dirty="0" smtClean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9"/>
              </a:rPr>
              <a:t>http://cz.vector.me/browse/260030/web_user</a:t>
            </a:r>
            <a:endParaRPr lang="cs-CZ" sz="1600" dirty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10"/>
              </a:rPr>
              <a:t>http://cz.vector.me/browse/260051/proxy_server</a:t>
            </a:r>
            <a:endParaRPr lang="cs-CZ" sz="1600" dirty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cz.vector.me/browse/685450/cloud_computing</a:t>
            </a:r>
            <a:endParaRPr lang="cs-CZ" sz="1600" dirty="0" smtClean="0"/>
          </a:p>
          <a:p>
            <a:pPr marL="266700" indent="-266700">
              <a:buFont typeface="Arial" pitchFamily="34" charset="0"/>
              <a:buChar char="•"/>
            </a:pPr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nagasaki.webz.cz/czech_gs.gif</a:t>
            </a:r>
            <a:endParaRPr lang="cs-CZ" sz="1600" dirty="0" smtClean="0"/>
          </a:p>
          <a:p>
            <a:pPr lvl="1"/>
            <a:endParaRPr lang="cs-CZ" sz="1600" dirty="0"/>
          </a:p>
          <a:p>
            <a:pPr marL="342900" lvl="1" indent="-342900">
              <a:buFont typeface="Arial" pitchFamily="34" charset="0"/>
              <a:buChar char="•"/>
            </a:pPr>
            <a:r>
              <a:rPr lang="cs-CZ" sz="1600" dirty="0" err="1" smtClean="0"/>
              <a:t>emotikony</a:t>
            </a:r>
            <a:r>
              <a:rPr lang="cs-CZ" sz="1600" dirty="0" smtClean="0"/>
              <a:t> a kliparty sady MS-Office, dostupné také na</a:t>
            </a:r>
          </a:p>
          <a:p>
            <a:pPr lvl="1"/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office.microsoft.com/cs-cz/images/MC900442026.aspx</a:t>
            </a:r>
            <a:endParaRPr lang="cs-CZ" sz="1600" dirty="0" smtClean="0"/>
          </a:p>
          <a:p>
            <a:pPr lvl="1"/>
            <a:r>
              <a:rPr lang="cs-CZ" sz="1600" dirty="0">
                <a:hlinkClick r:id="rId14"/>
              </a:rPr>
              <a:t>http://office.microsoft.com/cs-cz/images/?</a:t>
            </a:r>
            <a:r>
              <a:rPr lang="cs-CZ" sz="1600" dirty="0" smtClean="0">
                <a:hlinkClick r:id="rId14"/>
              </a:rPr>
              <a:t>CTT=97</a:t>
            </a:r>
            <a:endParaRPr lang="cs-CZ" sz="1600" dirty="0" smtClean="0"/>
          </a:p>
          <a:p>
            <a:pPr lvl="1"/>
            <a:r>
              <a:rPr lang="cs-CZ" sz="1600" dirty="0">
                <a:hlinkClick r:id="rId15"/>
              </a:rPr>
              <a:t>http://office.microsoft.com/cs-cz/images/results.aspx?qu=internet&amp;ex=1#pg:3</a:t>
            </a:r>
            <a:r>
              <a:rPr lang="cs-CZ" sz="1600" dirty="0" smtClean="0">
                <a:hlinkClick r:id="rId15"/>
              </a:rPr>
              <a:t>|</a:t>
            </a:r>
            <a:endParaRPr lang="cs-CZ" sz="1600" dirty="0" smtClean="0"/>
          </a:p>
          <a:p>
            <a:pPr lvl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  <p:sndAc>
          <p:stSnd>
            <p:snd r:embed="rId2" name="click.wav"/>
          </p:stSnd>
        </p:sndAc>
      </p:transition>
    </mc:Choice>
    <mc:Fallback xmlns="">
      <p:transition spd="slow">
        <p:fade/>
        <p:sndAc>
          <p:stSnd>
            <p:snd r:embed="rId18" name="click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3746</TotalTime>
  <Words>1440</Words>
  <Application>Microsoft Office PowerPoint</Application>
  <PresentationFormat>Předvádění na obrazovce (4:3)</PresentationFormat>
  <Paragraphs>210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STŘEDNÍ ŠKOLA STAVEBNÍ A TECHNICKÁ Ústí nad Labem, Čelakovského 5, příspěvková organizace Páteřní škola Ústeckého kraje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Internet 1 - vznik a vývoj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SKOLA</cp:lastModifiedBy>
  <cp:revision>207</cp:revision>
  <dcterms:created xsi:type="dcterms:W3CDTF">2010-11-01T23:40:31Z</dcterms:created>
  <dcterms:modified xsi:type="dcterms:W3CDTF">2014-02-19T11:07:57Z</dcterms:modified>
</cp:coreProperties>
</file>