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3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259632" y="1988840"/>
          <a:ext cx="6697662" cy="4419288"/>
        </p:xfrm>
        <a:graphic>
          <a:graphicData uri="http://schemas.openxmlformats.org/drawingml/2006/table">
            <a:tbl>
              <a:tblPr/>
              <a:tblGrid>
                <a:gridCol w="1944216"/>
                <a:gridCol w="4753446"/>
              </a:tblGrid>
              <a:tr h="576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CZ.1.07/1.5.00/34.0873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0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Úvod do dějepisu 1 (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VY_32_INOVACE_06.01.01)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13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PhDr. Jan Tomíček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1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Dějepis pro 5. – 7.ročník VG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2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7.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Září 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je určena k výuce úvodu do  historiografie v dějepisném semináři v sedmém (předmaturitním) ročníku vyššího gymnázia. Studenty seznámí se základními pojmy z oblasti historiografie i se specifičností historické vědy.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Šablona slouží jako digitalizovaná učebnice k výuce úvodu do dějepisu. Časová dotace je 40 minut.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764705"/>
            <a:ext cx="7776864" cy="93610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Úvod do dějepisu -1</a:t>
            </a:r>
            <a:br>
              <a:rPr lang="cs-CZ" b="1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1772816"/>
            <a:ext cx="6400800" cy="386598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Historie a dějiny – objasnění pojmů</a:t>
            </a:r>
          </a:p>
          <a:p>
            <a:r>
              <a:rPr lang="cs-CZ" dirty="0" smtClean="0"/>
              <a:t>Užitek a význam historie</a:t>
            </a:r>
          </a:p>
          <a:p>
            <a:r>
              <a:rPr lang="cs-CZ" dirty="0" smtClean="0"/>
              <a:t>Vztah historie k jiným vědám</a:t>
            </a:r>
          </a:p>
          <a:p>
            <a:r>
              <a:rPr lang="cs-CZ" dirty="0" smtClean="0"/>
              <a:t>Dělení historie – tematické a chronologické</a:t>
            </a:r>
          </a:p>
          <a:p>
            <a:r>
              <a:rPr lang="cs-CZ" dirty="0" smtClean="0"/>
              <a:t>Studium dějepisu</a:t>
            </a:r>
          </a:p>
          <a:p>
            <a:r>
              <a:rPr lang="cs-CZ" dirty="0" smtClean="0"/>
              <a:t>Specifičnost historické vědy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Historie a dějiny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i="1" dirty="0" smtClean="0"/>
              <a:t>Tyto pojmy chápeme ve dvou významech:</a:t>
            </a:r>
          </a:p>
          <a:p>
            <a:pPr marL="514350" indent="-514350">
              <a:buAutoNum type="alphaLcParenR"/>
            </a:pPr>
            <a:r>
              <a:rPr lang="cs-CZ" b="1" u="sng" dirty="0" smtClean="0"/>
              <a:t>Proces</a:t>
            </a:r>
            <a:r>
              <a:rPr lang="cs-CZ" b="1" dirty="0" smtClean="0"/>
              <a:t> vývoje lidské společnosti</a:t>
            </a:r>
          </a:p>
          <a:p>
            <a:pPr marL="514350" indent="-514350">
              <a:buAutoNum type="alphaLcParenR"/>
            </a:pPr>
            <a:r>
              <a:rPr lang="cs-CZ" b="1" u="sng" dirty="0" smtClean="0"/>
              <a:t>Zkoumání a poznávání</a:t>
            </a:r>
            <a:r>
              <a:rPr lang="cs-CZ" b="1" dirty="0" smtClean="0"/>
              <a:t> minulosti s cílem podat pravdivý  obraz o minulosti lidstva</a:t>
            </a:r>
          </a:p>
          <a:p>
            <a:pPr marL="514350" indent="-514350">
              <a:buNone/>
            </a:pPr>
            <a:r>
              <a:rPr lang="cs-CZ" i="1" dirty="0" smtClean="0"/>
              <a:t>      Proto ve smyslu bodu b) – lépe použít pojem </a:t>
            </a:r>
            <a:r>
              <a:rPr lang="cs-CZ" b="1" dirty="0" smtClean="0"/>
              <a:t>historiografie, dějepisectví nebo historická věda</a:t>
            </a:r>
          </a:p>
          <a:p>
            <a:pPr marL="514350" indent="-514350">
              <a:buNone/>
            </a:pPr>
            <a:r>
              <a:rPr lang="cs-CZ" dirty="0" smtClean="0"/>
              <a:t>Co je to tedy? </a:t>
            </a:r>
            <a:r>
              <a:rPr lang="cs-CZ" b="1" dirty="0" smtClean="0"/>
              <a:t>= Věda, která zkoumá minulost lidské společnosti v určitém prostoru a čase, v celé komplexnosti a konkrétnosti</a:t>
            </a:r>
          </a:p>
          <a:p>
            <a:pPr marL="514350" indent="-514350"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Užitek  a význam historie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40560"/>
          </a:xfrm>
        </p:spPr>
        <p:txBody>
          <a:bodyPr>
            <a:noAutofit/>
          </a:bodyPr>
          <a:lstStyle/>
          <a:p>
            <a:r>
              <a:rPr lang="cs-CZ" sz="1800" b="1" dirty="0" smtClean="0"/>
              <a:t>Učí nás poznávat minulost </a:t>
            </a:r>
            <a:r>
              <a:rPr lang="cs-CZ" sz="1800" dirty="0" smtClean="0"/>
              <a:t>– chceme vědět jak to tenkrát proběhlo, zajímáme se o to pro tu historii samu, jsme zvídaví, chceme poznat něco, co neznáme atd.</a:t>
            </a:r>
          </a:p>
          <a:p>
            <a:r>
              <a:rPr lang="cs-CZ" sz="1800" b="1" dirty="0" smtClean="0"/>
              <a:t>Vede nás k pochopení přítomnosti, protože ta roste z minulosti </a:t>
            </a:r>
            <a:r>
              <a:rPr lang="cs-CZ" sz="1800" dirty="0" smtClean="0"/>
              <a:t>– chceme pochopit nejen dějiny svého národa a jeho místo v dnešním světě, ale i sebe sama, odkud přicházíme, proč jsme takoví, jací jsme atd.</a:t>
            </a:r>
          </a:p>
          <a:p>
            <a:r>
              <a:rPr lang="cs-CZ" sz="1800" b="1" dirty="0" smtClean="0"/>
              <a:t>Ukazuje, co by z podobné situace mohlo vzejít v budoucnosti </a:t>
            </a:r>
            <a:r>
              <a:rPr lang="cs-CZ" sz="1800" dirty="0" smtClean="0"/>
              <a:t>– poučení se z dějin pro naše rozhodování a konání a to jak v tom negativním i pozitivním ( například nedopustit situace, které vedou k potlačování lidských práv, k nástupu různých totalit a omezování či zničení demokracie atd.)</a:t>
            </a:r>
          </a:p>
          <a:p>
            <a:r>
              <a:rPr lang="cs-CZ" sz="1800" b="1" dirty="0" smtClean="0"/>
              <a:t>Vede k vlastenectví </a:t>
            </a:r>
            <a:r>
              <a:rPr lang="cs-CZ" sz="1800" dirty="0" smtClean="0"/>
              <a:t>– jsme hrdi na svůj národ, na předky, kteří něco dokázali, vybudovali a vytvořili, na jejich statečnost. To nás potom zavazuje i v našem konání (například v době národního obrození, když se vlastenci snažili o zachování českého jazyka a národa, tak velkou oporou pro ně byla právě česká historie, slavná tradice státu, českých králů, myslitelů i vojevůdců atd.)</a:t>
            </a:r>
          </a:p>
          <a:p>
            <a:r>
              <a:rPr lang="cs-CZ" sz="1800" b="1" dirty="0" smtClean="0"/>
              <a:t>Pomáhá dalším vědám seznámit se s vlastním vývojem </a:t>
            </a:r>
            <a:r>
              <a:rPr lang="cs-CZ" sz="1800" dirty="0" smtClean="0"/>
              <a:t>– mluvíme o dějinách fyziky, medicíny, literatury, filosofie atd.</a:t>
            </a:r>
          </a:p>
          <a:p>
            <a:r>
              <a:rPr lang="cs-CZ" sz="1800" b="1" dirty="0" smtClean="0"/>
              <a:t>Nesmí ale sloužit politice </a:t>
            </a:r>
            <a:r>
              <a:rPr lang="cs-CZ" sz="1800" dirty="0" smtClean="0"/>
              <a:t>(což se často v minulosti dělo)</a:t>
            </a:r>
            <a:endParaRPr lang="cs-CZ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Vztah historie k jiným vědám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000" u="sng" dirty="0" smtClean="0"/>
              <a:t>Má vazbu na všechny vědy, </a:t>
            </a:r>
            <a:r>
              <a:rPr lang="cs-CZ" sz="2000" dirty="0" smtClean="0"/>
              <a:t>protože se zabývá vývojem lidské společnosti a všechny další vědy vytvářejí lidé</a:t>
            </a:r>
          </a:p>
          <a:p>
            <a:r>
              <a:rPr lang="cs-CZ" sz="2000" u="sng" dirty="0" smtClean="0"/>
              <a:t>Každá věda má svůj vývoj v dějinném kontextu</a:t>
            </a:r>
            <a:r>
              <a:rPr lang="cs-CZ" sz="2000" dirty="0" smtClean="0"/>
              <a:t> a každý historik musí v základu znát vývoj každé vědy</a:t>
            </a:r>
          </a:p>
          <a:p>
            <a:r>
              <a:rPr lang="cs-CZ" sz="2000" u="sng" dirty="0" smtClean="0"/>
              <a:t>Jednotlivé vědy zase naopak poskytují historické vědě poznatky </a:t>
            </a:r>
            <a:r>
              <a:rPr lang="cs-CZ" sz="2000" dirty="0" smtClean="0"/>
              <a:t>– hlavně sociologie, ekonomie, statistika, demografie, politologie, politický zeměpis, právo a hlavně filosofie.</a:t>
            </a:r>
          </a:p>
          <a:p>
            <a:r>
              <a:rPr lang="cs-CZ" sz="2000" u="sng" dirty="0" smtClean="0"/>
              <a:t>Filozofie </a:t>
            </a:r>
            <a:r>
              <a:rPr lang="cs-CZ" sz="2000" dirty="0" smtClean="0"/>
              <a:t>pomáhá vytvářet tzv. </a:t>
            </a:r>
            <a:r>
              <a:rPr lang="cs-CZ" sz="2000" u="sng" dirty="0" smtClean="0"/>
              <a:t>filozofii dějin </a:t>
            </a:r>
            <a:r>
              <a:rPr lang="cs-CZ" sz="2000" dirty="0" smtClean="0"/>
              <a:t>(kam směřují dějiny, mají nějaký smysl, nějakou tendenci, zákonitost atd.)</a:t>
            </a:r>
          </a:p>
          <a:p>
            <a:r>
              <a:rPr lang="cs-CZ" sz="2000" u="sng" dirty="0" smtClean="0"/>
              <a:t>Historie má vazbu na jazyky, </a:t>
            </a:r>
            <a:r>
              <a:rPr lang="cs-CZ" sz="2000" dirty="0" smtClean="0"/>
              <a:t>chceme-li podrobně studovat dějiny nějakého národa, musíme znát jeho jazyk nebo i více jazyků (například v českých dějinách to musí být kromě češtiny i latina, němčina a pro nejstarší období i staroslověnština)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Dělení historie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3400" b="1" dirty="0" smtClean="0"/>
              <a:t>A) Tematické a prostorové</a:t>
            </a:r>
          </a:p>
          <a:p>
            <a:r>
              <a:rPr lang="cs-CZ" b="1" dirty="0" smtClean="0"/>
              <a:t>Všeobecné dějiny (světové) </a:t>
            </a:r>
            <a:r>
              <a:rPr lang="cs-CZ" dirty="0" smtClean="0"/>
              <a:t>– klíčový vývoj ve světě (například starověké Řecko, Řím, stěhování národů, franská říše, třicetiletá válka, první světová válka atd.)</a:t>
            </a:r>
          </a:p>
          <a:p>
            <a:r>
              <a:rPr lang="cs-CZ" b="1" dirty="0" smtClean="0"/>
              <a:t>Národní </a:t>
            </a:r>
            <a:r>
              <a:rPr lang="cs-CZ" dirty="0" smtClean="0"/>
              <a:t>– dějiny jednotlivých národů (každý příslušník národa by měl v určité míře znát dějiny svého národa – Čech české, Němec německé atd.)</a:t>
            </a:r>
          </a:p>
          <a:p>
            <a:r>
              <a:rPr lang="cs-CZ" b="1" dirty="0" smtClean="0"/>
              <a:t>Místní a regionální </a:t>
            </a:r>
            <a:r>
              <a:rPr lang="cs-CZ" dirty="0" smtClean="0"/>
              <a:t>– dějiny oblasti, kraje, města, vesnice atd. </a:t>
            </a:r>
          </a:p>
          <a:p>
            <a:r>
              <a:rPr lang="cs-CZ" i="1" dirty="0" smtClean="0"/>
              <a:t> Poznámka – ve školním dějepisu musí být v různé míře zahrnuty všechny tři tyto oblasti</a:t>
            </a:r>
          </a:p>
          <a:p>
            <a:r>
              <a:rPr lang="cs-CZ" dirty="0" smtClean="0"/>
              <a:t>Tyto tři prostorové celky vždy v sobě zahrnují 3 tematické oblasti:  </a:t>
            </a:r>
            <a:r>
              <a:rPr lang="cs-CZ" b="1" dirty="0" smtClean="0"/>
              <a:t>A) Politické dějiny </a:t>
            </a:r>
            <a:r>
              <a:rPr lang="cs-CZ" dirty="0" smtClean="0"/>
              <a:t>– např. vojenství, diplomacie                                   </a:t>
            </a:r>
            <a:r>
              <a:rPr lang="cs-CZ" b="1" dirty="0" smtClean="0"/>
              <a:t>B) Kulturní dějiny </a:t>
            </a:r>
            <a:r>
              <a:rPr lang="cs-CZ" dirty="0" smtClean="0"/>
              <a:t>– např.  architektura, výtvarné umění, literatura   </a:t>
            </a:r>
            <a:r>
              <a:rPr lang="cs-CZ" b="1" dirty="0" smtClean="0"/>
              <a:t>C) Hospodářské dějiny </a:t>
            </a:r>
            <a:r>
              <a:rPr lang="cs-CZ" dirty="0" smtClean="0"/>
              <a:t>– např. průmyslu, zemědělství, dopravy atd.</a:t>
            </a:r>
          </a:p>
          <a:p>
            <a:endParaRPr lang="cs-CZ" dirty="0" smtClean="0"/>
          </a:p>
          <a:p>
            <a:pPr>
              <a:buNone/>
            </a:pPr>
            <a:endParaRPr lang="cs-CZ" i="1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Dělení historie 1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896544"/>
          </a:xfrm>
        </p:spPr>
        <p:txBody>
          <a:bodyPr>
            <a:noAutofit/>
          </a:bodyPr>
          <a:lstStyle/>
          <a:p>
            <a:r>
              <a:rPr lang="cs-CZ" sz="2800" b="1" dirty="0" smtClean="0"/>
              <a:t>B) Chronologické</a:t>
            </a:r>
          </a:p>
          <a:p>
            <a:r>
              <a:rPr lang="cs-CZ" sz="2000" dirty="0" smtClean="0"/>
              <a:t>Každá</a:t>
            </a:r>
            <a:r>
              <a:rPr lang="cs-CZ" sz="1800" dirty="0" smtClean="0"/>
              <a:t> doba měla své dělení dějin, např. v </a:t>
            </a:r>
            <a:r>
              <a:rPr lang="cs-CZ" sz="1800" b="1" dirty="0" smtClean="0"/>
              <a:t>době římské : </a:t>
            </a:r>
            <a:r>
              <a:rPr lang="cs-CZ" sz="1800" dirty="0" smtClean="0"/>
              <a:t>			a) </a:t>
            </a:r>
            <a:r>
              <a:rPr lang="cs-CZ" sz="1800" dirty="0" err="1" smtClean="0"/>
              <a:t>assyrsko</a:t>
            </a:r>
            <a:r>
              <a:rPr lang="cs-CZ" sz="1800" dirty="0" smtClean="0"/>
              <a:t> – babylonské období        					b) perské                 							c) makedonské 							d) římské</a:t>
            </a:r>
          </a:p>
          <a:p>
            <a:r>
              <a:rPr lang="cs-CZ" sz="1800" dirty="0" smtClean="0"/>
              <a:t>Starší dělení </a:t>
            </a:r>
            <a:r>
              <a:rPr lang="cs-CZ" sz="1800" u="sng" dirty="0" smtClean="0"/>
              <a:t>bývalo často dle panovníků</a:t>
            </a:r>
            <a:r>
              <a:rPr lang="cs-CZ" sz="1800" dirty="0" smtClean="0"/>
              <a:t>, </a:t>
            </a:r>
            <a:r>
              <a:rPr lang="cs-CZ" sz="1800" u="sng" dirty="0" smtClean="0"/>
              <a:t>dnes snaha spíše najít významný mezník</a:t>
            </a:r>
          </a:p>
          <a:p>
            <a:r>
              <a:rPr lang="cs-CZ" sz="1800" dirty="0" smtClean="0"/>
              <a:t>Proto </a:t>
            </a:r>
            <a:r>
              <a:rPr lang="cs-CZ" sz="1800" u="sng" dirty="0" smtClean="0"/>
              <a:t>nelze stanovit absolutně platné rozdělení navždy</a:t>
            </a:r>
            <a:r>
              <a:rPr lang="cs-CZ" sz="1800" dirty="0" smtClean="0"/>
              <a:t>, časem se vždy upravuje a mění</a:t>
            </a:r>
          </a:p>
          <a:p>
            <a:r>
              <a:rPr lang="cs-CZ" sz="1800" dirty="0" smtClean="0"/>
              <a:t>Také většinou se dělení </a:t>
            </a:r>
            <a:r>
              <a:rPr lang="cs-CZ" sz="1800" u="sng" dirty="0" smtClean="0"/>
              <a:t>u nás provádělo z pohledu Evropy</a:t>
            </a:r>
          </a:p>
          <a:p>
            <a:r>
              <a:rPr lang="cs-CZ" sz="1800" u="sng" dirty="0" smtClean="0"/>
              <a:t>Marxismus</a:t>
            </a:r>
            <a:r>
              <a:rPr lang="cs-CZ" sz="1800" dirty="0" smtClean="0"/>
              <a:t> přišel s teorií střídání </a:t>
            </a:r>
            <a:r>
              <a:rPr lang="cs-CZ" sz="1800" u="sng" dirty="0" smtClean="0"/>
              <a:t>společensko-ekonomických formací – řádů </a:t>
            </a:r>
            <a:r>
              <a:rPr lang="cs-CZ" sz="1800" dirty="0" smtClean="0"/>
              <a:t>	a) prvobytně pospolný						b) otrokářský							c) feudální							d) kapitalistický							e) komunistický				</a:t>
            </a:r>
            <a:r>
              <a:rPr lang="cs-CZ" sz="1200" dirty="0" smtClean="0"/>
              <a:t>	</a:t>
            </a:r>
            <a:endParaRPr lang="cs-CZ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Dělení historie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i="1" dirty="0" smtClean="0"/>
              <a:t>My se dnes většinou držíme starého dělení, jehož základ byl už v renesanci:</a:t>
            </a:r>
          </a:p>
          <a:p>
            <a:r>
              <a:rPr lang="cs-CZ" b="1" dirty="0" smtClean="0"/>
              <a:t>Pravěk</a:t>
            </a:r>
            <a:r>
              <a:rPr lang="cs-CZ" dirty="0" smtClean="0"/>
              <a:t> – období neexistence státu, státních struktur, písma atd.</a:t>
            </a:r>
          </a:p>
          <a:p>
            <a:r>
              <a:rPr lang="cs-CZ" b="1" dirty="0" smtClean="0"/>
              <a:t>Starověk</a:t>
            </a:r>
            <a:r>
              <a:rPr lang="cs-CZ" dirty="0" smtClean="0"/>
              <a:t> – </a:t>
            </a:r>
            <a:r>
              <a:rPr lang="cs-CZ" u="sng" dirty="0" smtClean="0"/>
              <a:t>staroorientální</a:t>
            </a:r>
            <a:r>
              <a:rPr lang="cs-CZ" dirty="0" smtClean="0"/>
              <a:t> (Mezopotámie, Egypt atd.), </a:t>
            </a:r>
            <a:r>
              <a:rPr lang="cs-CZ" u="sng" dirty="0" smtClean="0"/>
              <a:t>antický </a:t>
            </a:r>
            <a:r>
              <a:rPr lang="cs-CZ" dirty="0" smtClean="0"/>
              <a:t>(starověké Řecko a Řím) – začíná vznikem prvních států (zhruba 3000 let př. n. l. a končí zánikem západořímské říše roku 476 n.l.)</a:t>
            </a:r>
          </a:p>
          <a:p>
            <a:r>
              <a:rPr lang="cs-CZ" b="1" dirty="0" smtClean="0"/>
              <a:t>Středověk </a:t>
            </a:r>
            <a:r>
              <a:rPr lang="cs-CZ" dirty="0" smtClean="0"/>
              <a:t>– převládá agrární civilizace,  začíná roku 476 n. l.  a končí dle různých historiků buď objevením Ameriky Kolumbem roku 1492, vystoupením Martina </a:t>
            </a:r>
            <a:r>
              <a:rPr lang="cs-CZ" dirty="0" err="1" smtClean="0"/>
              <a:t>Luthera</a:t>
            </a:r>
            <a:r>
              <a:rPr lang="cs-CZ" dirty="0" smtClean="0"/>
              <a:t> roku 1517 či počátkem třicetileté války roku 1618</a:t>
            </a:r>
          </a:p>
          <a:p>
            <a:r>
              <a:rPr lang="cs-CZ" b="1" dirty="0" smtClean="0"/>
              <a:t>Novověk</a:t>
            </a:r>
            <a:r>
              <a:rPr lang="cs-CZ" dirty="0" smtClean="0"/>
              <a:t> – nastupuje industrializace, počátek viz výše, konec na konci 19. století</a:t>
            </a:r>
          </a:p>
          <a:p>
            <a:r>
              <a:rPr lang="cs-CZ" b="1" dirty="0" smtClean="0"/>
              <a:t>Nová doba </a:t>
            </a:r>
            <a:r>
              <a:rPr lang="cs-CZ" dirty="0" smtClean="0"/>
              <a:t>– období 20. století či od počátku první světové války až do dneška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Studium dějepisu a specifičnost historické vědy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000" b="1" dirty="0" smtClean="0"/>
              <a:t>Vášeň pro historii je první podmínkou úspěšného studia dějin. </a:t>
            </a:r>
            <a:r>
              <a:rPr lang="cs-CZ" sz="2000" dirty="0" smtClean="0"/>
              <a:t>Studium není snadné, vyžaduje mimořádné </a:t>
            </a:r>
            <a:r>
              <a:rPr lang="cs-CZ" sz="2000" u="sng" dirty="0" smtClean="0"/>
              <a:t>požadavky na paměť</a:t>
            </a:r>
            <a:r>
              <a:rPr lang="cs-CZ" sz="2000" dirty="0" smtClean="0"/>
              <a:t>, je nutné číst spoustu knih, odborných, často ne moc záživných. Velmi důležité je </a:t>
            </a:r>
            <a:r>
              <a:rPr lang="cs-CZ" sz="2000" u="sng" dirty="0" smtClean="0"/>
              <a:t>logické uvažování </a:t>
            </a:r>
            <a:r>
              <a:rPr lang="cs-CZ" sz="2000" dirty="0" smtClean="0"/>
              <a:t>– ze spousty faktů musíte vytáhnout příčiny a důsledky. Historik musí umět </a:t>
            </a:r>
            <a:r>
              <a:rPr lang="cs-CZ" sz="2000" u="sng" dirty="0" smtClean="0"/>
              <a:t>historicky myslet</a:t>
            </a:r>
            <a:r>
              <a:rPr lang="cs-CZ" sz="2000" dirty="0" smtClean="0"/>
              <a:t>, to je přijímat jevy v jejich dobové a prostorové souvislosti. Musí mít schopnost </a:t>
            </a:r>
            <a:r>
              <a:rPr lang="cs-CZ" sz="2000" u="sng" dirty="0" smtClean="0"/>
              <a:t>vžívat se do duše jiných lidí, národů a sociálních skupin.</a:t>
            </a:r>
            <a:r>
              <a:rPr lang="cs-CZ" sz="2000" dirty="0" smtClean="0"/>
              <a:t> Historik musí mít </a:t>
            </a:r>
            <a:r>
              <a:rPr lang="cs-CZ" sz="2000" u="sng" dirty="0" smtClean="0"/>
              <a:t>široké všeobecné vzdělání</a:t>
            </a:r>
            <a:r>
              <a:rPr lang="cs-CZ" sz="2000" dirty="0" smtClean="0"/>
              <a:t>, hlavně v oblasti práva, politiky, ekonomie, zeměpisu, náboženství výtvarného umění a literatury. Historik musí mít </a:t>
            </a:r>
            <a:r>
              <a:rPr lang="cs-CZ" sz="2000" u="sng" dirty="0" smtClean="0"/>
              <a:t>dobré vyjadřovací schopnosti</a:t>
            </a:r>
            <a:r>
              <a:rPr lang="cs-CZ" sz="2000" dirty="0" smtClean="0"/>
              <a:t> (platí to mnohem více než u jiných věd).</a:t>
            </a:r>
          </a:p>
          <a:p>
            <a:r>
              <a:rPr lang="cs-CZ" sz="2000" b="1" dirty="0" smtClean="0"/>
              <a:t>Specifičnost historické vědy</a:t>
            </a:r>
            <a:r>
              <a:rPr lang="cs-CZ" sz="2000" dirty="0" smtClean="0"/>
              <a:t>						</a:t>
            </a:r>
            <a:r>
              <a:rPr lang="cs-CZ" sz="2000" u="sng" dirty="0" smtClean="0"/>
              <a:t>Nezkoumá určitý jev přímo</a:t>
            </a:r>
            <a:r>
              <a:rPr lang="cs-CZ" sz="2000" dirty="0" smtClean="0"/>
              <a:t>, jako jiné vědy (fyzika, chemie biologie) – na to by musel mít stroj času, který by ho zanesl do minulosti, </a:t>
            </a:r>
            <a:r>
              <a:rPr lang="cs-CZ" sz="2000" u="sng" dirty="0" smtClean="0"/>
              <a:t>ale nepřímo</a:t>
            </a:r>
            <a:r>
              <a:rPr lang="cs-CZ" sz="2000" dirty="0" smtClean="0"/>
              <a:t>. Nezkoumá tedy přímo vývoj lidské společnosti, ale </a:t>
            </a:r>
            <a:r>
              <a:rPr lang="cs-CZ" sz="2000" u="sng" dirty="0" smtClean="0"/>
              <a:t>pouze pozůstatky po tomto vývoji, tedy historické prameny.</a:t>
            </a:r>
            <a:endParaRPr lang="cs-CZ" sz="2000" u="sng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Úlohy a zamyšlení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Co je předmětem zkoumání historické vědy?</a:t>
            </a:r>
          </a:p>
          <a:p>
            <a:r>
              <a:rPr lang="cs-CZ" dirty="0" smtClean="0"/>
              <a:t>Zamysli se a urči, kdy studium historie vedlo jednotlivé národy k vlastenectví. Uveď konkrétní příklady.</a:t>
            </a:r>
          </a:p>
          <a:p>
            <a:r>
              <a:rPr lang="cs-CZ" dirty="0" smtClean="0"/>
              <a:t>Proč nemá historie sloužit politice a kdy se tak v našich dějinách například dělo?</a:t>
            </a:r>
          </a:p>
          <a:p>
            <a:r>
              <a:rPr lang="cs-CZ" dirty="0" smtClean="0"/>
              <a:t>Proč by historik měl znát více jazyků?</a:t>
            </a:r>
          </a:p>
          <a:p>
            <a:r>
              <a:rPr lang="cs-CZ" dirty="0" smtClean="0"/>
              <a:t>Uveď, zda jsi četl nějakou studii ze světových, národních či regionálních dějin?</a:t>
            </a:r>
          </a:p>
          <a:p>
            <a:r>
              <a:rPr lang="cs-CZ" dirty="0" smtClean="0"/>
              <a:t>V čem to má historik těžší při studiu historie než vědec z jiných, například přírodovědných oborů?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Test k úvodu do dějepisu 1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1) Pojmy historie a dějiny lze chápat ve dvou významech. Jakých?</a:t>
            </a:r>
          </a:p>
          <a:p>
            <a:r>
              <a:rPr lang="cs-CZ" dirty="0" smtClean="0"/>
              <a:t>2) Co zkoumá historická věda?</a:t>
            </a:r>
          </a:p>
          <a:p>
            <a:r>
              <a:rPr lang="cs-CZ" dirty="0" smtClean="0"/>
              <a:t>3) Uveď minimálně tři důvody nutnosti poznávání historie.</a:t>
            </a:r>
          </a:p>
          <a:p>
            <a:r>
              <a:rPr lang="cs-CZ" dirty="0" smtClean="0"/>
              <a:t>4) Které další vědy poskytují historické vědě často své poznatky?</a:t>
            </a:r>
          </a:p>
          <a:p>
            <a:r>
              <a:rPr lang="cs-CZ" dirty="0" smtClean="0"/>
              <a:t>5) Jak dělíme historii dle prostorového záběru, který zaujímá?</a:t>
            </a:r>
          </a:p>
          <a:p>
            <a:r>
              <a:rPr lang="cs-CZ" dirty="0" smtClean="0"/>
              <a:t>6) Na jaká období dělíme chronologicky historii?</a:t>
            </a:r>
          </a:p>
          <a:p>
            <a:r>
              <a:rPr lang="cs-CZ" dirty="0" smtClean="0"/>
              <a:t>7) Jaké se užívají různými historiky mezníky na konci středověku a počátku novověku?</a:t>
            </a:r>
          </a:p>
          <a:p>
            <a:r>
              <a:rPr lang="cs-CZ" dirty="0" smtClean="0"/>
              <a:t>8) Prostřednictvím čeho zkoumá historik minulost?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b="1" dirty="0" smtClean="0"/>
              <a:t>Test k úvodu do dějepisu 1 -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268760"/>
            <a:ext cx="8229600" cy="4896544"/>
          </a:xfrm>
        </p:spPr>
        <p:txBody>
          <a:bodyPr>
            <a:noAutofit/>
          </a:bodyPr>
          <a:lstStyle/>
          <a:p>
            <a:r>
              <a:rPr lang="cs-CZ" sz="1400" dirty="0" smtClean="0"/>
              <a:t>1) Pojmy historie a dějiny lze chápat ve dvou významech. Jakých? </a:t>
            </a:r>
            <a:r>
              <a:rPr lang="cs-CZ" sz="1400" smtClean="0"/>
              <a:t>–</a:t>
            </a:r>
            <a:r>
              <a:rPr lang="cs-CZ" sz="1400" b="1" i="1" u="sng" smtClean="0"/>
              <a:t>a</a:t>
            </a:r>
            <a:r>
              <a:rPr lang="cs-CZ" sz="1400" b="1" i="1" u="sng" dirty="0" smtClean="0"/>
              <a:t>)</a:t>
            </a:r>
            <a:r>
              <a:rPr lang="cs-CZ" sz="1400" i="1" u="sng" dirty="0" smtClean="0"/>
              <a:t> Proces vývoje lidské </a:t>
            </a:r>
            <a:r>
              <a:rPr lang="cs-CZ" sz="1400" i="1" u="sng" smtClean="0"/>
              <a:t>společnosti        </a:t>
            </a:r>
            <a:r>
              <a:rPr lang="cs-CZ" sz="1400" b="1" i="1" u="sng" smtClean="0"/>
              <a:t>b</a:t>
            </a:r>
            <a:r>
              <a:rPr lang="cs-CZ" sz="1400" i="1" u="sng" dirty="0" smtClean="0"/>
              <a:t>) Zkoumání a poznávání tohoto vývoje 					</a:t>
            </a:r>
            <a:r>
              <a:rPr lang="cs-CZ" sz="1400" b="1" i="1" u="sng" dirty="0" smtClean="0"/>
              <a:t>2 body</a:t>
            </a:r>
          </a:p>
          <a:p>
            <a:r>
              <a:rPr lang="cs-CZ" sz="1400" dirty="0" smtClean="0"/>
              <a:t>2) Co zkoumá historická věda? </a:t>
            </a:r>
            <a:r>
              <a:rPr lang="cs-CZ" sz="1400" i="1" u="sng" dirty="0" smtClean="0"/>
              <a:t>Minulost lidské společnosti v určitém prostoru a čase. 					 				</a:t>
            </a:r>
            <a:r>
              <a:rPr lang="cs-CZ" sz="1400" b="1" i="1" u="sng" dirty="0" smtClean="0"/>
              <a:t>1 bod</a:t>
            </a:r>
          </a:p>
          <a:p>
            <a:r>
              <a:rPr lang="cs-CZ" sz="1400" dirty="0" smtClean="0"/>
              <a:t>3) Uveď minimálně tři důvody nutnosti poznávání historie. </a:t>
            </a:r>
            <a:r>
              <a:rPr lang="cs-CZ" sz="1400" b="1" i="1" u="sng" dirty="0" smtClean="0"/>
              <a:t>a)</a:t>
            </a:r>
            <a:r>
              <a:rPr lang="cs-CZ" sz="1400" i="1" u="sng" dirty="0" smtClean="0"/>
              <a:t> Učí nás poznávat minulost – jak se co stalo </a:t>
            </a:r>
            <a:r>
              <a:rPr lang="cs-CZ" sz="1400" b="1" i="1" u="sng" dirty="0" smtClean="0"/>
              <a:t>b)</a:t>
            </a:r>
            <a:r>
              <a:rPr lang="cs-CZ" sz="1400" i="1" u="sng" dirty="0" smtClean="0"/>
              <a:t> učí chápat přítomnost a sebe sama ve společnosti </a:t>
            </a:r>
            <a:r>
              <a:rPr lang="cs-CZ" sz="1400" b="1" i="1" u="sng" dirty="0" smtClean="0"/>
              <a:t>c)</a:t>
            </a:r>
            <a:r>
              <a:rPr lang="cs-CZ" sz="1400" i="1" u="sng" dirty="0" smtClean="0"/>
              <a:t> může nás poučit do budoucnosti – abychom se vyvarovali chyb našich předků </a:t>
            </a:r>
            <a:r>
              <a:rPr lang="cs-CZ" sz="1400" b="1" i="1" u="sng" dirty="0" smtClean="0"/>
              <a:t>d) </a:t>
            </a:r>
            <a:r>
              <a:rPr lang="cs-CZ" sz="1400" i="1" u="sng" dirty="0" smtClean="0"/>
              <a:t>Učí nás vlastenectví a zdravému národnímu sebevědomí </a:t>
            </a:r>
            <a:r>
              <a:rPr lang="cs-CZ" sz="1400" b="1" i="1" u="sng" dirty="0" smtClean="0"/>
              <a:t>e)</a:t>
            </a:r>
            <a:r>
              <a:rPr lang="cs-CZ" sz="1400" i="1" u="sng" dirty="0" smtClean="0"/>
              <a:t> pomáhá dalším vědám seznámit se s vlastním vývojem atd.  												</a:t>
            </a:r>
            <a:r>
              <a:rPr lang="cs-CZ" sz="1400" b="1" i="1" u="sng" dirty="0" smtClean="0"/>
              <a:t>3 body</a:t>
            </a:r>
          </a:p>
          <a:p>
            <a:r>
              <a:rPr lang="cs-CZ" sz="1400" dirty="0" smtClean="0"/>
              <a:t>4) Které další vědy poskytují historické vědě často své poznatky? </a:t>
            </a:r>
            <a:r>
              <a:rPr lang="cs-CZ" sz="1400" i="1" u="sng" dirty="0" smtClean="0"/>
              <a:t>Sociologie, ekonomie, statistika, demografie, politologie, politický zeměpis, právo a hlavně filosofie. 											</a:t>
            </a:r>
            <a:r>
              <a:rPr lang="cs-CZ" sz="1400" b="1" i="1" u="sng" dirty="0" smtClean="0"/>
              <a:t>5 bodů</a:t>
            </a:r>
          </a:p>
          <a:p>
            <a:r>
              <a:rPr lang="cs-CZ" sz="1400" dirty="0" smtClean="0"/>
              <a:t>5) Jak dělíme historii dle prostorového záběru, který zaujímá? </a:t>
            </a:r>
            <a:r>
              <a:rPr lang="cs-CZ" sz="1400" i="1" u="sng" dirty="0" smtClean="0"/>
              <a:t>Všeobecné dějiny (světové), národní, místní a regionální   							</a:t>
            </a:r>
            <a:r>
              <a:rPr lang="cs-CZ" sz="1400" b="1" i="1" u="sng" dirty="0" smtClean="0"/>
              <a:t>3 body</a:t>
            </a:r>
          </a:p>
          <a:p>
            <a:r>
              <a:rPr lang="cs-CZ" sz="1400" dirty="0" smtClean="0"/>
              <a:t>6) Na jaká období dělíme chronologicky historii?      </a:t>
            </a:r>
            <a:r>
              <a:rPr lang="cs-CZ" sz="1400" i="1" u="sng" dirty="0" smtClean="0"/>
              <a:t>Pravěk, starověk, středověk, novověk, nová doba  								</a:t>
            </a:r>
            <a:r>
              <a:rPr lang="cs-CZ" sz="1400" b="1" i="1" u="sng" dirty="0" smtClean="0"/>
              <a:t>5 bodů</a:t>
            </a:r>
          </a:p>
          <a:p>
            <a:r>
              <a:rPr lang="cs-CZ" sz="1400" dirty="0" smtClean="0"/>
              <a:t>7) Jaké se užívají různými historiky mezníky na konci středověku a počátku novověku</a:t>
            </a:r>
            <a:r>
              <a:rPr lang="cs-CZ" sz="1400" i="1" u="sng" dirty="0" smtClean="0"/>
              <a:t>? </a:t>
            </a:r>
            <a:r>
              <a:rPr lang="cs-CZ" sz="1400" b="1" i="1" u="sng" dirty="0" smtClean="0"/>
              <a:t>a)</a:t>
            </a:r>
            <a:r>
              <a:rPr lang="cs-CZ" sz="1400" i="1" u="sng" dirty="0" smtClean="0"/>
              <a:t> Objevením Ameriky Kolumbem roku 1492,  </a:t>
            </a:r>
            <a:r>
              <a:rPr lang="cs-CZ" sz="1400" b="1" i="1" u="sng" dirty="0" smtClean="0"/>
              <a:t>b)</a:t>
            </a:r>
            <a:r>
              <a:rPr lang="cs-CZ" sz="1400" i="1" u="sng" dirty="0" smtClean="0"/>
              <a:t> vystoupením Martina </a:t>
            </a:r>
            <a:r>
              <a:rPr lang="cs-CZ" sz="1400" i="1" u="sng" dirty="0" err="1" smtClean="0"/>
              <a:t>Luthera</a:t>
            </a:r>
            <a:r>
              <a:rPr lang="cs-CZ" sz="1400" i="1" u="sng" dirty="0" smtClean="0"/>
              <a:t> roku 1517 či  </a:t>
            </a:r>
            <a:r>
              <a:rPr lang="cs-CZ" sz="1400" b="1" i="1" u="sng" dirty="0" smtClean="0"/>
              <a:t>c)</a:t>
            </a:r>
            <a:r>
              <a:rPr lang="cs-CZ" sz="1400" i="1" u="sng" dirty="0" smtClean="0"/>
              <a:t> počátkem třicetileté války roku 1618  							 </a:t>
            </a:r>
            <a:r>
              <a:rPr lang="cs-CZ" sz="1400" b="1" i="1" u="sng" dirty="0" smtClean="0"/>
              <a:t>3 body</a:t>
            </a:r>
          </a:p>
          <a:p>
            <a:r>
              <a:rPr lang="cs-CZ" sz="1400" dirty="0" smtClean="0"/>
              <a:t>8) Prostřednictvím čeho zkoumá historik minulost?  </a:t>
            </a:r>
            <a:r>
              <a:rPr lang="cs-CZ" sz="1400" i="1" u="sng" dirty="0" smtClean="0"/>
              <a:t>Pouze pomocí pozůstatků po lidské činnosti, tedy  historických pramenů						</a:t>
            </a:r>
            <a:r>
              <a:rPr lang="cs-CZ" sz="1400" b="1" i="1" u="sng" dirty="0" smtClean="0"/>
              <a:t>1 bod</a:t>
            </a:r>
          </a:p>
          <a:p>
            <a:endParaRPr lang="cs-CZ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Zwettler</a:t>
            </a:r>
            <a:r>
              <a:rPr lang="cs-CZ" dirty="0" smtClean="0"/>
              <a:t>, Otto; Vaculík, Jaroslav; Čapka, František. Úvod do studia dějepisu pro posluchače </a:t>
            </a:r>
            <a:r>
              <a:rPr lang="cs-CZ" dirty="0" err="1" smtClean="0"/>
              <a:t>PdF</a:t>
            </a:r>
            <a:r>
              <a:rPr lang="cs-CZ" dirty="0" smtClean="0"/>
              <a:t> MU. Praha, 1994.</a:t>
            </a:r>
            <a:endParaRPr lang="cs-CZ" smtClean="0"/>
          </a:p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281</TotalTime>
  <Words>1234</Words>
  <Application>Microsoft Office PowerPoint</Application>
  <PresentationFormat>Předvádění na obrazovce (4:3)</PresentationFormat>
  <Paragraphs>96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    Úvod do dějepisu -1    </vt:lpstr>
      <vt:lpstr>Historie a dějiny</vt:lpstr>
      <vt:lpstr>Užitek  a význam historie</vt:lpstr>
      <vt:lpstr>Vztah historie k jiným vědám</vt:lpstr>
      <vt:lpstr>Dělení historie</vt:lpstr>
      <vt:lpstr>Dělení historie 1</vt:lpstr>
      <vt:lpstr>Dělení historie 2</vt:lpstr>
      <vt:lpstr>Studium dějepisu a specifičnost historické vědy</vt:lpstr>
      <vt:lpstr>Úlohy a zamyšlení</vt:lpstr>
      <vt:lpstr>Test k úvodu do dějepisu 1</vt:lpstr>
      <vt:lpstr>Test k úvodu do dějepisu 1 - řešení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Úvod do dějepisu -1    </dc:title>
  <cp:lastModifiedBy>Dum</cp:lastModifiedBy>
  <cp:revision>61</cp:revision>
  <dcterms:modified xsi:type="dcterms:W3CDTF">2014-02-21T10:23:32Z</dcterms:modified>
</cp:coreProperties>
</file>