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60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00247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185959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770433"/>
            <a:ext cx="6840305" cy="49016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584175"/>
          </a:xfrm>
        </p:spPr>
        <p:txBody>
          <a:bodyPr/>
          <a:lstStyle/>
          <a:p>
            <a:r>
              <a:rPr lang="cs-CZ" b="1" dirty="0" smtClean="0"/>
              <a:t>Historická metrologie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433936"/>
          </a:xfrm>
        </p:spPr>
        <p:txBody>
          <a:bodyPr/>
          <a:lstStyle/>
          <a:p>
            <a:r>
              <a:rPr lang="cs-CZ" b="1" dirty="0" smtClean="0"/>
              <a:t>Pomocná věda historická, která shromažďuje informace o délkových, hmotnostních a objemových mírách v minulosti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vědy historické metrologie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První ucelenou soustavu českých měrných jednotek </a:t>
            </a:r>
            <a:r>
              <a:rPr lang="cs-CZ" dirty="0" smtClean="0"/>
              <a:t>uvádí</a:t>
            </a:r>
            <a:r>
              <a:rPr lang="cs-CZ" b="1" dirty="0" smtClean="0"/>
              <a:t>  Kronika česká Václava Hájka z </a:t>
            </a:r>
            <a:r>
              <a:rPr lang="cs-CZ" b="1" dirty="0" err="1" smtClean="0"/>
              <a:t>Libočan</a:t>
            </a:r>
            <a:endParaRPr lang="cs-CZ" b="1" dirty="0" smtClean="0"/>
          </a:p>
          <a:p>
            <a:r>
              <a:rPr lang="cs-CZ" b="1" dirty="0" smtClean="0"/>
              <a:t>První zájem </a:t>
            </a:r>
            <a:r>
              <a:rPr lang="cs-CZ" dirty="0" smtClean="0"/>
              <a:t>o metrologii  v </a:t>
            </a:r>
            <a:r>
              <a:rPr lang="cs-CZ" b="1" dirty="0" smtClean="0"/>
              <a:t>18. a 19. století</a:t>
            </a:r>
          </a:p>
          <a:p>
            <a:r>
              <a:rPr lang="cs-CZ" dirty="0" smtClean="0"/>
              <a:t>Smyslem tohoto zkoumání bylo pochopit mechanismus poddanského a vrchnostenského hospodářství a vzniku tržních vztahů měst a venkova. Bádání ale </a:t>
            </a:r>
            <a:r>
              <a:rPr lang="cs-CZ" b="1" dirty="0" smtClean="0"/>
              <a:t>narážela na terminologické zvláštnosti a regionální rozdíly ve velikosti základních měrných jednotek</a:t>
            </a:r>
          </a:p>
          <a:p>
            <a:r>
              <a:rPr lang="cs-CZ" dirty="0" smtClean="0"/>
              <a:t>V </a:t>
            </a:r>
            <a:r>
              <a:rPr lang="cs-CZ" b="1" dirty="0" smtClean="0"/>
              <a:t>českých zemích </a:t>
            </a:r>
            <a:r>
              <a:rPr lang="cs-CZ" dirty="0" smtClean="0"/>
              <a:t>začíná zájem o tuto problematiku na </a:t>
            </a:r>
            <a:r>
              <a:rPr lang="cs-CZ" b="1" dirty="0" smtClean="0"/>
              <a:t>přelomu 19. a 20. století.</a:t>
            </a:r>
          </a:p>
          <a:p>
            <a:r>
              <a:rPr lang="cs-CZ" dirty="0" smtClean="0"/>
              <a:t>Jsou to práce </a:t>
            </a:r>
            <a:r>
              <a:rPr lang="cs-CZ" b="1" dirty="0" smtClean="0"/>
              <a:t>Z. Wintra, J. Lamače, F. Vacka, A. Tomíčka a </a:t>
            </a:r>
            <a:r>
              <a:rPr lang="cs-CZ" b="1" dirty="0" err="1" smtClean="0"/>
              <a:t>A.</a:t>
            </a:r>
            <a:r>
              <a:rPr lang="cs-CZ" b="1" dirty="0" smtClean="0"/>
              <a:t> L. Krejčíka.</a:t>
            </a:r>
          </a:p>
          <a:p>
            <a:r>
              <a:rPr lang="cs-CZ" dirty="0" smtClean="0"/>
              <a:t>Významná je práce </a:t>
            </a:r>
            <a:r>
              <a:rPr lang="cs-CZ" b="1" dirty="0" smtClean="0"/>
              <a:t>Augusta Sedláčka „Paměti a doklady o staročeských mírách a váhách“</a:t>
            </a:r>
            <a:r>
              <a:rPr lang="cs-CZ" dirty="0" smtClean="0"/>
              <a:t> (z roku 1923).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Historická metrologie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Vznik</a:t>
            </a:r>
            <a:r>
              <a:rPr lang="cs-CZ" dirty="0" smtClean="0"/>
              <a:t> prvních měrných jednotek ve </a:t>
            </a:r>
            <a:r>
              <a:rPr lang="cs-CZ" b="1" dirty="0" smtClean="0"/>
              <a:t>4. a 3. tisíciletí př. n. l</a:t>
            </a:r>
            <a:r>
              <a:rPr lang="cs-CZ" dirty="0" smtClean="0"/>
              <a:t>. (např. v </a:t>
            </a:r>
            <a:r>
              <a:rPr lang="cs-CZ" b="1" dirty="0" smtClean="0"/>
              <a:t>Sumeru „stopa“ = 0,26m</a:t>
            </a:r>
            <a:r>
              <a:rPr lang="cs-CZ" dirty="0" smtClean="0"/>
              <a:t>), dále v </a:t>
            </a:r>
            <a:r>
              <a:rPr lang="cs-CZ" b="1" dirty="0" smtClean="0"/>
              <a:t>Babylonu „talent, drachma</a:t>
            </a:r>
            <a:r>
              <a:rPr lang="cs-CZ" dirty="0" smtClean="0"/>
              <a:t>“ atd.</a:t>
            </a:r>
          </a:p>
          <a:p>
            <a:r>
              <a:rPr lang="cs-CZ" dirty="0" smtClean="0"/>
              <a:t>Toto převzalo </a:t>
            </a:r>
            <a:r>
              <a:rPr lang="cs-CZ" b="1" dirty="0" smtClean="0"/>
              <a:t>starověké Řecko </a:t>
            </a:r>
            <a:r>
              <a:rPr lang="cs-CZ" dirty="0" smtClean="0"/>
              <a:t>a od něho </a:t>
            </a:r>
            <a:r>
              <a:rPr lang="cs-CZ" b="1" dirty="0" smtClean="0"/>
              <a:t>Řím</a:t>
            </a:r>
            <a:r>
              <a:rPr lang="cs-CZ" dirty="0" smtClean="0"/>
              <a:t> (např. „drachma“ v Římě = 3,4 g)</a:t>
            </a:r>
          </a:p>
          <a:p>
            <a:r>
              <a:rPr lang="cs-CZ" dirty="0" smtClean="0"/>
              <a:t>Ve </a:t>
            </a:r>
            <a:r>
              <a:rPr lang="cs-CZ" b="1" dirty="0" smtClean="0"/>
              <a:t>středověku</a:t>
            </a:r>
            <a:r>
              <a:rPr lang="cs-CZ" dirty="0" smtClean="0"/>
              <a:t> – </a:t>
            </a:r>
            <a:r>
              <a:rPr lang="cs-CZ" u="sng" dirty="0" smtClean="0"/>
              <a:t>nejednota měr a vah (o sjednocení měr a vah se pokoušel sice Karel Veliký, ale bez větších úspěchů).</a:t>
            </a:r>
          </a:p>
          <a:p>
            <a:r>
              <a:rPr lang="cs-CZ" b="1" dirty="0" smtClean="0"/>
              <a:t>V určité oblasti trhu míra jednotná </a:t>
            </a:r>
            <a:r>
              <a:rPr lang="cs-CZ" dirty="0" smtClean="0"/>
              <a:t>– nutno zveřejnit </a:t>
            </a:r>
            <a:r>
              <a:rPr lang="cs-CZ" u="sng" dirty="0" smtClean="0"/>
              <a:t>ve městě platnou míru (loket, měřice atd.)</a:t>
            </a:r>
            <a:r>
              <a:rPr lang="cs-CZ" dirty="0" smtClean="0"/>
              <a:t> – většinou umístěna na význačných budovách, hlavně </a:t>
            </a:r>
            <a:r>
              <a:rPr lang="cs-CZ" b="1" dirty="0" smtClean="0"/>
              <a:t>na radnici </a:t>
            </a:r>
            <a:r>
              <a:rPr lang="cs-CZ" dirty="0" smtClean="0"/>
              <a:t>(aby si každý hned mohl míru přeměřit).</a:t>
            </a:r>
          </a:p>
          <a:p>
            <a:r>
              <a:rPr lang="cs-CZ" b="1" dirty="0" smtClean="0"/>
              <a:t>Od 13. století </a:t>
            </a:r>
            <a:r>
              <a:rPr lang="cs-CZ" dirty="0" smtClean="0"/>
              <a:t>– </a:t>
            </a:r>
            <a:r>
              <a:rPr lang="cs-CZ" u="sng" dirty="0" smtClean="0"/>
              <a:t>snaha sjednotit míry v rámci země </a:t>
            </a:r>
            <a:r>
              <a:rPr lang="cs-CZ" dirty="0" smtClean="0"/>
              <a:t>(např. </a:t>
            </a:r>
            <a:r>
              <a:rPr lang="cs-CZ" b="1" dirty="0" smtClean="0"/>
              <a:t>Čechy za Přemysla Otakara II. r. 1268).</a:t>
            </a:r>
          </a:p>
          <a:p>
            <a:r>
              <a:rPr lang="cs-CZ" b="1" dirty="0" smtClean="0"/>
              <a:t>V 2. </a:t>
            </a:r>
            <a:r>
              <a:rPr lang="cs-CZ" b="1" dirty="0" err="1" smtClean="0"/>
              <a:t>pol</a:t>
            </a:r>
            <a:r>
              <a:rPr lang="cs-CZ" b="1" dirty="0" smtClean="0"/>
              <a:t>. 18. století </a:t>
            </a:r>
            <a:r>
              <a:rPr lang="cs-CZ" dirty="0" smtClean="0"/>
              <a:t>za </a:t>
            </a:r>
            <a:r>
              <a:rPr lang="cs-CZ" b="1" dirty="0" smtClean="0"/>
              <a:t>Marie Terezie </a:t>
            </a:r>
            <a:r>
              <a:rPr lang="cs-CZ" dirty="0" smtClean="0"/>
              <a:t>– sjednoceno pro celé Rakousko </a:t>
            </a:r>
            <a:r>
              <a:rPr lang="cs-CZ" b="1" dirty="0" smtClean="0"/>
              <a:t>dle dolnorakouských (Vídeňských ) měr.</a:t>
            </a:r>
          </a:p>
          <a:p>
            <a:r>
              <a:rPr lang="cs-CZ" b="1" dirty="0" smtClean="0"/>
              <a:t>Přesto koncem 18. století byla </a:t>
            </a:r>
            <a:r>
              <a:rPr lang="cs-CZ" b="1" u="sng" dirty="0" smtClean="0"/>
              <a:t>velká tříšť </a:t>
            </a:r>
            <a:r>
              <a:rPr lang="cs-CZ" b="1" dirty="0" smtClean="0"/>
              <a:t>evropských a mimoevropských měrných soustav, které nebyly vzájemně spojitelné – </a:t>
            </a:r>
            <a:r>
              <a:rPr lang="cs-CZ" b="1" u="sng" dirty="0" smtClean="0"/>
              <a:t>jejich přepočet přinášel velké nesnáze.</a:t>
            </a:r>
            <a:endParaRPr lang="cs-CZ" b="1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Loket český – 59 cm</a:t>
            </a:r>
            <a:endParaRPr lang="cs-CZ" b="1" dirty="0"/>
          </a:p>
        </p:txBody>
      </p:sp>
      <p:pic>
        <p:nvPicPr>
          <p:cNvPr id="4" name="Zástupný symbol pro obsah 3" descr="Dumy Litomysl 0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-171527" y="2051847"/>
            <a:ext cx="5112568" cy="3834426"/>
          </a:xfrm>
        </p:spPr>
      </p:pic>
      <p:sp>
        <p:nvSpPr>
          <p:cNvPr id="6" name="Obdélník 5"/>
          <p:cNvSpPr/>
          <p:nvPr/>
        </p:nvSpPr>
        <p:spPr>
          <a:xfrm>
            <a:off x="4499992" y="5085184"/>
            <a:ext cx="439248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  <a:r>
              <a:rPr lang="cs-CZ" sz="2300" b="1" dirty="0" smtClean="0"/>
              <a:t>Historická délková jednotka „loket český“ (vlevo) je i s popisnou tabulkou umístěn na zdi radnice na náměstí v Litomyšli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7" name="Obrázek 6" descr="Dumy loket_orez 0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1412776"/>
            <a:ext cx="4603988" cy="344198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Metrická soustava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Autofit/>
          </a:bodyPr>
          <a:lstStyle/>
          <a:p>
            <a:r>
              <a:rPr lang="cs-CZ" sz="1800" dirty="0" smtClean="0"/>
              <a:t>Od </a:t>
            </a:r>
            <a:r>
              <a:rPr lang="cs-CZ" sz="1800" b="1" dirty="0" smtClean="0"/>
              <a:t>Velké francouzské revoluce (r. 1795</a:t>
            </a:r>
            <a:r>
              <a:rPr lang="cs-CZ" sz="1800" dirty="0" smtClean="0"/>
              <a:t>) ve Francii zavedena </a:t>
            </a:r>
            <a:r>
              <a:rPr lang="cs-CZ" sz="1800" b="1" dirty="0" smtClean="0"/>
              <a:t>metrická soustava</a:t>
            </a:r>
          </a:p>
          <a:p>
            <a:r>
              <a:rPr lang="cs-CZ" sz="1800" dirty="0" smtClean="0"/>
              <a:t>Určena tak – </a:t>
            </a:r>
            <a:r>
              <a:rPr lang="cs-CZ" sz="1800" b="1" u="sng" dirty="0" smtClean="0"/>
              <a:t>1 </a:t>
            </a:r>
            <a:r>
              <a:rPr lang="cs-CZ" sz="1800" b="1" u="sng" dirty="0" err="1" smtClean="0"/>
              <a:t>desetimiliontá</a:t>
            </a:r>
            <a:r>
              <a:rPr lang="cs-CZ" sz="1800" b="1" u="sng" dirty="0" smtClean="0"/>
              <a:t> část zemského kvadrantu = 1 metr</a:t>
            </a:r>
          </a:p>
          <a:p>
            <a:r>
              <a:rPr lang="cs-CZ" sz="1800" dirty="0" smtClean="0"/>
              <a:t>Od něj odvozeny další jednotky – </a:t>
            </a:r>
            <a:r>
              <a:rPr lang="cs-CZ" sz="1800" b="1" dirty="0" smtClean="0"/>
              <a:t>plošné </a:t>
            </a:r>
            <a:r>
              <a:rPr lang="cs-CZ" sz="1800" dirty="0" smtClean="0"/>
              <a:t>= m2, </a:t>
            </a:r>
            <a:r>
              <a:rPr lang="cs-CZ" sz="1800" b="1" dirty="0" smtClean="0"/>
              <a:t>hmotnostní </a:t>
            </a:r>
            <a:r>
              <a:rPr lang="cs-CZ" sz="1800" dirty="0" smtClean="0"/>
              <a:t>= kg, o</a:t>
            </a:r>
            <a:r>
              <a:rPr lang="cs-CZ" sz="1800" b="1" dirty="0" smtClean="0"/>
              <a:t>bjemové </a:t>
            </a:r>
            <a:r>
              <a:rPr lang="cs-CZ" sz="1800" dirty="0" smtClean="0"/>
              <a:t>= dm2 = litr</a:t>
            </a:r>
          </a:p>
          <a:p>
            <a:r>
              <a:rPr lang="cs-CZ" sz="1800" dirty="0" smtClean="0"/>
              <a:t>Postupně se </a:t>
            </a:r>
            <a:r>
              <a:rPr lang="cs-CZ" sz="1800" b="1" dirty="0" smtClean="0"/>
              <a:t>šíří i do jiných zemí </a:t>
            </a:r>
            <a:r>
              <a:rPr lang="cs-CZ" sz="1800" dirty="0" smtClean="0"/>
              <a:t>(od r. 1812 v dalších evropských zemích a kolem </a:t>
            </a:r>
            <a:r>
              <a:rPr lang="cs-CZ" sz="1800" dirty="0" err="1" smtClean="0"/>
              <a:t>pol</a:t>
            </a:r>
            <a:r>
              <a:rPr lang="cs-CZ" sz="1800" dirty="0" smtClean="0"/>
              <a:t>. 19. století i v Jižní a Střední Americe).</a:t>
            </a:r>
          </a:p>
          <a:p>
            <a:r>
              <a:rPr lang="cs-CZ" sz="1800" dirty="0" smtClean="0"/>
              <a:t>V samotné Francii platí pouze do roku 1812, pak ale přijata znovu roku 1840.</a:t>
            </a:r>
          </a:p>
          <a:p>
            <a:r>
              <a:rPr lang="cs-CZ" sz="1800" dirty="0" smtClean="0"/>
              <a:t>R. </a:t>
            </a:r>
            <a:r>
              <a:rPr lang="cs-CZ" sz="1800" b="1" dirty="0" smtClean="0"/>
              <a:t>1875 18 států (včetně Rakouska – Uherska) podepsalo mezinárodní metrickou konvenci </a:t>
            </a:r>
            <a:r>
              <a:rPr lang="cs-CZ" sz="1800" dirty="0" smtClean="0"/>
              <a:t>a zároveň byl zřízen </a:t>
            </a:r>
            <a:r>
              <a:rPr lang="cs-CZ" sz="1800" u="sng" dirty="0" smtClean="0"/>
              <a:t>Mezinárodní úřad pro míry a váhy se sídlem v </a:t>
            </a:r>
            <a:r>
              <a:rPr lang="cs-CZ" sz="1800" u="sng" dirty="0" err="1" smtClean="0"/>
              <a:t>Sevres</a:t>
            </a:r>
            <a:r>
              <a:rPr lang="cs-CZ" sz="1800" u="sng" dirty="0" smtClean="0"/>
              <a:t> u Paříže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Do </a:t>
            </a:r>
            <a:r>
              <a:rPr lang="cs-CZ" sz="1800" b="1" dirty="0" err="1" smtClean="0"/>
              <a:t>poč</a:t>
            </a:r>
            <a:r>
              <a:rPr lang="cs-CZ" sz="1800" b="1" dirty="0" smtClean="0"/>
              <a:t>. 20. století </a:t>
            </a:r>
            <a:r>
              <a:rPr lang="cs-CZ" sz="1800" dirty="0" smtClean="0"/>
              <a:t>podepsalo metrickou konvenci </a:t>
            </a:r>
            <a:r>
              <a:rPr lang="cs-CZ" sz="1800" b="1" dirty="0" smtClean="0"/>
              <a:t>39 států</a:t>
            </a:r>
            <a:r>
              <a:rPr lang="cs-CZ" sz="1800" dirty="0" smtClean="0"/>
              <a:t> a do r. 1975 valná většina států světa.</a:t>
            </a:r>
          </a:p>
          <a:p>
            <a:r>
              <a:rPr lang="cs-CZ" sz="1800" b="1" dirty="0" smtClean="0"/>
              <a:t>Posledním evrop</a:t>
            </a:r>
            <a:r>
              <a:rPr lang="cs-CZ" sz="1800" dirty="0" smtClean="0"/>
              <a:t>s</a:t>
            </a:r>
            <a:r>
              <a:rPr lang="cs-CZ" sz="1800" b="1" dirty="0" smtClean="0"/>
              <a:t>kým</a:t>
            </a:r>
            <a:r>
              <a:rPr lang="cs-CZ" sz="1800" dirty="0" smtClean="0"/>
              <a:t> státem byla </a:t>
            </a:r>
            <a:r>
              <a:rPr lang="cs-CZ" sz="1800" b="1" dirty="0" smtClean="0"/>
              <a:t>Velká Británie (1976)</a:t>
            </a:r>
          </a:p>
          <a:p>
            <a:r>
              <a:rPr lang="cs-CZ" sz="1800" dirty="0" smtClean="0"/>
              <a:t>V roce 1</a:t>
            </a:r>
            <a:r>
              <a:rPr lang="cs-CZ" sz="1800" b="1" dirty="0" smtClean="0"/>
              <a:t>960</a:t>
            </a:r>
            <a:r>
              <a:rPr lang="cs-CZ" sz="1800" dirty="0" smtClean="0"/>
              <a:t> přijalo XI. Zasedání Generální konference pro míry a váhy novou </a:t>
            </a:r>
            <a:r>
              <a:rPr lang="cs-CZ" sz="1800" u="sng" dirty="0" smtClean="0"/>
              <a:t>Mezinárodní soustavu jednotek </a:t>
            </a:r>
            <a:r>
              <a:rPr lang="cs-CZ" sz="1800" b="1" dirty="0" smtClean="0"/>
              <a:t>(Systéme </a:t>
            </a:r>
            <a:r>
              <a:rPr lang="cs-CZ" sz="1800" b="1" dirty="0" err="1" smtClean="0"/>
              <a:t>International</a:t>
            </a:r>
            <a:r>
              <a:rPr lang="cs-CZ" sz="1800" b="1" dirty="0" smtClean="0"/>
              <a:t> ď </a:t>
            </a:r>
            <a:r>
              <a:rPr lang="cs-CZ" sz="1800" b="1" dirty="0" err="1" smtClean="0"/>
              <a:t>Unités</a:t>
            </a:r>
            <a:r>
              <a:rPr lang="cs-CZ" sz="1800" b="1" dirty="0" smtClean="0"/>
              <a:t>  - zkratka = SI) </a:t>
            </a:r>
            <a:r>
              <a:rPr lang="cs-CZ" sz="1800" dirty="0" smtClean="0"/>
              <a:t>jako ucelený systém základních, doplňkových, odvozených atd. jednotek. Základních je 7: </a:t>
            </a:r>
            <a:r>
              <a:rPr lang="cs-CZ" sz="1800" u="sng" dirty="0" smtClean="0"/>
              <a:t>metr, kilogram, sekunda, kelvin, ampér, kandela, mol. </a:t>
            </a:r>
            <a:endParaRPr lang="cs-CZ" sz="1800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Míry u nás a jejich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24536"/>
          </a:xfrm>
        </p:spPr>
        <p:txBody>
          <a:bodyPr>
            <a:normAutofit fontScale="85000" lnSpcReduction="20000"/>
          </a:bodyPr>
          <a:lstStyle/>
          <a:p>
            <a:r>
              <a:rPr lang="cs-CZ" sz="3500" b="1" u="sng" dirty="0" smtClean="0"/>
              <a:t>Délkové míry</a:t>
            </a:r>
          </a:p>
          <a:p>
            <a:r>
              <a:rPr lang="cs-CZ" b="1" dirty="0" smtClean="0"/>
              <a:t>Od 11. století </a:t>
            </a:r>
            <a:r>
              <a:rPr lang="cs-CZ" dirty="0" smtClean="0"/>
              <a:t>se u nás objevuje systém délkových měr =</a:t>
            </a:r>
          </a:p>
          <a:p>
            <a:r>
              <a:rPr lang="cs-CZ" b="1" dirty="0" smtClean="0"/>
              <a:t>Prst </a:t>
            </a:r>
            <a:r>
              <a:rPr lang="cs-CZ" dirty="0" smtClean="0"/>
              <a:t>= 2cm (dle Hájka z </a:t>
            </a:r>
            <a:r>
              <a:rPr lang="cs-CZ" dirty="0" err="1" smtClean="0"/>
              <a:t>Libočan</a:t>
            </a:r>
            <a:r>
              <a:rPr lang="cs-CZ" dirty="0" smtClean="0"/>
              <a:t> = 4 zrna ječmene), </a:t>
            </a:r>
          </a:p>
          <a:p>
            <a:r>
              <a:rPr lang="cs-CZ" b="1" dirty="0" smtClean="0"/>
              <a:t>Dlaň</a:t>
            </a:r>
            <a:r>
              <a:rPr lang="cs-CZ" dirty="0" smtClean="0"/>
              <a:t> – 4 prsty = 8 cm</a:t>
            </a:r>
          </a:p>
          <a:p>
            <a:r>
              <a:rPr lang="cs-CZ" b="1" dirty="0" smtClean="0"/>
              <a:t>Píď </a:t>
            </a:r>
            <a:r>
              <a:rPr lang="cs-CZ" dirty="0" smtClean="0"/>
              <a:t>– 10 prstů = 19 cm</a:t>
            </a:r>
          </a:p>
          <a:p>
            <a:r>
              <a:rPr lang="cs-CZ" b="1" dirty="0" smtClean="0"/>
              <a:t>Loket</a:t>
            </a:r>
            <a:r>
              <a:rPr lang="cs-CZ" dirty="0" smtClean="0"/>
              <a:t> – 3 pídě = 59 cm</a:t>
            </a:r>
          </a:p>
          <a:p>
            <a:r>
              <a:rPr lang="cs-CZ" b="1" dirty="0" smtClean="0"/>
              <a:t>Provazec</a:t>
            </a:r>
            <a:r>
              <a:rPr lang="cs-CZ" dirty="0" smtClean="0"/>
              <a:t> – 42 loktů = 25 m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Stadium</a:t>
            </a:r>
            <a:r>
              <a:rPr lang="cs-CZ" dirty="0" smtClean="0"/>
              <a:t> 		= 185 m</a:t>
            </a:r>
          </a:p>
          <a:p>
            <a:r>
              <a:rPr lang="cs-CZ" b="1" dirty="0" smtClean="0"/>
              <a:t>Míle</a:t>
            </a:r>
            <a:r>
              <a:rPr lang="cs-CZ" dirty="0" smtClean="0"/>
              <a:t>		= 7 452 m</a:t>
            </a:r>
          </a:p>
          <a:p>
            <a:r>
              <a:rPr lang="cs-CZ" b="1" i="1" dirty="0" smtClean="0"/>
              <a:t>Jednotky se postupně měnily a vyvíjely, některé ale zůstávaly stejné až do 18. století, např. loket</a:t>
            </a:r>
            <a:endParaRPr lang="cs-CZ" b="1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Míry u nás a jejich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b="1" u="sng" dirty="0" smtClean="0"/>
              <a:t>Hmotnostní míry</a:t>
            </a:r>
          </a:p>
          <a:p>
            <a:r>
              <a:rPr lang="cs-CZ" b="1" dirty="0" smtClean="0"/>
              <a:t>Kventlík</a:t>
            </a:r>
            <a:r>
              <a:rPr lang="cs-CZ" dirty="0" smtClean="0"/>
              <a:t> 			= 4 g</a:t>
            </a:r>
          </a:p>
          <a:p>
            <a:r>
              <a:rPr lang="cs-CZ" b="1" dirty="0" smtClean="0"/>
              <a:t>Lot </a:t>
            </a:r>
            <a:r>
              <a:rPr lang="cs-CZ" dirty="0" smtClean="0"/>
              <a:t>– 4 kventlíky	= 16 g</a:t>
            </a:r>
          </a:p>
          <a:p>
            <a:r>
              <a:rPr lang="cs-CZ" b="1" dirty="0" smtClean="0"/>
              <a:t>Hřivna</a:t>
            </a:r>
            <a:r>
              <a:rPr lang="cs-CZ" dirty="0" smtClean="0"/>
              <a:t> – 16 lotů	= 256 g</a:t>
            </a:r>
          </a:p>
          <a:p>
            <a:r>
              <a:rPr lang="cs-CZ" b="1" dirty="0" smtClean="0"/>
              <a:t>Libra</a:t>
            </a:r>
            <a:r>
              <a:rPr lang="cs-CZ" dirty="0" smtClean="0"/>
              <a:t> – 32 lotů		= 514 g</a:t>
            </a:r>
          </a:p>
          <a:p>
            <a:r>
              <a:rPr lang="cs-CZ" b="1" dirty="0" smtClean="0"/>
              <a:t>Centnéř </a:t>
            </a:r>
            <a:r>
              <a:rPr lang="cs-CZ" dirty="0" smtClean="0"/>
              <a:t>– 120 liber	= 61,6 kg</a:t>
            </a:r>
          </a:p>
          <a:p>
            <a:r>
              <a:rPr lang="cs-CZ" sz="3800" b="1" u="sng" dirty="0" smtClean="0"/>
              <a:t>Plošné míry</a:t>
            </a:r>
          </a:p>
          <a:p>
            <a:r>
              <a:rPr lang="cs-CZ" b="1" dirty="0" smtClean="0"/>
              <a:t>Jitro</a:t>
            </a:r>
            <a:r>
              <a:rPr lang="cs-CZ" dirty="0" smtClean="0"/>
              <a:t>			= 2830 m2 = 28 aru</a:t>
            </a:r>
          </a:p>
          <a:p>
            <a:r>
              <a:rPr lang="cs-CZ" b="1" dirty="0" smtClean="0"/>
              <a:t>Korec</a:t>
            </a:r>
            <a:r>
              <a:rPr lang="cs-CZ" dirty="0" smtClean="0"/>
              <a:t> (</a:t>
            </a:r>
            <a:r>
              <a:rPr lang="cs-CZ" dirty="0" err="1" smtClean="0"/>
              <a:t>strich</a:t>
            </a:r>
            <a:r>
              <a:rPr lang="cs-CZ" dirty="0" smtClean="0"/>
              <a:t>)		= 0,3 ha</a:t>
            </a:r>
          </a:p>
          <a:p>
            <a:r>
              <a:rPr lang="cs-CZ" b="1" dirty="0" smtClean="0"/>
              <a:t>Lán	</a:t>
            </a:r>
            <a:r>
              <a:rPr lang="cs-CZ" dirty="0" smtClean="0"/>
              <a:t>			= 18 ha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Míry u nás a jejich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Autofit/>
          </a:bodyPr>
          <a:lstStyle/>
          <a:p>
            <a:r>
              <a:rPr lang="cs-CZ" sz="2400" b="1" u="sng" dirty="0" smtClean="0"/>
              <a:t>Duté míry</a:t>
            </a:r>
          </a:p>
          <a:p>
            <a:r>
              <a:rPr lang="cs-CZ" sz="1700" b="1" dirty="0" smtClean="0"/>
              <a:t>Přehršle</a:t>
            </a:r>
            <a:r>
              <a:rPr lang="cs-CZ" sz="1700" dirty="0" smtClean="0"/>
              <a:t> (obilí mezi 2 dlaněmi) 		= 0,5 l</a:t>
            </a:r>
          </a:p>
          <a:p>
            <a:r>
              <a:rPr lang="cs-CZ" sz="1700" b="1" dirty="0" smtClean="0"/>
              <a:t>Měřička</a:t>
            </a:r>
            <a:r>
              <a:rPr lang="cs-CZ" sz="1700" dirty="0" smtClean="0"/>
              <a:t>				= 5,8 l</a:t>
            </a:r>
          </a:p>
          <a:p>
            <a:r>
              <a:rPr lang="cs-CZ" sz="1700" b="1" u="sng" dirty="0" smtClean="0"/>
              <a:t>Měřice – korec </a:t>
            </a:r>
            <a:r>
              <a:rPr lang="cs-CZ" sz="1700" u="sng" dirty="0" smtClean="0"/>
              <a:t>– </a:t>
            </a:r>
            <a:r>
              <a:rPr lang="cs-CZ" sz="1700" u="sng" dirty="0" err="1" smtClean="0"/>
              <a:t>strich</a:t>
            </a:r>
            <a:r>
              <a:rPr lang="cs-CZ" sz="1700" u="sng" dirty="0" smtClean="0"/>
              <a:t>			= 93,5 l</a:t>
            </a:r>
          </a:p>
          <a:p>
            <a:r>
              <a:rPr lang="cs-CZ" sz="1700" b="1" dirty="0" smtClean="0"/>
              <a:t>Věrtel</a:t>
            </a:r>
            <a:r>
              <a:rPr lang="cs-CZ" sz="1700" dirty="0" smtClean="0"/>
              <a:t> (</a:t>
            </a:r>
            <a:r>
              <a:rPr lang="cs-CZ" sz="1700" dirty="0" err="1" smtClean="0"/>
              <a:t>viertel</a:t>
            </a:r>
            <a:r>
              <a:rPr lang="cs-CZ" sz="1700" dirty="0" smtClean="0"/>
              <a:t>) = čtvrt korce		= 23 l</a:t>
            </a:r>
          </a:p>
          <a:p>
            <a:r>
              <a:rPr lang="cs-CZ" sz="1700" b="1" dirty="0" smtClean="0"/>
              <a:t>Vědro</a:t>
            </a:r>
            <a:r>
              <a:rPr lang="cs-CZ" sz="1700" dirty="0" smtClean="0"/>
              <a:t> = 2 věrtele			= 46 l</a:t>
            </a:r>
          </a:p>
          <a:p>
            <a:r>
              <a:rPr lang="cs-CZ" sz="1700" b="1" u="sng" dirty="0" smtClean="0"/>
              <a:t>Pinta</a:t>
            </a:r>
            <a:r>
              <a:rPr lang="cs-CZ" sz="1700" u="sng" dirty="0" smtClean="0"/>
              <a:t> – (12 pint = věrtel)			= 1,9 l</a:t>
            </a:r>
          </a:p>
          <a:p>
            <a:r>
              <a:rPr lang="cs-CZ" sz="1700" b="1" dirty="0" smtClean="0"/>
              <a:t>Holba</a:t>
            </a:r>
            <a:r>
              <a:rPr lang="cs-CZ" sz="1700" dirty="0" smtClean="0"/>
              <a:t>					= 0,71 l</a:t>
            </a:r>
          </a:p>
          <a:p>
            <a:r>
              <a:rPr lang="cs-CZ" sz="1700" b="1" dirty="0" smtClean="0"/>
              <a:t>Máz český </a:t>
            </a:r>
            <a:r>
              <a:rPr lang="cs-CZ" sz="1700" dirty="0" smtClean="0"/>
              <a:t>(i vídeňský) = 2 holby		= 1,41 l		</a:t>
            </a:r>
          </a:p>
          <a:p>
            <a:r>
              <a:rPr lang="cs-CZ" sz="1700" b="1" u="sng" dirty="0" smtClean="0"/>
              <a:t>Žejdlík</a:t>
            </a:r>
            <a:r>
              <a:rPr lang="cs-CZ" sz="1700" u="sng" dirty="0" smtClean="0"/>
              <a:t> – (48 žejdlíků = věrtel)		= 0,48 l</a:t>
            </a:r>
          </a:p>
          <a:p>
            <a:r>
              <a:rPr lang="cs-CZ" sz="1700" b="1" dirty="0" smtClean="0"/>
              <a:t>Čtvrtce	</a:t>
            </a:r>
            <a:r>
              <a:rPr lang="cs-CZ" sz="1700" dirty="0" smtClean="0"/>
              <a:t>			= 7,68 l</a:t>
            </a:r>
          </a:p>
          <a:p>
            <a:r>
              <a:rPr lang="cs-CZ" sz="1700" b="1" dirty="0" smtClean="0"/>
              <a:t>Mlynářská mírka</a:t>
            </a:r>
            <a:r>
              <a:rPr lang="cs-CZ" sz="1700" dirty="0" smtClean="0"/>
              <a:t>			= 3,84 l</a:t>
            </a:r>
          </a:p>
          <a:p>
            <a:r>
              <a:rPr lang="cs-CZ" sz="1700" b="1" dirty="0" smtClean="0"/>
              <a:t>Velká mírka</a:t>
            </a:r>
            <a:r>
              <a:rPr lang="cs-CZ" sz="1700" dirty="0" smtClean="0"/>
              <a:t>				= 1,92 l</a:t>
            </a:r>
          </a:p>
          <a:p>
            <a:r>
              <a:rPr lang="cs-CZ" sz="1700" b="1" dirty="0" smtClean="0"/>
              <a:t>Prostřední mírka</a:t>
            </a:r>
            <a:r>
              <a:rPr lang="cs-CZ" sz="1700" dirty="0" smtClean="0"/>
              <a:t>			= 0,96 l</a:t>
            </a:r>
          </a:p>
          <a:p>
            <a:r>
              <a:rPr lang="cs-CZ" sz="1700" b="1" dirty="0" smtClean="0"/>
              <a:t>Číška	</a:t>
            </a:r>
            <a:r>
              <a:rPr lang="cs-CZ" sz="1700" dirty="0" smtClean="0"/>
              <a:t>				= 0,48 l</a:t>
            </a:r>
          </a:p>
          <a:p>
            <a:r>
              <a:rPr lang="cs-CZ" sz="1700" b="1" dirty="0" smtClean="0"/>
              <a:t>Poznámka:</a:t>
            </a:r>
            <a:r>
              <a:rPr lang="cs-CZ" sz="1700" dirty="0" smtClean="0"/>
              <a:t> </a:t>
            </a:r>
            <a:r>
              <a:rPr lang="cs-CZ" sz="1700" i="1" dirty="0" smtClean="0"/>
              <a:t>Korec (</a:t>
            </a:r>
            <a:r>
              <a:rPr lang="cs-CZ" sz="1700" i="1" dirty="0" err="1" smtClean="0"/>
              <a:t>strich</a:t>
            </a:r>
            <a:r>
              <a:rPr lang="cs-CZ" sz="1700" i="1" dirty="0" smtClean="0"/>
              <a:t>) byla </a:t>
            </a:r>
            <a:r>
              <a:rPr lang="cs-CZ" sz="1700" i="1" u="sng" dirty="0" smtClean="0"/>
              <a:t>zároveň plošná i dutá míra</a:t>
            </a:r>
            <a:r>
              <a:rPr lang="cs-CZ" sz="1700" i="1" dirty="0" smtClean="0"/>
              <a:t>. Kolik dutých korců obilí se vyselo na určitou plochu, to byly korce plošné. </a:t>
            </a:r>
          </a:p>
          <a:p>
            <a:r>
              <a:rPr lang="cs-CZ" sz="1700" i="1" dirty="0" smtClean="0"/>
              <a:t>Tedy </a:t>
            </a:r>
            <a:r>
              <a:rPr lang="cs-CZ" sz="1700" b="1" i="1" dirty="0" smtClean="0"/>
              <a:t>korec (</a:t>
            </a:r>
            <a:r>
              <a:rPr lang="cs-CZ" sz="1700" b="1" i="1" dirty="0" err="1" smtClean="0"/>
              <a:t>strich</a:t>
            </a:r>
            <a:r>
              <a:rPr lang="cs-CZ" sz="1700" b="1" i="1" dirty="0" smtClean="0"/>
              <a:t>) = 93,5 l nebo 0,3 ha</a:t>
            </a:r>
            <a:endParaRPr lang="cs-CZ" sz="1700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b="1" dirty="0" smtClean="0"/>
              <a:t>Cena plodin roku 1860 v Poličce</a:t>
            </a:r>
            <a:endParaRPr lang="cs-CZ" b="1" dirty="0"/>
          </a:p>
        </p:txBody>
      </p:sp>
      <p:pic>
        <p:nvPicPr>
          <p:cNvPr id="4" name="Zástupný symbol pro obsah 3" descr="Dumy Litomysl 09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515549" y="1761988"/>
            <a:ext cx="5376598" cy="4176464"/>
          </a:xfrm>
        </p:spPr>
      </p:pic>
      <p:sp>
        <p:nvSpPr>
          <p:cNvPr id="5" name="Obdélník 4"/>
          <p:cNvSpPr/>
          <p:nvPr/>
        </p:nvSpPr>
        <p:spPr>
          <a:xfrm>
            <a:off x="5652120" y="1628800"/>
            <a:ext cx="33123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Udání ceny prodeje zemských plodin ve skladu obchodníků v Poličce v měsíci září roku 1860.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Cena je za 1 mírku nebo 1 libru ve zlatých a krejcarech.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Ceny potravin v polovině 19. století</a:t>
            </a:r>
            <a:endParaRPr lang="cs-CZ" b="1" dirty="0"/>
          </a:p>
        </p:txBody>
      </p:sp>
      <p:pic>
        <p:nvPicPr>
          <p:cNvPr id="4" name="Zástupný symbol pro obsah 3" descr="Dumy Litomysl 0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2772" y="1268760"/>
            <a:ext cx="6816757" cy="5112568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Vyznačené míry převeď na dnešní metrické jednotky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245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Můj prapradědeček </a:t>
            </a:r>
            <a:r>
              <a:rPr lang="cs-CZ" dirty="0" err="1" smtClean="0"/>
              <a:t>Machačný</a:t>
            </a:r>
            <a:r>
              <a:rPr lang="cs-CZ" dirty="0" smtClean="0"/>
              <a:t>, ten který hospodařil v </a:t>
            </a:r>
            <a:r>
              <a:rPr lang="cs-CZ" dirty="0" err="1" smtClean="0"/>
              <a:t>Prackově</a:t>
            </a:r>
            <a:r>
              <a:rPr lang="cs-CZ" dirty="0" smtClean="0"/>
              <a:t> a měl </a:t>
            </a:r>
            <a:r>
              <a:rPr lang="cs-CZ" u="sng" dirty="0" smtClean="0"/>
              <a:t>15 korců </a:t>
            </a:r>
            <a:r>
              <a:rPr lang="cs-CZ" dirty="0" smtClean="0"/>
              <a:t>polí, zapřáhl koně a naložil na vůz </a:t>
            </a:r>
            <a:r>
              <a:rPr lang="cs-CZ" u="sng" dirty="0" smtClean="0"/>
              <a:t>10 korců </a:t>
            </a:r>
            <a:r>
              <a:rPr lang="cs-CZ" dirty="0" smtClean="0"/>
              <a:t>pšenice a jel s nimi do dolního mlýna. Ze mlýna přivezl sousedu Noskovi, tomu, který vlastnil </a:t>
            </a:r>
            <a:r>
              <a:rPr lang="cs-CZ" u="sng" dirty="0" smtClean="0"/>
              <a:t>půl lánu </a:t>
            </a:r>
            <a:r>
              <a:rPr lang="cs-CZ" dirty="0" smtClean="0"/>
              <a:t>polí, </a:t>
            </a:r>
            <a:r>
              <a:rPr lang="cs-CZ" u="sng" dirty="0" smtClean="0"/>
              <a:t>10 mlynářských mírek </a:t>
            </a:r>
            <a:r>
              <a:rPr lang="cs-CZ" dirty="0" smtClean="0"/>
              <a:t>žitné mouky. </a:t>
            </a:r>
          </a:p>
          <a:p>
            <a:r>
              <a:rPr lang="cs-CZ" dirty="0" smtClean="0"/>
              <a:t>Pak šli spolu do hospody na návsi, kde Nosek vypil </a:t>
            </a:r>
            <a:r>
              <a:rPr lang="cs-CZ" u="sng" dirty="0" smtClean="0"/>
              <a:t>jednu pintu </a:t>
            </a:r>
            <a:r>
              <a:rPr lang="cs-CZ" dirty="0" smtClean="0"/>
              <a:t>piva, ale prapradědeček pouze </a:t>
            </a:r>
            <a:r>
              <a:rPr lang="cs-CZ" u="sng" dirty="0" smtClean="0"/>
              <a:t>2 žejdlíky</a:t>
            </a:r>
            <a:r>
              <a:rPr lang="cs-CZ" dirty="0" smtClean="0"/>
              <a:t>. Ve džbánku si každý s sebou domů přinesl ještě </a:t>
            </a:r>
            <a:r>
              <a:rPr lang="cs-CZ" u="sng" dirty="0" smtClean="0"/>
              <a:t>jeden máz </a:t>
            </a:r>
            <a:r>
              <a:rPr lang="cs-CZ" dirty="0" smtClean="0"/>
              <a:t>piva.</a:t>
            </a:r>
          </a:p>
          <a:p>
            <a:r>
              <a:rPr lang="cs-CZ" dirty="0" smtClean="0"/>
              <a:t>Praprababička zatím doma nadojila </a:t>
            </a:r>
            <a:r>
              <a:rPr lang="cs-CZ" u="sng" dirty="0" smtClean="0"/>
              <a:t> čtvrtce </a:t>
            </a:r>
            <a:r>
              <a:rPr lang="cs-CZ" dirty="0" smtClean="0"/>
              <a:t>mléka a nakrouhala </a:t>
            </a:r>
            <a:r>
              <a:rPr lang="cs-CZ" u="sng" dirty="0" smtClean="0"/>
              <a:t>vědro</a:t>
            </a:r>
            <a:r>
              <a:rPr lang="cs-CZ" dirty="0" smtClean="0"/>
              <a:t> červeného zelí a dala ho zkysat. Pak ještě stloukla </a:t>
            </a:r>
            <a:r>
              <a:rPr lang="cs-CZ" u="sng" dirty="0" smtClean="0"/>
              <a:t>dvě libry </a:t>
            </a:r>
            <a:r>
              <a:rPr lang="cs-CZ" dirty="0" smtClean="0"/>
              <a:t>másla a slíbila sousedce,že až přijde „starej“ z hospody, že ji přiveze </a:t>
            </a:r>
            <a:r>
              <a:rPr lang="cs-CZ" u="sng" dirty="0" smtClean="0"/>
              <a:t>centnéř</a:t>
            </a:r>
            <a:r>
              <a:rPr lang="cs-CZ" dirty="0" smtClean="0"/>
              <a:t> brambor. Se sousedkou se snažila dobře vycházet, protože od ní chtěla koupit </a:t>
            </a:r>
            <a:r>
              <a:rPr lang="cs-CZ" u="sng" dirty="0" smtClean="0"/>
              <a:t>půl jitra </a:t>
            </a:r>
            <a:r>
              <a:rPr lang="cs-CZ" dirty="0" smtClean="0"/>
              <a:t>louky u hájku. Máslo a </a:t>
            </a:r>
            <a:r>
              <a:rPr lang="cs-CZ" u="sng" dirty="0" smtClean="0"/>
              <a:t>kopu</a:t>
            </a:r>
            <a:r>
              <a:rPr lang="cs-CZ" dirty="0" smtClean="0"/>
              <a:t> vajec půjde zítra prodat na trh do města.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Minulý příběh s dnešními mírami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 fontScale="70000" lnSpcReduction="20000"/>
          </a:bodyPr>
          <a:lstStyle/>
          <a:p>
            <a:r>
              <a:rPr lang="cs-CZ" sz="3300" dirty="0" smtClean="0"/>
              <a:t>Můj prapradědeček </a:t>
            </a:r>
            <a:r>
              <a:rPr lang="cs-CZ" sz="3300" dirty="0" err="1" smtClean="0"/>
              <a:t>Machačný</a:t>
            </a:r>
            <a:r>
              <a:rPr lang="cs-CZ" sz="3300" dirty="0" smtClean="0"/>
              <a:t>, ten který hospodařil v </a:t>
            </a:r>
            <a:r>
              <a:rPr lang="cs-CZ" sz="3300" dirty="0" err="1" smtClean="0"/>
              <a:t>Prackově</a:t>
            </a:r>
            <a:r>
              <a:rPr lang="cs-CZ" sz="3300" dirty="0" smtClean="0"/>
              <a:t> a měl 15 korců </a:t>
            </a:r>
            <a:r>
              <a:rPr lang="cs-CZ" sz="3300" b="1" i="1" u="sng" dirty="0" smtClean="0"/>
              <a:t>(5 ha) </a:t>
            </a:r>
            <a:r>
              <a:rPr lang="cs-CZ" sz="3300" dirty="0" smtClean="0"/>
              <a:t>polí, zapřáhl koně a naložil na vůz </a:t>
            </a:r>
            <a:r>
              <a:rPr lang="cs-CZ" sz="3300" u="sng" dirty="0" smtClean="0"/>
              <a:t>10 korců </a:t>
            </a:r>
            <a:r>
              <a:rPr lang="cs-CZ" sz="3300" b="1" i="1" dirty="0" smtClean="0"/>
              <a:t>(935 kg)</a:t>
            </a:r>
            <a:r>
              <a:rPr lang="cs-CZ" sz="3300" u="sng" dirty="0" smtClean="0"/>
              <a:t> </a:t>
            </a:r>
            <a:r>
              <a:rPr lang="cs-CZ" sz="3300" dirty="0" smtClean="0"/>
              <a:t>pšenice a jel s nimi do dolního mlýna. Ze mlýna přivezl sousedu Noskovi, tomu, který vlastnil půl lánu (</a:t>
            </a:r>
            <a:r>
              <a:rPr lang="cs-CZ" sz="3300" b="1" i="1" u="sng" dirty="0" smtClean="0"/>
              <a:t>9 ha) </a:t>
            </a:r>
            <a:r>
              <a:rPr lang="cs-CZ" sz="3300" dirty="0" smtClean="0"/>
              <a:t>polí za potokem, 10 mlynářských mírek </a:t>
            </a:r>
            <a:r>
              <a:rPr lang="cs-CZ" sz="3300" b="1" i="1" u="sng" dirty="0" smtClean="0"/>
              <a:t>(38,4 l) </a:t>
            </a:r>
            <a:r>
              <a:rPr lang="cs-CZ" sz="3300" dirty="0" smtClean="0"/>
              <a:t>žitné mouky. </a:t>
            </a:r>
          </a:p>
          <a:p>
            <a:r>
              <a:rPr lang="cs-CZ" sz="3300" dirty="0" smtClean="0"/>
              <a:t>Pak šli spolu do hospody na návsi, kde Nosek vypil jednu pintu </a:t>
            </a:r>
            <a:r>
              <a:rPr lang="cs-CZ" sz="3300" b="1" i="1" u="sng" dirty="0" smtClean="0"/>
              <a:t>(1,9 l)</a:t>
            </a:r>
            <a:r>
              <a:rPr lang="cs-CZ" sz="3300" u="sng" dirty="0" smtClean="0"/>
              <a:t> </a:t>
            </a:r>
            <a:r>
              <a:rPr lang="cs-CZ" sz="3300" dirty="0" smtClean="0"/>
              <a:t>piva, ale prapradědeček pouze 2 žejdlíky </a:t>
            </a:r>
            <a:r>
              <a:rPr lang="cs-CZ" sz="3300" b="1" i="1" u="sng" dirty="0" smtClean="0"/>
              <a:t>(0,96 l). </a:t>
            </a:r>
            <a:r>
              <a:rPr lang="cs-CZ" sz="3300" dirty="0" smtClean="0"/>
              <a:t>Ve džbánku si každý s sebou domů přinesl ještě jeden máz </a:t>
            </a:r>
            <a:r>
              <a:rPr lang="cs-CZ" sz="3300" b="1" i="1" u="sng" dirty="0" smtClean="0"/>
              <a:t>(1,41 l) </a:t>
            </a:r>
            <a:r>
              <a:rPr lang="cs-CZ" sz="3300" dirty="0" smtClean="0"/>
              <a:t>piva.</a:t>
            </a:r>
          </a:p>
          <a:p>
            <a:r>
              <a:rPr lang="cs-CZ" sz="3300" dirty="0" smtClean="0"/>
              <a:t>Praprababička zatím doma nadojila čtvrtce </a:t>
            </a:r>
            <a:r>
              <a:rPr lang="cs-CZ" sz="3300" b="1" i="1" u="sng" dirty="0" smtClean="0"/>
              <a:t>(7,68 l)</a:t>
            </a:r>
            <a:r>
              <a:rPr lang="cs-CZ" sz="3300" dirty="0" smtClean="0"/>
              <a:t>mléka a nakrouhala vědro </a:t>
            </a:r>
            <a:r>
              <a:rPr lang="cs-CZ" sz="3300" b="1" i="1" u="sng" dirty="0" smtClean="0"/>
              <a:t>(46 l) </a:t>
            </a:r>
            <a:r>
              <a:rPr lang="cs-CZ" sz="3300" dirty="0" smtClean="0"/>
              <a:t>červeného zelí a dala ho zkysat. Pak ještě stloukla dvě libry </a:t>
            </a:r>
            <a:r>
              <a:rPr lang="cs-CZ" sz="3300" b="1" i="1" u="sng" dirty="0" smtClean="0"/>
              <a:t>(1028 g) </a:t>
            </a:r>
            <a:r>
              <a:rPr lang="cs-CZ" sz="3300" dirty="0" smtClean="0"/>
              <a:t>másla a slíbila sousedce,že až přijde „starej“ z hospody, že ji přiveze centnéř </a:t>
            </a:r>
            <a:r>
              <a:rPr lang="cs-CZ" sz="3300" b="1" i="1" u="sng" dirty="0" smtClean="0"/>
              <a:t>(61,6 kg) </a:t>
            </a:r>
            <a:r>
              <a:rPr lang="cs-CZ" sz="3300" dirty="0" smtClean="0"/>
              <a:t>brambor. Se sousedkou se snažila dobře vycházet, protože od ní chtěla koupit půl jitra (</a:t>
            </a:r>
            <a:r>
              <a:rPr lang="cs-CZ" sz="3300" b="1" i="1" u="sng" dirty="0" smtClean="0"/>
              <a:t>14 aru</a:t>
            </a:r>
            <a:r>
              <a:rPr lang="cs-CZ" sz="3300" dirty="0" smtClean="0"/>
              <a:t>) louky u hájku. Máslo a kopu </a:t>
            </a:r>
            <a:r>
              <a:rPr lang="cs-CZ" sz="3300" b="1" i="1" u="sng" dirty="0" smtClean="0"/>
              <a:t>(60) </a:t>
            </a:r>
            <a:r>
              <a:rPr lang="cs-CZ" sz="3300" dirty="0" smtClean="0"/>
              <a:t>vajec půjde zítra prodat na trh do města.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Historická metrologie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1. Kdo napsal v roce 1923 významnou práci z oblasti </a:t>
            </a:r>
            <a:r>
              <a:rPr lang="cs-CZ" dirty="0" err="1" smtClean="0"/>
              <a:t>hist</a:t>
            </a:r>
            <a:r>
              <a:rPr lang="cs-CZ" dirty="0" smtClean="0"/>
              <a:t>. metrologie („Paměti a doklady o staročeských mírách a váhách“)? </a:t>
            </a:r>
          </a:p>
          <a:p>
            <a:r>
              <a:rPr lang="cs-CZ" dirty="0" smtClean="0"/>
              <a:t>2.  Která kronika uvádí ucelený přehled tehdejších českých měr a vah?</a:t>
            </a:r>
          </a:p>
          <a:p>
            <a:r>
              <a:rPr lang="cs-CZ" dirty="0" smtClean="0"/>
              <a:t>3. Kdy a kde vznikají první měrné jednotky?</a:t>
            </a:r>
          </a:p>
          <a:p>
            <a:r>
              <a:rPr lang="cs-CZ" dirty="0" smtClean="0"/>
              <a:t>4. Kdo  a kdy sjednotil poprvé míry v rámci Čech?</a:t>
            </a:r>
          </a:p>
          <a:p>
            <a:r>
              <a:rPr lang="cs-CZ" dirty="0" smtClean="0"/>
              <a:t>5. Kdo sjednotil míry  v rámci celé habsburské monarchie? Na základě čeho?</a:t>
            </a:r>
          </a:p>
          <a:p>
            <a:r>
              <a:rPr lang="cs-CZ" dirty="0" smtClean="0"/>
              <a:t>6. Kdy a kde byla zavedena metrická soustava?</a:t>
            </a:r>
          </a:p>
          <a:p>
            <a:r>
              <a:rPr lang="cs-CZ" dirty="0" smtClean="0"/>
              <a:t>7. Jak byla určena délka 1 metru?</a:t>
            </a:r>
          </a:p>
          <a:p>
            <a:r>
              <a:rPr lang="cs-CZ" dirty="0" smtClean="0"/>
              <a:t>8. Kdy byla v naší zemi zavedena metrická soustava?</a:t>
            </a:r>
          </a:p>
          <a:p>
            <a:r>
              <a:rPr lang="cs-CZ" dirty="0" smtClean="0"/>
              <a:t>9. Kdy byl zaveden systém SI?</a:t>
            </a:r>
          </a:p>
          <a:p>
            <a:r>
              <a:rPr lang="cs-CZ" dirty="0" smtClean="0"/>
              <a:t>10. Uveď, jaké délce odpovídá „dlaň, píď, loket a provazec?</a:t>
            </a:r>
          </a:p>
          <a:p>
            <a:r>
              <a:rPr lang="cs-CZ" dirty="0" smtClean="0"/>
              <a:t>11. Uveď, kolik je jitro, kventlík, hřivna, přehršle a věrtel?</a:t>
            </a:r>
          </a:p>
          <a:p>
            <a:r>
              <a:rPr lang="cs-CZ" dirty="0" smtClean="0"/>
              <a:t>12. Která míra je zároveň dutá i plošná a jakou má v každém případě velikost?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Historická metrologie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47500" lnSpcReduction="20000"/>
          </a:bodyPr>
          <a:lstStyle/>
          <a:p>
            <a:r>
              <a:rPr lang="cs-CZ" sz="3400" dirty="0" smtClean="0"/>
              <a:t>1. Kdo napsal v roce 1923 významnou práci z oblasti </a:t>
            </a:r>
            <a:r>
              <a:rPr lang="cs-CZ" sz="3400" dirty="0" err="1" smtClean="0"/>
              <a:t>hist</a:t>
            </a:r>
            <a:r>
              <a:rPr lang="cs-CZ" sz="3400" dirty="0" smtClean="0"/>
              <a:t>. metrologie?  - </a:t>
            </a:r>
            <a:r>
              <a:rPr lang="cs-CZ" sz="3400" u="sng" dirty="0" smtClean="0"/>
              <a:t>August Sedláček </a:t>
            </a:r>
            <a:r>
              <a:rPr lang="cs-CZ" sz="3400" dirty="0" smtClean="0"/>
              <a:t>– </a:t>
            </a:r>
            <a:r>
              <a:rPr lang="cs-CZ" sz="3400" b="1" dirty="0" smtClean="0"/>
              <a:t>1 bod</a:t>
            </a:r>
          </a:p>
          <a:p>
            <a:r>
              <a:rPr lang="cs-CZ" sz="3800" dirty="0" smtClean="0"/>
              <a:t>2.  Která kronika uvádí ucelený přehled tehdejších českých měr a vah? – </a:t>
            </a:r>
            <a:r>
              <a:rPr lang="cs-CZ" sz="3800" u="sng" dirty="0" smtClean="0"/>
              <a:t>Hájkova</a:t>
            </a:r>
            <a:r>
              <a:rPr lang="cs-CZ" sz="3800" dirty="0" smtClean="0"/>
              <a:t> – </a:t>
            </a:r>
            <a:r>
              <a:rPr lang="cs-CZ" sz="3800" b="1" dirty="0" smtClean="0"/>
              <a:t>1 bod</a:t>
            </a:r>
          </a:p>
          <a:p>
            <a:r>
              <a:rPr lang="cs-CZ" sz="3800" dirty="0" smtClean="0"/>
              <a:t>3. Kdy a kde vznikají první měrné jednotky? – </a:t>
            </a:r>
            <a:r>
              <a:rPr lang="cs-CZ" sz="3800" u="sng" dirty="0" smtClean="0"/>
              <a:t>Ve 4. – 3. tisíciletí př. n. l. v Sumeru</a:t>
            </a:r>
            <a:r>
              <a:rPr lang="cs-CZ" sz="3800" dirty="0" smtClean="0"/>
              <a:t> – </a:t>
            </a:r>
            <a:r>
              <a:rPr lang="cs-CZ" sz="3800" b="1" dirty="0" smtClean="0"/>
              <a:t>2 body</a:t>
            </a:r>
          </a:p>
          <a:p>
            <a:r>
              <a:rPr lang="cs-CZ" sz="3800" dirty="0" smtClean="0"/>
              <a:t>4. Kdo  a kdy sjednotil poprvé míry v rámci Čech? – </a:t>
            </a:r>
            <a:r>
              <a:rPr lang="cs-CZ" sz="3800" u="sng" dirty="0" smtClean="0"/>
              <a:t>Přemysl Otakar II. roku 1268 </a:t>
            </a:r>
            <a:r>
              <a:rPr lang="cs-CZ" sz="3800" dirty="0" smtClean="0"/>
              <a:t>– </a:t>
            </a:r>
            <a:r>
              <a:rPr lang="cs-CZ" sz="3800" b="1" dirty="0" smtClean="0"/>
              <a:t>2 body</a:t>
            </a:r>
          </a:p>
          <a:p>
            <a:r>
              <a:rPr lang="cs-CZ" sz="3800" dirty="0" smtClean="0"/>
              <a:t>5. Kdo sjednotil míry  v rámci celé habsburské monarchie? Na základě čeho? – </a:t>
            </a:r>
            <a:r>
              <a:rPr lang="cs-CZ" sz="3800" u="sng" dirty="0" smtClean="0"/>
              <a:t>Marie Terezie, na základě dolnorakouských (vídeňských) měr</a:t>
            </a:r>
            <a:r>
              <a:rPr lang="cs-CZ" sz="3800" dirty="0" smtClean="0"/>
              <a:t> – </a:t>
            </a:r>
            <a:r>
              <a:rPr lang="cs-CZ" sz="3800" b="1" dirty="0" smtClean="0"/>
              <a:t>2 body</a:t>
            </a:r>
          </a:p>
          <a:p>
            <a:r>
              <a:rPr lang="cs-CZ" sz="3800" dirty="0" smtClean="0"/>
              <a:t>6. Kdy a kde byla zavedena metrická soustava? – </a:t>
            </a:r>
            <a:r>
              <a:rPr lang="cs-CZ" sz="3800" u="sng" dirty="0" smtClean="0"/>
              <a:t>Ve Francii r. 1795</a:t>
            </a:r>
            <a:r>
              <a:rPr lang="cs-CZ" sz="3800" dirty="0" smtClean="0"/>
              <a:t> – </a:t>
            </a:r>
            <a:r>
              <a:rPr lang="cs-CZ" sz="3800" b="1" dirty="0" smtClean="0"/>
              <a:t>2 body</a:t>
            </a:r>
          </a:p>
          <a:p>
            <a:r>
              <a:rPr lang="cs-CZ" sz="3800" dirty="0" smtClean="0"/>
              <a:t>7. Jak byla určena délka 1 metru? – </a:t>
            </a:r>
            <a:r>
              <a:rPr lang="cs-CZ" sz="3800" u="sng" dirty="0" smtClean="0"/>
              <a:t>1 </a:t>
            </a:r>
            <a:r>
              <a:rPr lang="cs-CZ" sz="3800" u="sng" dirty="0" err="1" smtClean="0"/>
              <a:t>desetimiliontá</a:t>
            </a:r>
            <a:r>
              <a:rPr lang="cs-CZ" sz="3800" u="sng" dirty="0" smtClean="0"/>
              <a:t> část zemského kvadrantu</a:t>
            </a:r>
            <a:r>
              <a:rPr lang="cs-CZ" sz="3800" dirty="0" smtClean="0"/>
              <a:t> – </a:t>
            </a:r>
            <a:r>
              <a:rPr lang="cs-CZ" sz="3800" b="1" dirty="0" smtClean="0"/>
              <a:t>2 body</a:t>
            </a:r>
          </a:p>
          <a:p>
            <a:r>
              <a:rPr lang="cs-CZ" sz="3800" dirty="0" smtClean="0"/>
              <a:t>8. Kdy byla v naší zemi zavedena metrická soustava? – </a:t>
            </a:r>
            <a:r>
              <a:rPr lang="cs-CZ" sz="3800" u="sng" dirty="0" smtClean="0"/>
              <a:t>R. 18</a:t>
            </a:r>
            <a:r>
              <a:rPr lang="cs-CZ" sz="3800" dirty="0" smtClean="0"/>
              <a:t>75 – </a:t>
            </a:r>
            <a:r>
              <a:rPr lang="cs-CZ" sz="3800" b="1" dirty="0" smtClean="0"/>
              <a:t>1 bod</a:t>
            </a:r>
          </a:p>
          <a:p>
            <a:r>
              <a:rPr lang="cs-CZ" sz="3800" dirty="0" smtClean="0"/>
              <a:t>9. Kdy byl zaveden systém SI? – </a:t>
            </a:r>
            <a:r>
              <a:rPr lang="cs-CZ" sz="3800" u="sng" dirty="0" smtClean="0"/>
              <a:t>R. 1960 </a:t>
            </a:r>
            <a:r>
              <a:rPr lang="cs-CZ" sz="3800" dirty="0" smtClean="0"/>
              <a:t>– </a:t>
            </a:r>
            <a:r>
              <a:rPr lang="cs-CZ" sz="3800" b="1" dirty="0" smtClean="0"/>
              <a:t>1 bod</a:t>
            </a:r>
          </a:p>
          <a:p>
            <a:r>
              <a:rPr lang="cs-CZ" sz="3800" dirty="0" smtClean="0"/>
              <a:t>10. Uveď, jaké délce odpovídá „dlaň, píď, loket a provazec? – </a:t>
            </a:r>
            <a:r>
              <a:rPr lang="cs-CZ" sz="3800" u="sng" dirty="0" smtClean="0"/>
              <a:t>8 cm, 19 cm, 59 cm, 25 m)</a:t>
            </a:r>
            <a:r>
              <a:rPr lang="cs-CZ" sz="3800" dirty="0" smtClean="0"/>
              <a:t> – </a:t>
            </a:r>
            <a:r>
              <a:rPr lang="cs-CZ" sz="3800" b="1" dirty="0" smtClean="0"/>
              <a:t>4 body</a:t>
            </a:r>
          </a:p>
          <a:p>
            <a:r>
              <a:rPr lang="cs-CZ" sz="3800" dirty="0" smtClean="0"/>
              <a:t>11. Uveď, kolik je jitro, kventlík, hřivna, přehršle a věrtel? </a:t>
            </a:r>
            <a:r>
              <a:rPr lang="cs-CZ" sz="3800" u="sng" dirty="0" smtClean="0"/>
              <a:t>– 28 arů, 4 g, 256 g, 0,5 l, 23 </a:t>
            </a:r>
            <a:r>
              <a:rPr lang="cs-CZ" sz="3800" dirty="0" smtClean="0"/>
              <a:t>l – </a:t>
            </a:r>
            <a:r>
              <a:rPr lang="cs-CZ" sz="3800" b="1" dirty="0" smtClean="0"/>
              <a:t>5 bodů</a:t>
            </a:r>
          </a:p>
          <a:p>
            <a:r>
              <a:rPr lang="cs-CZ" sz="3800" dirty="0" smtClean="0"/>
              <a:t>12. Která míra je zároveň dutá i plošná a jakou má v každém </a:t>
            </a:r>
            <a:r>
              <a:rPr lang="cs-CZ" sz="3800" smtClean="0"/>
              <a:t>případě velikost</a:t>
            </a:r>
            <a:r>
              <a:rPr lang="cs-CZ" sz="3800" dirty="0" smtClean="0"/>
              <a:t>? – </a:t>
            </a:r>
            <a:r>
              <a:rPr lang="cs-CZ" sz="3800" u="sng" dirty="0" smtClean="0"/>
              <a:t>Korec, 93,5 litrů a také 0,3 hektarů</a:t>
            </a:r>
            <a:r>
              <a:rPr lang="cs-CZ" sz="3800" dirty="0" smtClean="0"/>
              <a:t> – </a:t>
            </a:r>
            <a:r>
              <a:rPr lang="cs-CZ" sz="3800" b="1" dirty="0" smtClean="0"/>
              <a:t>3 body</a:t>
            </a:r>
          </a:p>
          <a:p>
            <a:endParaRPr lang="cs-CZ" sz="38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Hlaváček, Ivan; Kašpar, Jaroslav; Nový, Rostislav. </a:t>
            </a:r>
            <a:r>
              <a:rPr lang="cs-CZ" dirty="0" err="1" smtClean="0"/>
              <a:t>Vademecum</a:t>
            </a:r>
            <a:r>
              <a:rPr lang="cs-CZ" dirty="0" smtClean="0"/>
              <a:t> pomocných věd historických. Praha: Nakladatelství Svoboda, 1988.</a:t>
            </a:r>
          </a:p>
          <a:p>
            <a:r>
              <a:rPr lang="cs-CZ" dirty="0" smtClean="0"/>
              <a:t>Chvojka, Miloš; Skála, Jiří. Malý slovník jednotek měření. Praha: Nakladatelství Mladá fronta, 1982.</a:t>
            </a:r>
          </a:p>
          <a:p>
            <a:r>
              <a:rPr lang="cs-CZ" b="1" u="sng" dirty="0" smtClean="0"/>
              <a:t>Použité obrázky:</a:t>
            </a:r>
          </a:p>
          <a:p>
            <a:r>
              <a:rPr lang="cs-CZ" b="1" smtClean="0"/>
              <a:t>Fota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1585</Words>
  <Application>Microsoft Office PowerPoint</Application>
  <PresentationFormat>Předvádění na obrazovce (4:3)</PresentationFormat>
  <Paragraphs>122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Historická metrologie</vt:lpstr>
      <vt:lpstr>Vznik vědy historické metrologie</vt:lpstr>
      <vt:lpstr>Historická metrologie - historie</vt:lpstr>
      <vt:lpstr>Loket český – 59 cm</vt:lpstr>
      <vt:lpstr>Metrická soustava</vt:lpstr>
      <vt:lpstr>Míry u nás a jejich vývoj</vt:lpstr>
      <vt:lpstr>Míry u nás a jejich vývoj</vt:lpstr>
      <vt:lpstr>Míry u nás a jejich vývoj</vt:lpstr>
      <vt:lpstr>Cena plodin roku 1860 v Poličce</vt:lpstr>
      <vt:lpstr>Ceny potravin v polovině 19. století</vt:lpstr>
      <vt:lpstr>Vyznačené míry převeď na dnešní metrické jednotky</vt:lpstr>
      <vt:lpstr> Minulý příběh s dnešními mírami</vt:lpstr>
      <vt:lpstr>Historická metrologie - test</vt:lpstr>
      <vt:lpstr>Historická metrologie – test - 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Historická metrologie</dc:title>
  <cp:lastModifiedBy>Gymnázium, SOŠ, SOU, VOŠ</cp:lastModifiedBy>
  <cp:revision>77</cp:revision>
  <dcterms:modified xsi:type="dcterms:W3CDTF">2013-10-17T13:30:23Z</dcterms:modified>
</cp:coreProperties>
</file>