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3" r:id="rId2"/>
    <p:sldId id="294" r:id="rId3"/>
    <p:sldId id="270" r:id="rId4"/>
    <p:sldId id="290" r:id="rId5"/>
    <p:sldId id="298" r:id="rId6"/>
    <p:sldId id="292" r:id="rId7"/>
    <p:sldId id="256" r:id="rId8"/>
    <p:sldId id="302" r:id="rId9"/>
    <p:sldId id="295" r:id="rId10"/>
    <p:sldId id="271" r:id="rId11"/>
    <p:sldId id="272" r:id="rId12"/>
    <p:sldId id="278" r:id="rId13"/>
    <p:sldId id="299" r:id="rId14"/>
    <p:sldId id="300" r:id="rId15"/>
    <p:sldId id="279" r:id="rId16"/>
    <p:sldId id="280" r:id="rId17"/>
    <p:sldId id="283" r:id="rId18"/>
    <p:sldId id="28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A94B45-2EEC-43FC-8C25-958759C952C8}" type="datetimeFigureOut">
              <a:rPr lang="cs-CZ" smtClean="0"/>
              <a:t>21.2.2014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19870-32B1-40F7-9AA3-A82DEF7B38B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116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19870-32B1-40F7-9AA3-A82DEF7B38B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2490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0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336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6953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617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155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438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382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322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97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537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774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l="-48000" r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6DDFE-0685-4572-8C56-254BE8C3CE2B}" type="datetimeFigureOut">
              <a:rPr lang="cs-CZ" smtClean="0"/>
              <a:t>21.2.2014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276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1.xls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4752527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Obvody a obsahy rovinných obrazců 4.</a:t>
            </a:r>
            <a:endParaRPr lang="cs-CZ" sz="6000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6">
                  <a:lumMod val="50000"/>
                </a:schemeClr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144000" cy="1484784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Matematika pro stavební obory 15.</a:t>
            </a:r>
          </a:p>
          <a:p>
            <a:pPr algn="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Autor: RNDr. Zdeněk Bláha</a:t>
            </a:r>
          </a:p>
          <a:p>
            <a:endParaRPr lang="cs-CZ" sz="7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0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7878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  R  O  C  E  N  T  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5353510"/>
              </p:ext>
            </p:extLst>
          </p:nvPr>
        </p:nvGraphicFramePr>
        <p:xfrm>
          <a:off x="274219" y="3356992"/>
          <a:ext cx="8595563" cy="324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" name="List" r:id="rId4" imgW="6772277" imgH="2552762" progId="Excel.Sheet.12">
                  <p:embed/>
                </p:oleObj>
              </mc:Choice>
              <mc:Fallback>
                <p:oleObj name="List" r:id="rId4" imgW="6772277" imgH="2552762" progId="Excel.Shee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219" y="3356992"/>
                        <a:ext cx="8595563" cy="32410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406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Autofit/>
          </a:bodyPr>
          <a:lstStyle/>
          <a:p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988840"/>
            <a:ext cx="9036496" cy="4869160"/>
          </a:xfrm>
        </p:spPr>
        <p:txBody>
          <a:bodyPr>
            <a:normAutofit fontScale="700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Materiál je určen pro 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druhý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 učebních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stavebních oborů předmětu MATEMATIKA. V dalším ročníku může být využit v rámci procvičení. Výuku  inovuje použitím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multimediálních pomůcek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prezentace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 názornými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příklady s obrázky podporující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výklad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učitele. Snaží se povzbudit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zájem učňů o matematiku.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Materiál používá učitel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při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výkladu – pro větší atraktivnost výuky.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Vložené úlohy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mohou žáci řešit samostatně ve svých sešitech nebo na interaktivní tabuli s možností následné kontroly. Zároveň jej mohou využívat žáci pro domácí přípravu na výuku.</a:t>
            </a:r>
          </a:p>
          <a:p>
            <a:endParaRPr lang="cs-CZ" sz="28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dirty="0" smtClean="0"/>
          </a:p>
        </p:txBody>
      </p:sp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9292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4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Dnes budeme opět pokračovat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s výpočty obvodu a obsahu rovinných útvarů !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Nejprve se podíváme na domácí úkol!!!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Přišel někdo na to, jak to spočítat?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Má někdo řešení ?</a:t>
            </a:r>
          </a:p>
        </p:txBody>
      </p:sp>
      <p:pic>
        <p:nvPicPr>
          <p:cNvPr id="4" name="Obrázek 3" descr="http://us.123rf.com/400wm/400/400/yayayoy/yayayoy1111/yayayoy111100014/11275856-confused-smajla-k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3789041"/>
            <a:ext cx="2050529" cy="18722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986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4748" y="274638"/>
            <a:ext cx="9158748" cy="1143000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Připomeňme si zadání: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Úkolem bylo určit výměru pozemku z náčrtu.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54271"/>
            <a:ext cx="6678084" cy="3981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150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4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Pokud jste přemýšleli, zda obrazec rozdělit na menší kousky, či jej doplnit na větší, tak nejjednodušší se jeví kombinace: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 „Modrý trojúhelník“ +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+„čtyřúhelník pozemku“=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= lichoběžník (naležato)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, který lze snadno spočítat,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pak přičteme „žlutý“ a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odečteme „modrý </a:t>
            </a: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trojúh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.“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   (oba jsou pravoúhlé)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780928"/>
            <a:ext cx="5076056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21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dnadpis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0" y="1484784"/>
                <a:ext cx="9144000" cy="5373216"/>
              </a:xfrm>
            </p:spPr>
            <p:txBody>
              <a:bodyPr>
                <a:normAutofit/>
              </a:bodyPr>
              <a:lstStyle/>
              <a:p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</a:t>
                </a:r>
                <a:r>
                  <a:rPr lang="cs-CZ" sz="2800" b="1" baseline="-25000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lichoběžník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𝒂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𝒄</m:t>
                            </m:r>
                          </m:e>
                        </m:d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. 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𝒗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𝟐𝟑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𝟏𝟏</m:t>
                            </m:r>
                          </m:e>
                        </m:d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. 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𝟑𝟏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527 m</a:t>
                </a:r>
                <a:r>
                  <a:rPr lang="cs-CZ" sz="2800" b="1" baseline="30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</a:p>
              <a:p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</a:p>
              <a:p>
                <a:r>
                  <a:rPr lang="cs-CZ" sz="2800" b="1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S</a:t>
                </a:r>
                <a:r>
                  <a:rPr lang="cs-CZ" sz="2800" b="1" baseline="-25000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modrý</a:t>
                </a:r>
                <a:r>
                  <a:rPr lang="cs-CZ" sz="2800" b="1" baseline="-25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trojúhelník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½. 17 . 23 = 195,5 m</a:t>
                </a:r>
                <a:r>
                  <a:rPr lang="cs-CZ" sz="2800" b="1" baseline="30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</a:p>
              <a:p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r>
                  <a:rPr lang="cs-CZ" sz="2800" b="1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S</a:t>
                </a:r>
                <a:r>
                  <a:rPr lang="cs-CZ" sz="2800" b="1" baseline="-25000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žlutý</a:t>
                </a:r>
                <a:r>
                  <a:rPr lang="cs-CZ" sz="2800" b="1" baseline="-25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:r>
                  <a:rPr lang="cs-CZ" sz="2800" b="1" baseline="-25000" dirty="0">
                    <a:solidFill>
                      <a:schemeClr val="accent6">
                        <a:lumMod val="50000"/>
                      </a:schemeClr>
                    </a:solidFill>
                  </a:rPr>
                  <a:t>trojúhelník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 = ½.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9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.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11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=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49,5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m</a:t>
                </a:r>
                <a:r>
                  <a:rPr lang="cs-CZ" sz="2800" b="1" baseline="30000" dirty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r>
                  <a:rPr lang="cs-CZ" sz="2800" b="1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S</a:t>
                </a:r>
                <a:r>
                  <a:rPr lang="cs-CZ" sz="2800" b="1" baseline="-25000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pozemku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527 – 195,5 + 49,5 = 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381 m</a:t>
                </a:r>
                <a:r>
                  <a:rPr lang="cs-CZ" sz="2800" b="1" u="dbl" baseline="30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</a:p>
              <a:p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Výměra pozemku činí 381 m</a:t>
                </a:r>
                <a:r>
                  <a:rPr lang="cs-CZ" sz="2800" b="1" baseline="30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(3,81 ar)</a:t>
                </a: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endParaRPr lang="cs-CZ" sz="36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Podnadpis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0" y="1484784"/>
                <a:ext cx="9144000" cy="5373216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3"/>
          <p:cNvSpPr txBox="1">
            <a:spLocks/>
          </p:cNvSpPr>
          <p:nvPr/>
        </p:nvSpPr>
        <p:spPr>
          <a:xfrm>
            <a:off x="0" y="188640"/>
            <a:ext cx="91440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4</a:t>
            </a:r>
            <a:endParaRPr lang="cs-CZ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6">
                  <a:lumMod val="50000"/>
                </a:schemeClr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208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deosum.com/Images/smajlik-microsoft-6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872"/>
            <a:ext cx="9144000" cy="446449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A podíváme se spolu na další úlohy…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         </a:t>
            </a: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Zkuste je nejprve řešit samostatně</a:t>
            </a:r>
          </a:p>
          <a:p>
            <a:pPr marL="0" indent="0">
              <a:buNone/>
            </a:pP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       a pak se společně podíváme na řešení...</a:t>
            </a:r>
            <a:endParaRPr lang="cs-CZ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53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8994" y="274638"/>
            <a:ext cx="9202994" cy="1143000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4748" y="1600200"/>
            <a:ext cx="9158748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Průměr kruhového záhonu je 3 m.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Na záhon sázíme květy v soustředných kružnicích. Vzdálenost řádků je 30 cm,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vzdálenost květů v jednom řádku je 25 cm.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(měřeno po oblouku)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Kolik květů vysadíme?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Zahnutá šipka dolů 4"/>
          <p:cNvSpPr/>
          <p:nvPr/>
        </p:nvSpPr>
        <p:spPr>
          <a:xfrm>
            <a:off x="2736410" y="6133894"/>
            <a:ext cx="388843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  <p:pic>
        <p:nvPicPr>
          <p:cNvPr id="7170" name="Picture 2" descr="C:\Users\zblaha00\AppData\Local\Microsoft\Windows\Temporary Internet Files\Content.IE5\DU111DJJ\MC9004391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77072"/>
            <a:ext cx="1650336" cy="16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zblaha00\AppData\Local\Microsoft\Windows\Temporary Internet Files\Content.IE5\DU111DJJ\MC9004391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18426"/>
            <a:ext cx="1617812" cy="163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35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3074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78765"/>
            <a:ext cx="9144000" cy="57666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Průměr záhonu : 3 m =&gt; r = 1,5 m = 150 cm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Délky jednotlivých kružnic a počty květů na nich: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o = 2 . </a:t>
            </a:r>
            <a:r>
              <a:rPr lang="el-GR" sz="2800" b="1" dirty="0" smtClean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. r </a:t>
            </a:r>
          </a:p>
          <a:p>
            <a:pPr marL="514350" indent="-514350" algn="ctr">
              <a:buAutoNum type="arabicParenR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r = 150 cm =&gt; o = 2 . </a:t>
            </a:r>
            <a:r>
              <a:rPr lang="el-GR" sz="2800" b="1" dirty="0" smtClean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150 = 943 cm : 25 = 38 květin</a:t>
            </a:r>
          </a:p>
          <a:p>
            <a:pPr marL="514350" indent="-514350" algn="ctr">
              <a:buAutoNum type="arabicParenR" startAt="2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r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120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cm =&gt; o = 2 . </a:t>
            </a:r>
            <a:r>
              <a:rPr lang="el-GR" sz="2800" b="1" dirty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.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120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754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cm : 25 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30 květin</a:t>
            </a:r>
          </a:p>
          <a:p>
            <a:pPr marL="514350" indent="-514350" algn="ctr">
              <a:buAutoNum type="arabicParenR" startAt="3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r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 90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cm =&gt; o = 2 . </a:t>
            </a:r>
            <a:r>
              <a:rPr lang="el-GR" sz="2800" b="1" dirty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.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90  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565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cm : 25 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23 květin</a:t>
            </a:r>
          </a:p>
          <a:p>
            <a:pPr marL="514350" indent="-514350" algn="ctr">
              <a:buAutoNum type="arabicParenR" startAt="4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r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 60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cm =&gt; o = 2 . </a:t>
            </a:r>
            <a:r>
              <a:rPr lang="el-GR" sz="2800" b="1" dirty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.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60   = 377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cm : 25 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15 květin</a:t>
            </a:r>
          </a:p>
          <a:p>
            <a:pPr marL="514350" indent="-514350" algn="ctr">
              <a:buAutoNum type="arabicParenR" startAt="5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r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  30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cm =&gt; o = 2 . </a:t>
            </a:r>
            <a:r>
              <a:rPr lang="el-GR" sz="2800" b="1" dirty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.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30  = 188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cm : 25 =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8 květin</a:t>
            </a:r>
          </a:p>
          <a:p>
            <a:pPr marL="514350" indent="-514350" algn="ctr">
              <a:buAutoNum type="arabicParenR" startAt="6"/>
            </a:pPr>
            <a:r>
              <a:rPr lang="cs-CZ" sz="2800" b="1" u="sng" dirty="0" smtClean="0">
                <a:solidFill>
                  <a:schemeClr val="accent6">
                    <a:lumMod val="50000"/>
                  </a:schemeClr>
                </a:solidFill>
              </a:rPr>
              <a:t>r </a:t>
            </a:r>
            <a:r>
              <a:rPr lang="cs-CZ" sz="2800" b="1" u="sng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cs-CZ" sz="2800" b="1" u="sng" dirty="0" smtClean="0">
                <a:solidFill>
                  <a:schemeClr val="accent6">
                    <a:lumMod val="50000"/>
                  </a:schemeClr>
                </a:solidFill>
              </a:rPr>
              <a:t>0 cm     =&gt;   ve středu kružnic ……………………1 květina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Celkem ………………………………………………………….</a:t>
            </a: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115 květů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Na výsadbu záhonu bude třeba 115 květin.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u="sng" dirty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ctr">
              <a:buAutoNum type="arabicParenR" startAt="4"/>
            </a:pPr>
            <a:endParaRPr lang="cs-CZ" sz="2800" b="1" u="sng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ctr">
              <a:buAutoNum type="arabicParenR" startAt="3"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ctr">
              <a:buAutoNum type="arabicParenR" startAt="2"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 algn="ctr">
              <a:buAutoNum type="arabicParenR"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85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124743"/>
            <a:ext cx="9144000" cy="57627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Vypočtěte velikost modře vybarvené plochy.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(rozměry v mm)</a:t>
            </a: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Zahnutá šipka dolů 3"/>
          <p:cNvSpPr/>
          <p:nvPr/>
        </p:nvSpPr>
        <p:spPr>
          <a:xfrm>
            <a:off x="3059832" y="5949280"/>
            <a:ext cx="4283968" cy="9087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22016"/>
            <a:ext cx="8157369" cy="3611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817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Obrazec je osově souměrný, tvoří jej obdélník a lichoběžník a nutno „ubrat“ trojúhelník.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  <a:effectLst/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800" b="1" baseline="-25000" dirty="0" err="1" smtClean="0">
                <a:solidFill>
                  <a:schemeClr val="accent6">
                    <a:lumMod val="50000"/>
                  </a:schemeClr>
                </a:solidFill>
              </a:rPr>
              <a:t>obdélník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(17,5 + 3,5) . 6,1 = 128,1 mm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cs-CZ" sz="2800" b="1" dirty="0" smtClean="0">
              <a:solidFill>
                <a:schemeClr val="accent6">
                  <a:lumMod val="50000"/>
                </a:schemeClr>
              </a:solidFill>
              <a:effectLst/>
            </a:endParaRPr>
          </a:p>
          <a:p>
            <a:pPr marL="0" indent="0" algn="ctr">
              <a:buNone/>
            </a:pP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  <a:effectLst/>
              </a:rPr>
              <a:t>S</a:t>
            </a:r>
            <a:r>
              <a:rPr lang="cs-CZ" sz="2800" b="1" baseline="-25000" dirty="0" err="1" smtClean="0">
                <a:solidFill>
                  <a:schemeClr val="accent6">
                    <a:lumMod val="50000"/>
                  </a:schemeClr>
                </a:solidFill>
                <a:effectLst/>
              </a:rPr>
              <a:t>lichoběžník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 = ½ . (12 + 6,1) . 3,5 = 31,675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mm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</a:p>
          <a:p>
            <a:pPr marL="0" indent="0" algn="ctr">
              <a:buNone/>
            </a:pP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2800" b="1" baseline="-25000" dirty="0" err="1" smtClean="0">
                <a:solidFill>
                  <a:schemeClr val="accent6">
                    <a:lumMod val="50000"/>
                  </a:schemeClr>
                </a:solidFill>
              </a:rPr>
              <a:t>trojúhelník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½ . 6,1 . 3,5 = 10,675 mm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  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 = 128,1 + 31,675 – 10,675 = 149,1 mm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Obsah ploch je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149,1 mm</a:t>
            </a:r>
            <a:r>
              <a:rPr lang="cs-CZ" sz="2800" b="1" baseline="30000" dirty="0">
                <a:solidFill>
                  <a:schemeClr val="accent6">
                    <a:lumMod val="50000"/>
                  </a:schemeClr>
                </a:solidFill>
              </a:rPr>
              <a:t>2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2509837"/>
            <a:ext cx="4224508" cy="1495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Kolik čtvercových dlaždic s plochou 121 cm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je potřeba na vydláždění čtvercové místnosti o straně délky 2,75 m.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Kolik dlaždic je potřeba na jednu řadu?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(mezery mezi dlaždicemi zanedbejme –</a:t>
            </a:r>
          </a:p>
          <a:p>
            <a:pPr algn="ctr">
              <a:buFontTx/>
              <a:buChar char="-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jsou kladeny  těsně vedle sebe)</a:t>
            </a:r>
          </a:p>
          <a:p>
            <a:pPr algn="ctr">
              <a:buFontTx/>
              <a:buChar char="-"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42" name="Picture 2" descr="C:\Users\zblaha00\AppData\Local\Microsoft\Windows\Temporary Internet Files\Content.IE5\0R2SSG9O\MC9003573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37112"/>
            <a:ext cx="1783994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hnutá šipka dolů 4">
            <a:hlinkClick r:id="" action="ppaction://hlinkshowjump?jump=nextslide"/>
          </p:cNvPr>
          <p:cNvSpPr/>
          <p:nvPr/>
        </p:nvSpPr>
        <p:spPr>
          <a:xfrm>
            <a:off x="5111011" y="6021288"/>
            <a:ext cx="388843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3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0" y="1600200"/>
                <a:ext cx="9144000" cy="5257800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 = a</a:t>
                </a:r>
                <a:r>
                  <a:rPr lang="cs-CZ" sz="2800" b="1" baseline="30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  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=&gt;  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𝑺</m:t>
                        </m:r>
                      </m:e>
                    </m:rad>
                  </m:oMath>
                </a14:m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hrana dlaždice :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𝟏𝟐𝟏</m:t>
                        </m:r>
                      </m:e>
                    </m:rad>
                  </m:oMath>
                </a14:m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11 cm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délka stěny : 2,75 m = 275 cm   =&gt; </a:t>
                </a:r>
              </a:p>
              <a:p>
                <a:pPr algn="ctr">
                  <a:buFont typeface="Symbol"/>
                  <a:buChar char="Þ"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275 : 11 = 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25 dlaždic v jedné řadě</a:t>
                </a:r>
              </a:p>
              <a:p>
                <a:pPr algn="ctr">
                  <a:buFont typeface="Symbol"/>
                  <a:buChar char="Þ"/>
                </a:pPr>
                <a:endParaRPr lang="cs-CZ" sz="2800" b="1" u="dbl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čtvercová místnost =&gt; 25 . 25 = 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625 dlaždic celkem</a:t>
                </a:r>
              </a:p>
              <a:p>
                <a:pPr marL="0" indent="0" algn="ctr">
                  <a:buNone/>
                </a:pPr>
                <a:endParaRPr lang="cs-CZ" sz="2800" b="1" u="dbl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Je potřeba 625 dlaždic, v jedné řadě jich bude 25.</a:t>
                </a: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600200"/>
                <a:ext cx="9144000" cy="5257800"/>
              </a:xfrm>
              <a:blipFill rotWithShape="1">
                <a:blip r:embed="rId2"/>
                <a:stretch>
                  <a:fillRect t="-2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479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Učeň má za úkol nastříhat z plechu kosočtverečné podložky o straně 5 cm a uhlopříčce 8 cm. Zvolil správně pásek plechu o šíři 4,5 cm?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Nápověda: jaká je velikost plochy podložky?</a:t>
            </a: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Zahnutá šipka dolů 7">
            <a:hlinkClick r:id="" action="ppaction://hlinkshowjump?jump=nextslide"/>
          </p:cNvPr>
          <p:cNvSpPr/>
          <p:nvPr/>
        </p:nvSpPr>
        <p:spPr>
          <a:xfrm>
            <a:off x="2915816" y="6054731"/>
            <a:ext cx="388843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45024"/>
            <a:ext cx="6011068" cy="22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Zástupný symbol pro obsah 3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628800"/>
                <a:ext cx="8568952" cy="5229200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Podložku tvoří dva shodné trojúhelníky o stranách 5 cm, 5 cm a 8 cm. Takže můžeme použít </a:t>
                </a:r>
                <a:r>
                  <a:rPr lang="cs-CZ" sz="2800" b="1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Heronův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vzorec: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 = ½. ( 5 + 5 + 8 ) = 9 cm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 = 2 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𝟗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. </m:t>
                        </m:r>
                        <m:d>
                          <m:dPr>
                            <m:ctrlP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𝟗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 −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𝟓</m:t>
                            </m:r>
                          </m:e>
                        </m:d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.</m:t>
                        </m:r>
                        <m:d>
                          <m:dPr>
                            <m:ctrlP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𝟗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 −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𝟓</m:t>
                            </m:r>
                          </m:e>
                        </m:d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.(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𝟗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−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𝟖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)</m:t>
                        </m:r>
                      </m:e>
                    </m:rad>
                  </m:oMath>
                </a14:m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24 cm</a:t>
                </a:r>
                <a:r>
                  <a:rPr lang="cs-CZ" sz="2800" b="1" u="dbl" baseline="30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Pro obsah kosočtverce ale také platí :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 = a . v  =&gt; v = S / a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v = 24 / 5 = 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4,8 cm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Protože pás plechu je široký pouze 4,5 cm,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na stříhání podložek nebude stačit (šíře musí být 4,8 cm).</a:t>
                </a: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endParaRPr lang="cs-CZ" sz="2800" b="1" u="dbl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628800"/>
                <a:ext cx="8568952" cy="5229200"/>
              </a:xfrm>
              <a:blipFill rotWithShape="1">
                <a:blip r:embed="rId2"/>
                <a:stretch>
                  <a:fillRect l="-569" t="-1049" r="-1636" b="-1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749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sz="4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</a:t>
            </a:r>
            <a:r>
              <a:rPr lang="cs-CZ" sz="4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Příště si zkusíme další úlohy z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praxe.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Ovšem formou prověření toho, co umíte…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Děkuji za pozornost !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Obrázek 3" descr="http://ts1.mm.bing.net/th?id=H.4504446894409894&amp;pid=1.9&amp;w=300&amp;h=300&amp;p=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621" y="3284984"/>
            <a:ext cx="3466768" cy="2708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390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sz="4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</a:t>
            </a:r>
            <a:r>
              <a:rPr lang="cs-CZ" sz="4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Použitá literatura :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0 </a:t>
            </a: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Použité obrázky a znázornění :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Kliparty MS Office,  autor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2469</TotalTime>
  <Words>946</Words>
  <Application>Microsoft Office PowerPoint</Application>
  <PresentationFormat>Předvádění na obrazovce (4:3)</PresentationFormat>
  <Paragraphs>132</Paragraphs>
  <Slides>18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Motiv systému Office</vt:lpstr>
      <vt:lpstr>List</vt:lpstr>
      <vt:lpstr>  Obvody a obsahy rovinných obrazců 4.</vt:lpstr>
      <vt:lpstr>P  R  O  C  E  N  T  A</vt:lpstr>
      <vt:lpstr>Prezentace aplikace PowerPoint</vt:lpstr>
      <vt:lpstr>Obsahy a obvody rovinných obrazců 4</vt:lpstr>
      <vt:lpstr>Obsahy a obvody rovinných obrazců 4</vt:lpstr>
      <vt:lpstr>Obsahy a obvody rovinných obrazců 4</vt:lpstr>
      <vt:lpstr>Prezentace aplikace PowerPoint</vt:lpstr>
      <vt:lpstr>Obsahy a obvody rovinných obrazců 4</vt:lpstr>
      <vt:lpstr>Obsahy a obvody rovinných obrazců 4</vt:lpstr>
      <vt:lpstr>Obsahy a obvody rovinných obrazců 4</vt:lpstr>
      <vt:lpstr>Obsahy a obvody rovinných obrazců 4</vt:lpstr>
      <vt:lpstr>Obsahy a obvody rovinných obrazců 4</vt:lpstr>
      <vt:lpstr>Obsahy a obvody rovinných obrazců 4</vt:lpstr>
      <vt:lpstr>Obsahy a obvody rovinných obrazců 4</vt:lpstr>
      <vt:lpstr>Obsahy a obvody rovinných obrazců 4</vt:lpstr>
      <vt:lpstr>Obsahy a obvody rovinných obrazců 4</vt:lpstr>
      <vt:lpstr>Obsahy a obvody rovinných obrazců 4</vt:lpstr>
      <vt:lpstr>Obsahy a obvody rovinných obrazců 4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</dc:title>
  <dc:creator>Bláha Zdeněk</dc:creator>
  <cp:lastModifiedBy>Bláha Zdeněk</cp:lastModifiedBy>
  <cp:revision>138</cp:revision>
  <cp:lastPrinted>2013-04-09T11:39:44Z</cp:lastPrinted>
  <dcterms:created xsi:type="dcterms:W3CDTF">2013-02-26T11:10:07Z</dcterms:created>
  <dcterms:modified xsi:type="dcterms:W3CDTF">2014-02-21T18:33:30Z</dcterms:modified>
</cp:coreProperties>
</file>