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94" r:id="rId3"/>
    <p:sldId id="270" r:id="rId4"/>
    <p:sldId id="290" r:id="rId5"/>
    <p:sldId id="292" r:id="rId6"/>
    <p:sldId id="299" r:id="rId7"/>
    <p:sldId id="300" r:id="rId8"/>
    <p:sldId id="256" r:id="rId9"/>
    <p:sldId id="295" r:id="rId10"/>
    <p:sldId id="271" r:id="rId11"/>
    <p:sldId id="298" r:id="rId12"/>
    <p:sldId id="272" r:id="rId13"/>
    <p:sldId id="278" r:id="rId14"/>
    <p:sldId id="297" r:id="rId15"/>
    <p:sldId id="283" r:id="rId16"/>
    <p:sldId id="284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21.2.2014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046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21.2.2014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3368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21.2.2014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6953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21.2.2014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6170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21.2.2014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15501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21.2.2014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4385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21.2.2014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3828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21.2.2014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3229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21.2.2014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8971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21.2.2014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5376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21.2.2014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7742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accent6">
                <a:shade val="45000"/>
                <a:satMod val="135000"/>
              </a:schemeClr>
              <a:prstClr val="white"/>
            </a:duotone>
          </a:blip>
          <a:srcRect/>
          <a:stretch>
            <a:fillRect l="-48000" r="-4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26DDFE-0685-4572-8C56-254BE8C3CE2B}" type="datetimeFigureOut">
              <a:rPr lang="cs-CZ" smtClean="0"/>
              <a:t>21.2.2014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31B345-9271-4CE4-9AE2-D3921BE6FD9F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2761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package" Target="../embeddings/Microsoft_Excel_Worksheet1.xlsx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784976" cy="4752527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0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Obvody a obsahy – prověření 2</a:t>
            </a:r>
            <a:endParaRPr lang="cs-CZ" sz="6000" b="1" dirty="0">
              <a:ln cmpd="thickThin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</a:ln>
              <a:solidFill>
                <a:schemeClr val="accent6">
                  <a:lumMod val="50000"/>
                </a:schemeClr>
              </a:solidFill>
              <a:effectLst>
                <a:outerShdw blurRad="50800" dist="50800" dir="8580000" algn="ctr" rotWithShape="0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0" y="5373216"/>
            <a:ext cx="9144000" cy="1484784"/>
          </a:xfrm>
        </p:spPr>
        <p:txBody>
          <a:bodyPr>
            <a:normAutofit lnSpcReduction="10000"/>
          </a:bodyPr>
          <a:lstStyle/>
          <a:p>
            <a:endParaRPr lang="cs-CZ" b="1" dirty="0" smtClean="0">
              <a:solidFill>
                <a:srgbClr val="7030A0"/>
              </a:solidFill>
            </a:endParaRPr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Matematika pro stavební obory 16.</a:t>
            </a:r>
          </a:p>
          <a:p>
            <a:pPr algn="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Autor: RNDr. Zdeněk Bláha</a:t>
            </a:r>
          </a:p>
          <a:p>
            <a:endParaRPr lang="cs-CZ" sz="72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r"/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0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787872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 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14966871"/>
              </p:ext>
            </p:extLst>
          </p:nvPr>
        </p:nvGraphicFramePr>
        <p:xfrm>
          <a:off x="274219" y="3356992"/>
          <a:ext cx="8595563" cy="324100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7" name="List" r:id="rId4" imgW="6772277" imgH="2552762" progId="Excel.Sheet.12">
                  <p:embed/>
                </p:oleObj>
              </mc:Choice>
              <mc:Fallback>
                <p:oleObj name="List" r:id="rId4" imgW="6772277" imgH="2552762" progId="Excel.Sheet.1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4219" y="3356992"/>
                        <a:ext cx="8595563" cy="32410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324064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936104"/>
          </a:xfrm>
        </p:spPr>
        <p:txBody>
          <a:bodyPr>
            <a:noAutofit/>
          </a:bodyPr>
          <a:lstStyle/>
          <a:p>
            <a:endParaRPr lang="cs-CZ" sz="54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" y="1988840"/>
            <a:ext cx="9036496" cy="4869160"/>
          </a:xfrm>
        </p:spPr>
        <p:txBody>
          <a:bodyPr>
            <a:normAutofit fontScale="700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je určen pro 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druhý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 učebních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stavebních oborů předmětu MATEMATIKA. V dalším ročníku může být využit v rámci procvičení. Výuku  inovuje použitím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multimediálních pomůcek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– prezentace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 názornými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příklady s obrázky podporující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výklad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učitele. Snaží se povzbudit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zájem učňů o matematiku.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používá učitel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prověření osvojení učiva v praktických úlohách.  Uvedené úlohy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mohou žáci řešit samostatně ve svých </a:t>
            </a:r>
            <a:r>
              <a:rPr lang="cs-CZ" sz="28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sešitech, popřípadě  </a:t>
            </a:r>
            <a:r>
              <a:rPr lang="cs-CZ" sz="28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na interaktivní tabuli s možností následné kontroly. Zároveň jej mohou využívat žáci pro domácí přípravu na výuku.</a:t>
            </a:r>
          </a:p>
          <a:p>
            <a:endParaRPr lang="cs-CZ" sz="2800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dirty="0" smtClean="0"/>
          </a:p>
        </p:txBody>
      </p:sp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929246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– prověření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No, netvařte se tak vyděšeně,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minule jsme si slíbili, že dnes prověříme,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jak samostatně zvládáte výpočty obsahů a obvodů v trochu složitějších případech…</a:t>
            </a: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Připravte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si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propisovačky, tužky, kalkulačky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, hlavy…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Vše pouze vlastní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!!!</a:t>
            </a: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6" name="Obrázek 5" descr="http://ts1.mm.bing.net/th?id=H.4530315422991655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8542" y="3717032"/>
            <a:ext cx="2223578" cy="190471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09866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– prověření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 připraveni?</a:t>
            </a:r>
          </a:p>
          <a:p>
            <a:pPr marL="0" indent="0" algn="ctr">
              <a:buNone/>
            </a:pPr>
            <a:endParaRPr lang="cs-CZ" sz="4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sz="4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 vám přeji, ať se zadaří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Nejprve si nakreslete následující obrázky:</a:t>
            </a:r>
            <a:endParaRPr lang="cs-CZ" sz="2800" b="1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Obrázek 4" descr="http://files.fitboxkladno.cz/200000305-4d8a84e84a/smajl%C3%AD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276872"/>
            <a:ext cx="3168352" cy="237626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732176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– prověření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Obrázek č.1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124262"/>
            <a:ext cx="4861948" cy="47237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24961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– prověření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obrázek č.2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164438"/>
            <a:ext cx="6462018" cy="46749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15378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484784"/>
            <a:ext cx="9144000" cy="5373216"/>
          </a:xfrm>
        </p:spPr>
        <p:txBody>
          <a:bodyPr>
            <a:normAutofit/>
          </a:bodyPr>
          <a:lstStyle/>
          <a:p>
            <a:pPr marL="354013" indent="-354013" algn="l">
              <a:buFont typeface="+mj-lt"/>
              <a:buAutoNum type="arabicPeriod"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Obdélníková zahrada byla 75 m dlouhá a 30 m široká. Byla zvětšena tak, že její délka i šířka vzrostly o 20 %. O kolik m</a:t>
            </a:r>
            <a:r>
              <a:rPr lang="cs-CZ" sz="2800" b="1" baseline="300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a o kolik % se zvětšila její výměra?</a:t>
            </a:r>
          </a:p>
          <a:p>
            <a:pPr marL="354013" indent="-354013" algn="l">
              <a:buFont typeface="+mj-lt"/>
              <a:buAutoNum type="arabicPeriod"/>
            </a:pPr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354013" indent="-354013" algn="l">
              <a:buFont typeface="+mj-lt"/>
              <a:buAutoNum type="arabicPeriod"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Za hodinu omítne zedník 2,5 m</a:t>
            </a:r>
            <a:r>
              <a:rPr lang="cs-CZ" sz="2800" b="1" baseline="300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. Za jak dlouho omítne štítovou zeď na obrázku č.1?</a:t>
            </a:r>
          </a:p>
          <a:p>
            <a:pPr marL="354013" indent="-354013" algn="l">
              <a:buFont typeface="+mj-lt"/>
              <a:buAutoNum type="arabicPeriod"/>
            </a:pPr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354013" indent="-354013" algn="l">
              <a:buFont typeface="+mj-lt"/>
              <a:buAutoNum type="arabicPeriod"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Určete velikost plochy podložky na obrázku č.2. (rozměry jsou v mm)</a:t>
            </a:r>
          </a:p>
          <a:p>
            <a:pPr marL="354013" indent="-354013" algn="l">
              <a:buFont typeface="+mj-lt"/>
              <a:buAutoNum type="arabicPeriod"/>
            </a:pPr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354013" indent="-354013" algn="l">
              <a:buFont typeface="+mj-lt"/>
              <a:buAutoNum type="arabicPeriod"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Jaká je délka rovníku? (R = 6 378 km „šetři se osle“)</a:t>
            </a:r>
          </a:p>
          <a:p>
            <a:pPr marL="354013" indent="-354013" algn="l">
              <a:buFont typeface="+mj-lt"/>
              <a:buAutoNum type="arabicPeriod"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354013" indent="-354013" algn="l">
              <a:buFont typeface="+mj-lt"/>
              <a:buAutoNum type="arabicPeriod"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354013" indent="-354013" algn="l">
              <a:buFont typeface="+mj-lt"/>
              <a:buAutoNum type="arabicPeriod"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0" y="188640"/>
            <a:ext cx="9144000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– prověření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b="1" dirty="0">
              <a:ln cmpd="thickThin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</a:ln>
              <a:solidFill>
                <a:schemeClr val="accent6">
                  <a:lumMod val="50000"/>
                </a:schemeClr>
              </a:solidFill>
              <a:effectLst>
                <a:outerShdw blurRad="50800" dist="50800" dir="8580000" algn="ctr" rotWithShape="0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32088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58994" y="274638"/>
            <a:ext cx="9202994" cy="1143000"/>
          </a:xfrm>
        </p:spPr>
        <p:txBody>
          <a:bodyPr>
            <a:no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prověření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u="sng" dirty="0" smtClean="0">
                <a:solidFill>
                  <a:schemeClr val="accent6">
                    <a:lumMod val="50000"/>
                  </a:schemeClr>
                </a:solidFill>
              </a:rPr>
              <a:t>Výsledky úloh </a:t>
            </a:r>
            <a:r>
              <a:rPr lang="cs-CZ" sz="4000" b="1" u="sng" dirty="0" smtClean="0">
                <a:solidFill>
                  <a:schemeClr val="accent6">
                    <a:lumMod val="50000"/>
                  </a:schemeClr>
                </a:solidFill>
              </a:rPr>
              <a:t>: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o 990 </a:t>
            </a:r>
            <a:r>
              <a:rPr lang="cs-CZ" sz="4000" b="1" dirty="0">
                <a:solidFill>
                  <a:schemeClr val="accent6">
                    <a:lumMod val="50000"/>
                  </a:schemeClr>
                </a:solidFill>
              </a:rPr>
              <a:t>m</a:t>
            </a:r>
            <a:r>
              <a:rPr lang="cs-CZ" sz="4000" b="1" baseline="30000" dirty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40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, o 44 %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cca 15 hodin (a 10 minut)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4 670 mm</a:t>
            </a:r>
            <a:r>
              <a:rPr lang="cs-CZ" sz="4000" b="1" baseline="300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</a:rPr>
              <a:t>40 074 km (cca 40 000 km)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742950" indent="-742950">
              <a:buFont typeface="+mj-lt"/>
              <a:buAutoNum type="arabicPeriod"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742950" indent="-742950">
              <a:buFont typeface="+mj-lt"/>
              <a:buAutoNum type="arabicPeriod"/>
            </a:pP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742950" indent="-742950">
              <a:buFont typeface="+mj-lt"/>
              <a:buAutoNum type="arabicPeriod"/>
            </a:pPr>
            <a:endParaRPr lang="cs-CZ" sz="4000" b="1" u="sng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742950" indent="-742950">
              <a:buFont typeface="+mj-lt"/>
              <a:buAutoNum type="arabicPeriod"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742950" indent="-742950">
              <a:buFont typeface="+mj-lt"/>
              <a:buAutoNum type="arabicPeriod"/>
            </a:pP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8353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3074" y="188640"/>
            <a:ext cx="9144000" cy="864096"/>
          </a:xfrm>
        </p:spPr>
        <p:txBody>
          <a:bodyPr>
            <a:no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– prověření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91381"/>
            <a:ext cx="9144000" cy="576661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Podrobnější řešení úloh: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1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Původní zahrada : S</a:t>
            </a:r>
            <a:r>
              <a:rPr lang="cs-CZ" sz="2800" b="1" baseline="-25000" dirty="0" smtClean="0">
                <a:solidFill>
                  <a:schemeClr val="accent6">
                    <a:lumMod val="50000"/>
                  </a:schemeClr>
                </a:solidFill>
              </a:rPr>
              <a:t>1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= 75 . 30 = 2 250 m </a:t>
            </a:r>
            <a:r>
              <a:rPr lang="cs-CZ" sz="2800" b="1" baseline="300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Zvětšená zahrada :   a = 75 . 1,2 = 90 m</a:t>
            </a:r>
          </a:p>
          <a:p>
            <a:pPr marL="0" indent="0" algn="ctr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          b = 30 . 1,2 = 36 m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                S = 90 . 36 = 3 240 m</a:t>
            </a:r>
            <a:r>
              <a:rPr lang="cs-CZ" sz="2800" b="1" baseline="300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Zvětšení : 3 240 – 2 250 = </a:t>
            </a:r>
            <a:r>
              <a:rPr lang="cs-CZ" sz="2800" b="1" u="dbl" dirty="0" smtClean="0">
                <a:solidFill>
                  <a:schemeClr val="accent6">
                    <a:lumMod val="50000"/>
                  </a:schemeClr>
                </a:solidFill>
              </a:rPr>
              <a:t>990 m</a:t>
            </a:r>
            <a:r>
              <a:rPr lang="cs-CZ" sz="2800" b="1" u="dbl" baseline="300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2800" b="1" u="dbl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2 250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m</a:t>
            </a:r>
            <a:r>
              <a:rPr lang="cs-CZ" sz="2800" b="1" baseline="30000" dirty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…………… 100 %</a:t>
            </a:r>
          </a:p>
          <a:p>
            <a:pPr marL="0" indent="0" algn="ctr">
              <a:buNone/>
            </a:pPr>
            <a:r>
              <a:rPr lang="cs-CZ" sz="2800" b="1" u="sng" dirty="0" smtClean="0">
                <a:solidFill>
                  <a:schemeClr val="accent6">
                    <a:lumMod val="50000"/>
                  </a:schemeClr>
                </a:solidFill>
              </a:rPr>
              <a:t>990 </a:t>
            </a:r>
            <a:r>
              <a:rPr lang="cs-CZ" sz="2800" b="1" u="sng" dirty="0">
                <a:solidFill>
                  <a:schemeClr val="accent6">
                    <a:lumMod val="50000"/>
                  </a:schemeClr>
                </a:solidFill>
              </a:rPr>
              <a:t>m</a:t>
            </a:r>
            <a:r>
              <a:rPr lang="cs-CZ" sz="2800" b="1" u="sng" baseline="30000" dirty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2800" b="1" u="sng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800" b="1" u="sng" dirty="0" smtClean="0">
                <a:solidFill>
                  <a:schemeClr val="accent6">
                    <a:lumMod val="50000"/>
                  </a:schemeClr>
                </a:solidFill>
              </a:rPr>
              <a:t>………………..x %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x = 990/2 250 . 100 = </a:t>
            </a:r>
            <a:r>
              <a:rPr lang="cs-CZ" sz="2800" b="1" u="dbl" dirty="0" smtClean="0">
                <a:solidFill>
                  <a:schemeClr val="accent6">
                    <a:lumMod val="50000"/>
                  </a:schemeClr>
                </a:solidFill>
              </a:rPr>
              <a:t>44 %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Zahrada se zvětšila o 990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m</a:t>
            </a:r>
            <a:r>
              <a:rPr lang="cs-CZ" sz="2800" b="1" baseline="30000" dirty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, tj. o 44 %.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6856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– prověření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8229600" cy="5257800"/>
              </a:xfrm>
            </p:spPr>
            <p:txBody>
              <a:bodyPr>
                <a:normAutofit/>
              </a:bodyPr>
              <a:lstStyle/>
              <a:p>
                <a:pPr marL="0" indent="0" algn="ctr">
                  <a:buNone/>
                </a:pPr>
                <a:r>
                  <a:rPr lang="cs-CZ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2.</a:t>
                </a: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Plochu lze rozdělit na 2 části :</a:t>
                </a:r>
              </a:p>
              <a:p>
                <a:pPr marL="514350" indent="-514350">
                  <a:buAutoNum type="arabicParenR"/>
                </a:pPr>
                <a:r>
                  <a:rPr lang="cs-CZ" sz="2800" b="1" dirty="0" err="1" smtClean="0">
                    <a:solidFill>
                      <a:schemeClr val="accent6">
                        <a:lumMod val="50000"/>
                      </a:schemeClr>
                    </a:solidFill>
                  </a:rPr>
                  <a:t>S</a:t>
                </a:r>
                <a:r>
                  <a:rPr lang="cs-CZ" sz="2800" b="1" baseline="-25000" dirty="0" err="1" smtClean="0">
                    <a:solidFill>
                      <a:schemeClr val="accent6">
                        <a:lumMod val="50000"/>
                      </a:schemeClr>
                    </a:solidFill>
                  </a:rPr>
                  <a:t>obdélník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= 6,2 . 4,7 = 29,14 m</a:t>
                </a:r>
                <a:r>
                  <a:rPr lang="cs-CZ" sz="2800" b="1" baseline="30000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2</a:t>
                </a:r>
              </a:p>
              <a:p>
                <a:pPr marL="514350" indent="-514350">
                  <a:buAutoNum type="arabicParenR"/>
                </a:pPr>
                <a:endParaRPr lang="cs-CZ" sz="2800" b="1" baseline="30000" dirty="0" smtClean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514350" indent="-514350">
                  <a:buAutoNum type="arabicParenR"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v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sSup>
                          <m:sSupPr>
                            <m:ctrlP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𝟒</m:t>
                            </m:r>
                            <m: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,</m:t>
                            </m:r>
                            <m: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e>
                          <m:sup>
                            <m: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2800" b="1" i="1" smtClean="0">
                            <a:solidFill>
                              <a:schemeClr val="accent6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sSup>
                          <m:sSupPr>
                            <m:ctrlP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  <m: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,</m:t>
                            </m:r>
                            <m: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𝟏</m:t>
                            </m:r>
                          </m:e>
                          <m:sup>
                            <m:r>
                              <a:rPr lang="cs-CZ" sz="2800" b="1" i="1" smtClean="0">
                                <a:solidFill>
                                  <a:schemeClr val="accent6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e>
                    </m:rad>
                  </m:oMath>
                </a14:m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= 2,8 m</a:t>
                </a: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 </a:t>
                </a:r>
                <a:r>
                  <a:rPr lang="cs-CZ" sz="2800" b="1" dirty="0" err="1" smtClean="0">
                    <a:solidFill>
                      <a:schemeClr val="accent6">
                        <a:lumMod val="50000"/>
                      </a:schemeClr>
                    </a:solidFill>
                  </a:rPr>
                  <a:t>S</a:t>
                </a:r>
                <a:r>
                  <a:rPr lang="cs-CZ" sz="2800" b="1" baseline="-25000" dirty="0" err="1" smtClean="0">
                    <a:solidFill>
                      <a:schemeClr val="accent6">
                        <a:lumMod val="50000"/>
                      </a:schemeClr>
                    </a:solidFill>
                  </a:rPr>
                  <a:t>trojúhelník</a:t>
                </a: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</a:rPr>
                  <a:t> 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= ½ . 6,2 . 2.8 = 8,68 m</a:t>
                </a:r>
                <a:r>
                  <a:rPr lang="cs-CZ" sz="2800" b="1" baseline="30000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2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</a:t>
                </a: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S = 29,14 + 8,68 = 37,82 m</a:t>
                </a:r>
                <a:r>
                  <a:rPr lang="cs-CZ" sz="2800" b="1" baseline="30000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2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 </a:t>
                </a:r>
              </a:p>
              <a:p>
                <a:pPr marL="0" indent="0">
                  <a:buNone/>
                </a:pPr>
                <a:endParaRPr lang="cs-CZ" sz="2800" b="1" dirty="0" smtClean="0">
                  <a:solidFill>
                    <a:schemeClr val="accent6">
                      <a:lumMod val="50000"/>
                    </a:schemeClr>
                  </a:solidFill>
                </a:endParaRPr>
              </a:p>
              <a:p>
                <a:pPr marL="0" indent="0">
                  <a:buNone/>
                </a:pPr>
                <a:r>
                  <a:rPr lang="cs-CZ" sz="2800" b="1" dirty="0">
                    <a:solidFill>
                      <a:schemeClr val="accent6">
                        <a:lumMod val="50000"/>
                      </a:schemeClr>
                    </a:solidFill>
                  </a:rPr>
                  <a:t> </a:t>
                </a: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t = 37,82 : 2,5 = 15,128 hod.</a:t>
                </a: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chemeClr val="accent6">
                        <a:lumMod val="50000"/>
                      </a:schemeClr>
                    </a:solidFill>
                  </a:rPr>
                  <a:t>Omítnutí bude trvat asi 15 hodin (a 10 minut).</a:t>
                </a:r>
                <a:endParaRPr lang="cs-CZ" sz="2800" b="1" dirty="0">
                  <a:solidFill>
                    <a:schemeClr val="accent6">
                      <a:lumMod val="50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8229600" cy="5257800"/>
              </a:xfrm>
              <a:blipFill rotWithShape="1">
                <a:blip r:embed="rId2"/>
                <a:stretch>
                  <a:fillRect l="-1481" t="-1508" b="-6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995775"/>
            <a:ext cx="3563888" cy="35227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48077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864096"/>
          </a:xfrm>
        </p:spPr>
        <p:txBody>
          <a:bodyPr>
            <a:no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– prověření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611560" y="1124744"/>
            <a:ext cx="8424428" cy="504056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3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S</a:t>
            </a:r>
            <a:r>
              <a:rPr lang="cs-CZ" sz="2800" b="1" baseline="-25000" dirty="0" err="1" smtClean="0">
                <a:solidFill>
                  <a:schemeClr val="accent6">
                    <a:lumMod val="50000"/>
                  </a:schemeClr>
                </a:solidFill>
              </a:rPr>
              <a:t>obdélník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= 120 . 50 = 6 000 mm</a:t>
            </a:r>
            <a:r>
              <a:rPr lang="cs-CZ" sz="2800" b="1" baseline="300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</a:p>
          <a:p>
            <a:pPr marL="0" indent="0">
              <a:buNone/>
            </a:pP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S</a:t>
            </a:r>
            <a:r>
              <a:rPr lang="cs-CZ" sz="2800" b="1" baseline="-25000" dirty="0" err="1" smtClean="0">
                <a:solidFill>
                  <a:schemeClr val="accent6">
                    <a:lumMod val="50000"/>
                  </a:schemeClr>
                </a:solidFill>
              </a:rPr>
              <a:t>lichoběžník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= ½ . (80 + 60) .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15 = 1 050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mm</a:t>
            </a:r>
            <a:r>
              <a:rPr lang="cs-CZ" sz="2800" b="1" baseline="300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</a:p>
          <a:p>
            <a:pPr marL="0" indent="0">
              <a:buNone/>
            </a:pPr>
            <a:r>
              <a:rPr lang="cs-CZ" sz="2800" b="1" dirty="0" err="1" smtClean="0">
                <a:solidFill>
                  <a:schemeClr val="accent6">
                    <a:lumMod val="50000"/>
                  </a:schemeClr>
                </a:solidFill>
              </a:rPr>
              <a:t>S</a:t>
            </a:r>
            <a:r>
              <a:rPr lang="cs-CZ" sz="2800" b="1" baseline="-25000" dirty="0" err="1" smtClean="0">
                <a:solidFill>
                  <a:schemeClr val="accent6">
                    <a:lumMod val="50000"/>
                  </a:schemeClr>
                </a:solidFill>
              </a:rPr>
              <a:t>obdélníček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= 7 . 40 = 280 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mm</a:t>
            </a:r>
            <a:r>
              <a:rPr lang="cs-CZ" sz="2800" b="1" baseline="30000" dirty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S = 6 000 – 1 050 – 280</a:t>
            </a:r>
          </a:p>
          <a:p>
            <a:pPr marL="0" indent="0">
              <a:buNone/>
            </a:pPr>
            <a:r>
              <a:rPr lang="cs-CZ" sz="2800" b="1" u="dbl" dirty="0" smtClean="0">
                <a:solidFill>
                  <a:schemeClr val="accent6">
                    <a:lumMod val="50000"/>
                  </a:schemeClr>
                </a:solidFill>
              </a:rPr>
              <a:t>S = 4 670 mm</a:t>
            </a:r>
            <a:r>
              <a:rPr lang="cs-CZ" sz="2800" b="1" u="dbl" baseline="30000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 Plocha podložky</a:t>
            </a:r>
          </a:p>
          <a:p>
            <a:pPr marL="0" indent="0">
              <a:buNone/>
            </a:pPr>
            <a:r>
              <a:rPr lang="cs-CZ" sz="28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 činí 4 670 mm</a:t>
            </a:r>
            <a:r>
              <a:rPr lang="cs-CZ" sz="2800" b="1" baseline="30000" dirty="0" smtClean="0">
                <a:solidFill>
                  <a:schemeClr val="accent6">
                    <a:lumMod val="50000"/>
                  </a:schemeClr>
                </a:solidFill>
              </a:rPr>
              <a:t>2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212976"/>
            <a:ext cx="4733925" cy="3400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28177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144000" cy="864096"/>
          </a:xfrm>
        </p:spPr>
        <p:txBody>
          <a:bodyPr>
            <a:no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– prověření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179512" y="1556792"/>
            <a:ext cx="8784976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/>
              </a:rPr>
              <a:t>4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  <a:effectLst/>
              </a:rPr>
              <a:t>.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o = 2 . </a:t>
            </a:r>
            <a:r>
              <a:rPr lang="el-GR" sz="2800" b="1" dirty="0" smtClean="0">
                <a:solidFill>
                  <a:schemeClr val="accent6">
                    <a:lumMod val="50000"/>
                  </a:schemeClr>
                </a:solidFill>
              </a:rPr>
              <a:t>π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. R = 2 . </a:t>
            </a:r>
            <a:r>
              <a:rPr lang="el-GR" sz="2800" b="1" dirty="0" smtClean="0">
                <a:solidFill>
                  <a:schemeClr val="accent6">
                    <a:lumMod val="50000"/>
                  </a:schemeClr>
                </a:solidFill>
              </a:rPr>
              <a:t>π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. 6 378 = </a:t>
            </a:r>
            <a:r>
              <a:rPr lang="cs-CZ" sz="2800" b="1" u="dbl" dirty="0" smtClean="0">
                <a:solidFill>
                  <a:schemeClr val="accent6">
                    <a:lumMod val="50000"/>
                  </a:schemeClr>
                </a:solidFill>
              </a:rPr>
              <a:t>40 074 km</a:t>
            </a:r>
            <a:endParaRPr lang="cs-CZ" sz="2800" b="1" u="dbl" dirty="0" smtClean="0">
              <a:solidFill>
                <a:schemeClr val="accent6">
                  <a:lumMod val="50000"/>
                </a:schemeClr>
              </a:solidFill>
              <a:effectLst/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8888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obvody – prověření </a:t>
            </a:r>
            <a:r>
              <a:rPr lang="cs-CZ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Tak doufám,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že 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jste to zvládli celkem bez problémů…</a:t>
            </a:r>
          </a:p>
          <a:p>
            <a:pPr marL="0" indent="0" algn="ctr">
              <a:buNone/>
            </a:pP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6" name="Obrázek 5" descr="http://www.vranovskyzleb.cz/img/news/572/smajl%C3%AD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798127"/>
            <a:ext cx="5832648" cy="37992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86315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</a:t>
            </a:r>
            <a:r>
              <a:rPr lang="cs-CZ" sz="40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– prověření </a:t>
            </a:r>
            <a:r>
              <a:rPr lang="cs-CZ" sz="40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Příště si ukážeme,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jak počítat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délky, obsahy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a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obvody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z map a plánků….</a:t>
            </a: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 Děkuji za pozornost !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149080"/>
            <a:ext cx="3466768" cy="270892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13902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r>
              <a:rPr lang="cs-CZ" sz="40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Obsahy a obvody </a:t>
            </a:r>
            <a:r>
              <a:rPr lang="cs-CZ" sz="40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– prověření </a:t>
            </a:r>
            <a:r>
              <a:rPr lang="cs-CZ" sz="40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6">
                    <a:lumMod val="5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Použitá literatura :  0</a:t>
            </a:r>
          </a:p>
          <a:p>
            <a:pPr marL="0" indent="0" algn="ctr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Použité obrázky a znázornění :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Kliparty MS Office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9221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2387</TotalTime>
  <Words>655</Words>
  <Application>Microsoft Office PowerPoint</Application>
  <PresentationFormat>Předvádění na obrazovce (4:3)</PresentationFormat>
  <Paragraphs>108</Paragraphs>
  <Slides>16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Motiv systému Office</vt:lpstr>
      <vt:lpstr>List</vt:lpstr>
      <vt:lpstr>  Obvody a obsahy – prověření 2</vt:lpstr>
      <vt:lpstr>P  R  O  C  E  N  T  A</vt:lpstr>
      <vt:lpstr>Prezentace aplikace PowerPoint</vt:lpstr>
      <vt:lpstr>Obsahy a obvody – prověření 2</vt:lpstr>
      <vt:lpstr>Obsahy a obvody – prověření 2</vt:lpstr>
      <vt:lpstr>Obsahy a obvody – prověření 2</vt:lpstr>
      <vt:lpstr>Obsahy a obvody – prověření 2</vt:lpstr>
      <vt:lpstr>Prezentace aplikace PowerPoint</vt:lpstr>
      <vt:lpstr>Obsahy a obvody prověření 2</vt:lpstr>
      <vt:lpstr>Obsahy a obvody – prověření 2</vt:lpstr>
      <vt:lpstr>Obsahy a obvody – prověření 2</vt:lpstr>
      <vt:lpstr>Obsahy a obvody – prověření 2</vt:lpstr>
      <vt:lpstr>Obsahy a obvody – prověření 2</vt:lpstr>
      <vt:lpstr>Obsahy a obvody – prověření 2</vt:lpstr>
      <vt:lpstr>Obsahy a obvody – prověření 2</vt:lpstr>
      <vt:lpstr>Obsahy a obvody – prověření 2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Procenta</dc:title>
  <dc:creator>Bláha Zdeněk</dc:creator>
  <cp:lastModifiedBy>Bláha Zdeněk</cp:lastModifiedBy>
  <cp:revision>126</cp:revision>
  <cp:lastPrinted>2013-04-09T11:39:44Z</cp:lastPrinted>
  <dcterms:created xsi:type="dcterms:W3CDTF">2013-02-26T11:10:07Z</dcterms:created>
  <dcterms:modified xsi:type="dcterms:W3CDTF">2014-02-21T16:13:20Z</dcterms:modified>
</cp:coreProperties>
</file>