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0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6.png"/><Relationship Id="rId5" Type="http://schemas.openxmlformats.org/officeDocument/2006/relationships/image" Target="../media/image14.png"/><Relationship Id="rId10" Type="http://schemas.openxmlformats.org/officeDocument/2006/relationships/image" Target="../media/image18.png"/><Relationship Id="rId4" Type="http://schemas.openxmlformats.org/officeDocument/2006/relationships/image" Target="../media/image1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1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6.png"/><Relationship Id="rId5" Type="http://schemas.openxmlformats.org/officeDocument/2006/relationships/image" Target="../media/image14.png"/><Relationship Id="rId10" Type="http://schemas.openxmlformats.org/officeDocument/2006/relationships/image" Target="../media/image18.png"/><Relationship Id="rId4" Type="http://schemas.openxmlformats.org/officeDocument/2006/relationships/image" Target="../media/image13.pn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VY_12_INOVACE_ČJ.2.Bal.33_Vlastni_jmena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12. </a:t>
            </a:r>
            <a:r>
              <a:rPr lang="cs-CZ" sz="1300" b="1" dirty="0" smtClean="0"/>
              <a:t>11. 2013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druhý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	</a:t>
            </a:r>
            <a:r>
              <a:rPr lang="cs-CZ" sz="1300" b="1" dirty="0" smtClean="0"/>
              <a:t>Vlastní jména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  Prezentace je určena žákům druhého ročníku a slouží k procvičování vlastních jmen. Žáci v textu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podtrhávají vlastní jména osob a zvířat, pohoří a řek. Doplňují počáteční písmena do názvů zemí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a měst. Rozlišují u osob jméno a příjmení, doplňují malé nebo velké počáteční písmeno do obecných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                  a vlastních jmen.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57149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clker.com/cliparts/6/3/0/0/12205458481973106173maidis_Vertical_Striped_Hot_Air_Balloons_2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690722" cy="6553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113863" y="980728"/>
            <a:ext cx="4776437" cy="304698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96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Vlastní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cap="all" dirty="0" smtClean="0">
                <a:ln w="9000" cmpd="sng">
                  <a:solidFill>
                    <a:schemeClr val="tx1"/>
                  </a:solidFill>
                  <a:prstDash val="solid"/>
                </a:ln>
                <a:effectLst>
                  <a:reflection blurRad="12700" stA="28000" endPos="45000" dist="1000" dir="5400000" sy="-100000" algn="bl" rotWithShape="0"/>
                </a:effectLst>
              </a:rPr>
              <a:t>jména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4826" y="6597352"/>
            <a:ext cx="9019174" cy="26064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200" b="1" dirty="0" smtClean="0">
                <a:solidFill>
                  <a:schemeClr val="tx1"/>
                </a:solidFill>
              </a:rPr>
              <a:t>Pavla Balejová.</a:t>
            </a:r>
            <a:endParaRPr lang="cs-CZ" sz="1200" b="1" dirty="0">
              <a:solidFill>
                <a:schemeClr val="tx1"/>
              </a:solidFill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/>
          </a:p>
        </p:txBody>
      </p:sp>
      <p:pic>
        <p:nvPicPr>
          <p:cNvPr id="1028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670"/>
            <a:ext cx="1688549" cy="16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26776"/>
            <a:ext cx="2523782" cy="119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655419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0/6/b/a/13365082461647644475Smiling%20Kite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166615"/>
            <a:ext cx="1403670" cy="215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9912" y="4726607"/>
            <a:ext cx="794461" cy="1269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http://www.clker.com/cliparts/C/r/i/h/l/R/kid-wearing-cap-md.pn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937"/>
          <a:stretch/>
        </p:blipFill>
        <p:spPr bwMode="auto">
          <a:xfrm flipH="1">
            <a:off x="4404989" y="5114121"/>
            <a:ext cx="913566" cy="8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http://www.clker.com/cliparts/L/J/8/K/g/k/jumping-girl-md.pn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094"/>
          <a:stretch/>
        </p:blipFill>
        <p:spPr bwMode="auto">
          <a:xfrm flipH="1">
            <a:off x="3995936" y="5206640"/>
            <a:ext cx="818106" cy="755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52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clker.com/cliparts/a/e/7/a/1194985162469795488bus1_jarno_vasamaa_0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330185"/>
            <a:ext cx="2521887" cy="123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 textu vlastní jména: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http://www.clker.com/cliparts/1/2/1/3/1197085726612382236nicubunu_RPG_map_symbols_hill_2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135" y="3573016"/>
            <a:ext cx="5290362" cy="3006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391" y="5330185"/>
            <a:ext cx="742257" cy="136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987" y="5371857"/>
            <a:ext cx="890847" cy="137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304" y="5478995"/>
            <a:ext cx="789357" cy="115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722" y="5389812"/>
            <a:ext cx="900217" cy="124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 flipH="1">
            <a:off x="3371649" y="5399104"/>
            <a:ext cx="911642" cy="131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92025" y="4581128"/>
            <a:ext cx="1074731" cy="181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2932613"/>
            <a:ext cx="844275" cy="84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937" y="3129879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42297" y="708682"/>
            <a:ext cx="854306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se s paní učitelkou vypravili na horu Říp. Adélku a Marušku po cestě bolely nohy, ale Tomáš s Jirkou vesele poskakovali. Paní učitelka dětem vyprávěla o praotci Čechovi, po kterém naše země dostala jméno Čechy. Lenka se kochala krásným výhledem a nechtěla jít zpátky. V plánu byla však ještě návštěva zámku Veltrusy. Po prohlídce se všichni vrátili autobusem do Kladna.</a:t>
            </a:r>
          </a:p>
        </p:txBody>
      </p:sp>
      <p:pic>
        <p:nvPicPr>
          <p:cNvPr id="1030" name="Picture 6" descr="http://www.clker.com/cliparts/2/e/b/c/1206570767847217711nicubunu_RPG_map_symbols_Round_Tower.svg.me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987" y="2993931"/>
            <a:ext cx="949420" cy="135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411" y="3017006"/>
            <a:ext cx="1068622" cy="65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114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3861048"/>
            <a:ext cx="4431836" cy="288032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4644008" y="3861048"/>
            <a:ext cx="4418586" cy="28803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do jedné bubliny jména osob a do druhé bubliny jména zvířat. U jmen osob potom zakroužkuj vlastní jména červeně a příjmení zeleně: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96005" y="1692443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Micka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96004" y="2223157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Šemík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73422" y="2775667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Stračena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32580" y="1692443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932579" y="2223157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Novák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09997" y="2775667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Líza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173420" y="3301033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Lóra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09995" y="3301033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Pytlík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691740" y="1700808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91739" y="223152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Malá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69157" y="278403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Skálová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28315" y="1700808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28314" y="223152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Alík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05732" y="278403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Andrea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69155" y="3309398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Ondřej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05730" y="3309398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Balejová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4388" y="3861876"/>
            <a:ext cx="32580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JMÉNA OSOB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148064" y="3861876"/>
            <a:ext cx="32580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JMÉNA ZVÍŘAT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7" name="Šipka dolů 26"/>
          <p:cNvSpPr/>
          <p:nvPr/>
        </p:nvSpPr>
        <p:spPr>
          <a:xfrm>
            <a:off x="251520" y="1900863"/>
            <a:ext cx="705876" cy="1283279"/>
          </a:xfrm>
          <a:prstGeom prst="downArrow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Šipka dolů 27"/>
          <p:cNvSpPr/>
          <p:nvPr/>
        </p:nvSpPr>
        <p:spPr>
          <a:xfrm>
            <a:off x="8231154" y="1806953"/>
            <a:ext cx="705876" cy="1283279"/>
          </a:xfrm>
          <a:prstGeom prst="downArrow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03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Dopiš správné počáteční písmeno a urči spojením čarou,</a:t>
            </a: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je město a co je země.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0670" y="1664221"/>
            <a:ext cx="17830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__iberec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5460" y="2125885"/>
            <a:ext cx="22014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__rancie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5460" y="2592452"/>
            <a:ext cx="13402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__orsko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6903" y="3054117"/>
            <a:ext cx="21820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__lzeň 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076" y="3502538"/>
            <a:ext cx="17760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__rno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1724" y="3924389"/>
            <a:ext cx="26140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__ěmecko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6903" y="1227574"/>
            <a:ext cx="14880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__raha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1724" y="4386054"/>
            <a:ext cx="23980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__ěčín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16" y="4805243"/>
            <a:ext cx="23794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__akousko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0493" y="5266908"/>
            <a:ext cx="18034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__olsko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99891" y="1988840"/>
            <a:ext cx="44484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MĚSTO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34171" y="3502842"/>
            <a:ext cx="37927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 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8/9/9/f/1194984406686091904czech_republic_map_lumen_0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125" y="4426172"/>
            <a:ext cx="4058816" cy="229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6/3/0/0/12205458481973106173maidis_Vertical_Striped_Hot_Air_Balloons_2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835271"/>
            <a:ext cx="1082210" cy="124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32" y="684286"/>
            <a:ext cx="1276203" cy="60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561" y="2939952"/>
            <a:ext cx="1363148" cy="20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0307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 prvního sloupku zařaď jména hor nebo pohoří</a:t>
            </a:r>
          </a:p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do druhého sloupku jména řek. Dopiš do nich správná  počáteční písmena.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9768" y="228969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__erounka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4116" y="3240609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__ltava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4266" y="4233913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__rkonoše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80861" y="426109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__raděd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172677" y="503268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__umava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05207" y="3471441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__línovec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28040" y="244209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__unaj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49759" y="1643608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__něžka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97023" y="210781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__íp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070045" y="2963601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__abe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52797" y="3826613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__eseníky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82296" y="5299224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__tava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31876" y="623959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__lešivec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24148" y="4722761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__lanice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72927" y="3235134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__hře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098" name="Picture 2" descr="http://www.clker.com/cliparts/F/s/4/C/t/4/river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452" y="5703554"/>
            <a:ext cx="4445548" cy="115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K/H/b/0/g/7/mountain-sun-sky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85" y="1232797"/>
            <a:ext cx="2533709" cy="99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555" y="1232798"/>
            <a:ext cx="844274" cy="84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10" y="5978742"/>
            <a:ext cx="1276203" cy="60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6949363" y="2196033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__ázava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2030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správně velké nebo malé písmeno.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82633" y="1895053"/>
            <a:ext cx="25370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__ělník je __ěsto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7423" y="2356717"/>
            <a:ext cx="18696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__arel __řičí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7423" y="2823284"/>
            <a:ext cx="20136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__och __ynek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8867" y="3284949"/>
            <a:ext cx="21502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___ívka __áša 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9039" y="3733370"/>
            <a:ext cx="22877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__elká __ltava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3687" y="4155221"/>
            <a:ext cx="32915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__eseníky __sou pohoří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8866" y="1458406"/>
            <a:ext cx="26300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__lečna __imona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09863" y="1997417"/>
            <a:ext cx="21591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__oď na __abi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24653" y="2459081"/>
            <a:ext cx="22936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__aše __aďa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24653" y="2925648"/>
            <a:ext cx="20723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__čitel __rban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36097" y="3387313"/>
            <a:ext cx="22821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__lík __portuje 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46269" y="3835734"/>
            <a:ext cx="22719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__opa z __uska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70917" y="4257585"/>
            <a:ext cx="27030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__omáš je __lustý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36096" y="1560770"/>
            <a:ext cx="24929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__ifinka je __ena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572375" y="825090"/>
            <a:ext cx="0" cy="60212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2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985" y="4798742"/>
            <a:ext cx="1214548" cy="187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403" y="4924798"/>
            <a:ext cx="1191506" cy="17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075" y="212782"/>
            <a:ext cx="901465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93" y="93020"/>
            <a:ext cx="742257" cy="136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2899995" y="1427628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377818" y="1427628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899994" y="1897943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3377817" y="1897943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2367096" y="2335026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2844919" y="2335026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2574572" y="2823284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052395" y="2823284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2606007" y="328494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3083830" y="328494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2813483" y="372854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3291306" y="372854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3616729" y="4139514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4094552" y="4139514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7870255" y="1530931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8348078" y="1530931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7631343" y="2022435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8109166" y="2022435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7330080" y="2454260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7807903" y="2454260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7561352" y="2925648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8039175" y="2925648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7500403" y="337406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7978226" y="337406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</a:p>
        </p:txBody>
      </p:sp>
      <p:sp>
        <p:nvSpPr>
          <p:cNvPr id="50" name="Obdélník 49"/>
          <p:cNvSpPr/>
          <p:nvPr/>
        </p:nvSpPr>
        <p:spPr>
          <a:xfrm>
            <a:off x="7631343" y="379109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8109166" y="3791099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7904984" y="4230992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8382807" y="4230992"/>
            <a:ext cx="477823" cy="461665"/>
          </a:xfrm>
          <a:prstGeom prst="rect">
            <a:avLst/>
          </a:prstGeom>
          <a:noFill/>
          <a:ln w="57150"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33920307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9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1958"/>
            <a:ext cx="1688549" cy="16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620" y="4437112"/>
            <a:ext cx="1977685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79095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http://www.clker.com/cliparts/0/6/b/a/13365082461647644475Smiling%20Kite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749" y="4184093"/>
            <a:ext cx="1403670" cy="215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716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clker.com/cliparts/a/e/7/a/1194985162469795488bus1_jarno_vasamaa_0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5330185"/>
            <a:ext cx="2521887" cy="123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Podtrhni v textu vlastní jména: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026" name="Picture 2" descr="http://www.clker.com/cliparts/1/2/1/3/1197085726612382236nicubunu_RPG_map_symbols_hill_2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135" y="3573016"/>
            <a:ext cx="5290362" cy="3006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391" y="5330185"/>
            <a:ext cx="742257" cy="136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987" y="5371857"/>
            <a:ext cx="890847" cy="137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304" y="5478995"/>
            <a:ext cx="789357" cy="115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722" y="5389812"/>
            <a:ext cx="900217" cy="124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 flipH="1">
            <a:off x="3371649" y="5399104"/>
            <a:ext cx="911642" cy="1313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92025" y="4581128"/>
            <a:ext cx="1074731" cy="181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2932613"/>
            <a:ext cx="844275" cy="84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937" y="3129879"/>
            <a:ext cx="1452907" cy="88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42297" y="708682"/>
            <a:ext cx="854306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Žáci se s paní učitelkou vypravili na horu Říp. Adélku a Marušku po cestě bolely nohy, ale Tomáš s Jirkou vesele poskakovali. Paní učitelka dětem vyprávěla o praotci Čechovi, po kterém naše země dostala jméno Čechy. Lenka se kochala krásným výhledem a nechtěla jít zpátky. V plánu byla však ještě návštěva zámku Veltrusy. Po prohlídce se všichni vrátili autobusem do Kladna.</a:t>
            </a:r>
          </a:p>
        </p:txBody>
      </p:sp>
      <p:pic>
        <p:nvPicPr>
          <p:cNvPr id="1030" name="Picture 6" descr="http://www.clker.com/cliparts/2/e/b/c/1206570767847217711nicubunu_RPG_map_symbols_Round_Tower.svg.med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987" y="2993931"/>
            <a:ext cx="949420" cy="1351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http://www.clker.com/cliparts/2/2/e/3/1228428511169123817sivvus_weather_symbols_3.svg.me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9411" y="3017006"/>
            <a:ext cx="1068622" cy="651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5490661" y="1124744"/>
            <a:ext cx="377483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084168" y="1124744"/>
            <a:ext cx="79208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164288" y="1124744"/>
            <a:ext cx="1224136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529411" y="1484784"/>
            <a:ext cx="75388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513830" y="1484784"/>
            <a:ext cx="792157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788024" y="1862844"/>
            <a:ext cx="992673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195736" y="2204864"/>
            <a:ext cx="804783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033205" y="2204864"/>
            <a:ext cx="739595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51520" y="2932613"/>
            <a:ext cx="1152128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/>
          <p:nvPr/>
        </p:nvCxnSpPr>
        <p:spPr>
          <a:xfrm>
            <a:off x="7164288" y="2932613"/>
            <a:ext cx="93610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8500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aoblený obdélník 23"/>
          <p:cNvSpPr/>
          <p:nvPr/>
        </p:nvSpPr>
        <p:spPr>
          <a:xfrm>
            <a:off x="4644008" y="3861048"/>
            <a:ext cx="4418586" cy="288032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07504" y="3861048"/>
            <a:ext cx="4431836" cy="288032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do jedné bubliny jména osob a do druhé bubliny jména zvířat. U jmen osob potom zakroužkuj vlastní jména červeně a příjmení zeleně: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04048" y="4385096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Micka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5873" y="4937677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Šemík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005873" y="5430799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Stračena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4385096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Petr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5046273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Novák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77098" y="5337787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Líza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5873" y="593795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Lóra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2633" y="593795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Pytlík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03573" y="4385096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102829" y="5030689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Malá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65308" y="553784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Skálová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760128" y="4352363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rok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32633" y="4846218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6633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Alík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129402" y="5537842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Andrea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0401" y="6120489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C00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Ondřej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55776" y="6120489"/>
            <a:ext cx="1584175" cy="400110"/>
          </a:xfrm>
          <a:prstGeom prst="rect">
            <a:avLst/>
          </a:prstGeom>
          <a:solidFill>
            <a:schemeClr val="bg1"/>
          </a:solidFill>
          <a:ln w="57150"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chemeClr val="tx1">
                    <a:lumMod val="95000"/>
                    <a:lumOff val="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Balejová</a:t>
            </a:r>
            <a:endParaRPr lang="cs-CZ" sz="2000" b="1" dirty="0">
              <a:ln w="1905"/>
              <a:solidFill>
                <a:schemeClr val="tx1">
                  <a:lumMod val="95000"/>
                  <a:lumOff val="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4388" y="3861876"/>
            <a:ext cx="32580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JMÉNA OSOB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148064" y="3861876"/>
            <a:ext cx="32580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JMÉNA ZVÍŘAT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7" name="Šipka dolů 26"/>
          <p:cNvSpPr/>
          <p:nvPr/>
        </p:nvSpPr>
        <p:spPr>
          <a:xfrm>
            <a:off x="251520" y="1900863"/>
            <a:ext cx="705876" cy="1283279"/>
          </a:xfrm>
          <a:prstGeom prst="downArrow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Šipka dolů 27"/>
          <p:cNvSpPr/>
          <p:nvPr/>
        </p:nvSpPr>
        <p:spPr>
          <a:xfrm>
            <a:off x="8231154" y="1806953"/>
            <a:ext cx="705876" cy="1283279"/>
          </a:xfrm>
          <a:prstGeom prst="downArrow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H="1">
            <a:off x="1475656" y="4752473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2796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Dopiš správné počáteční písmeno a urči spojením čarou,</a:t>
            </a: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je město a co je země.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0670" y="1664221"/>
            <a:ext cx="17830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iberec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5460" y="2125885"/>
            <a:ext cx="22014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rancie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5460" y="2592452"/>
            <a:ext cx="134025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orsko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6903" y="3054117"/>
            <a:ext cx="21820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lzeň 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7076" y="3502538"/>
            <a:ext cx="17760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rno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1724" y="3924389"/>
            <a:ext cx="261409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ěmecko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6903" y="1227574"/>
            <a:ext cx="14880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raha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1724" y="4386054"/>
            <a:ext cx="23980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ěčín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16" y="4805243"/>
            <a:ext cx="23794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akousko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0493" y="5266908"/>
            <a:ext cx="18034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olsko</a:t>
            </a:r>
            <a:endParaRPr lang="cs-CZ" sz="2400" b="1" dirty="0">
              <a:ln w="1905"/>
              <a:solidFill>
                <a:srgbClr val="66006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699891" y="1988840"/>
            <a:ext cx="44484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MĚSTO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34171" y="3502842"/>
            <a:ext cx="379272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 </a:t>
            </a:r>
            <a:endParaRPr lang="cs-CZ" sz="5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8/9/9/f/1194984406686091904czech_republic_map_lumen_0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1125" y="4426172"/>
            <a:ext cx="4058816" cy="2293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clker.com/cliparts/6/3/0/0/12205458481973106173maidis_Vertical_Striped_Hot_Air_Balloons_2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835271"/>
            <a:ext cx="1082210" cy="1246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32" y="684286"/>
            <a:ext cx="1276203" cy="60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561" y="2939952"/>
            <a:ext cx="1363148" cy="204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>
            <a:endCxn id="14" idx="1"/>
          </p:cNvCxnSpPr>
          <p:nvPr/>
        </p:nvCxnSpPr>
        <p:spPr>
          <a:xfrm>
            <a:off x="1265123" y="1458406"/>
            <a:ext cx="3434768" cy="99209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14" idx="1"/>
          </p:cNvCxnSpPr>
          <p:nvPr/>
        </p:nvCxnSpPr>
        <p:spPr>
          <a:xfrm>
            <a:off x="1457925" y="1954455"/>
            <a:ext cx="3241966" cy="4960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endCxn id="15" idx="1"/>
          </p:cNvCxnSpPr>
          <p:nvPr/>
        </p:nvCxnSpPr>
        <p:spPr>
          <a:xfrm>
            <a:off x="1457925" y="2416548"/>
            <a:ext cx="3276246" cy="154795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endCxn id="15" idx="1"/>
          </p:cNvCxnSpPr>
          <p:nvPr/>
        </p:nvCxnSpPr>
        <p:spPr>
          <a:xfrm>
            <a:off x="1457925" y="2823284"/>
            <a:ext cx="3276246" cy="114122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4" idx="1"/>
          </p:cNvCxnSpPr>
          <p:nvPr/>
        </p:nvCxnSpPr>
        <p:spPr>
          <a:xfrm flipV="1">
            <a:off x="1232197" y="2450505"/>
            <a:ext cx="3467694" cy="83444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endCxn id="14" idx="1"/>
          </p:cNvCxnSpPr>
          <p:nvPr/>
        </p:nvCxnSpPr>
        <p:spPr>
          <a:xfrm flipV="1">
            <a:off x="1110934" y="2450505"/>
            <a:ext cx="3588957" cy="128286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>
            <a:endCxn id="15" idx="1"/>
          </p:cNvCxnSpPr>
          <p:nvPr/>
        </p:nvCxnSpPr>
        <p:spPr>
          <a:xfrm flipV="1">
            <a:off x="1621335" y="3964507"/>
            <a:ext cx="3112836" cy="19071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52" name="Přímá spojnice 2051"/>
          <p:cNvCxnSpPr>
            <a:endCxn id="14" idx="1"/>
          </p:cNvCxnSpPr>
          <p:nvPr/>
        </p:nvCxnSpPr>
        <p:spPr>
          <a:xfrm flipV="1">
            <a:off x="1265123" y="2450505"/>
            <a:ext cx="3434768" cy="216638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54" name="Přímá spojnice 2053"/>
          <p:cNvCxnSpPr>
            <a:endCxn id="15" idx="1"/>
          </p:cNvCxnSpPr>
          <p:nvPr/>
        </p:nvCxnSpPr>
        <p:spPr>
          <a:xfrm flipV="1">
            <a:off x="1695718" y="3964507"/>
            <a:ext cx="3038453" cy="10715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56" name="Přímá spojnice 2055"/>
          <p:cNvCxnSpPr>
            <a:endCxn id="15" idx="1"/>
          </p:cNvCxnSpPr>
          <p:nvPr/>
        </p:nvCxnSpPr>
        <p:spPr>
          <a:xfrm flipV="1">
            <a:off x="1510053" y="3964507"/>
            <a:ext cx="3224118" cy="153323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7625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 prvního sloupku zařaď jména hor nebo pohoří</a:t>
            </a:r>
          </a:p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 do druhého sloupku jména řek. Dopiš do nich správná  počáteční písmena.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4098" name="Picture 2" descr="http://www.clker.com/cliparts/F/s/4/C/t/4/river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452" y="5703554"/>
            <a:ext cx="4445548" cy="1154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K/H/b/0/g/7/mountain-sun-sky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85" y="1232797"/>
            <a:ext cx="2533709" cy="99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http://www.clker.com/cliparts/3/b/1/2/11971486551534036964ivak_Decorative_Sun.svg.me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555" y="1232798"/>
            <a:ext cx="844274" cy="84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http://www.clker.com/cliparts/2/8/e/4/1194985411359242569aquila_frontale_architet_01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10" y="5978742"/>
            <a:ext cx="1276203" cy="60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4924549" y="346599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Vltava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918998" y="4903021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Ohře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918787" y="3004331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erounka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275856" y="161540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Sněžka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70094" y="3451794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Klínovec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70305" y="2528464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Praděd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918998" y="254266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Sázava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275856" y="2990129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Plešivec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924549" y="2080250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Blanice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270092" y="4913095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Šumava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918998" y="1615407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Labe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270093" y="393482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Říp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270305" y="4422059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Jeseníky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924549" y="3934826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Otava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275856" y="2077072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rkonoše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924549" y="4422059"/>
            <a:ext cx="1648693" cy="461665"/>
          </a:xfrm>
          <a:prstGeom prst="rect">
            <a:avLst/>
          </a:prstGeom>
          <a:solidFill>
            <a:schemeClr val="bg1"/>
          </a:solidFill>
          <a:ln w="57150">
            <a:solidFill>
              <a:srgbClr val="008000"/>
            </a:solidFill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Dunaj</a:t>
            </a:r>
            <a:endParaRPr lang="cs-CZ" sz="24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3031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2800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správně velké nebo malé písmeno.</a:t>
            </a:r>
            <a:endParaRPr lang="cs-CZ" sz="2800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82633" y="1895053"/>
            <a:ext cx="253708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ělník je město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7423" y="2356717"/>
            <a:ext cx="186967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arel křičí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7423" y="2823284"/>
            <a:ext cx="20136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och Hynek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8867" y="3284949"/>
            <a:ext cx="21502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ívka Dáša 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9039" y="3733370"/>
            <a:ext cx="228779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elká Vltava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3687" y="4155221"/>
            <a:ext cx="329156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Jeseníky jsou pohoří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8866" y="1458406"/>
            <a:ext cx="263004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lečna Simona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09863" y="1997417"/>
            <a:ext cx="215912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loď na Labi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24653" y="2459081"/>
            <a:ext cx="22936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aše Naďa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24653" y="2925648"/>
            <a:ext cx="207233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čitel Urban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436097" y="3387313"/>
            <a:ext cx="22821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lík aportuje 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446269" y="3835734"/>
            <a:ext cx="227199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 z Ruska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70917" y="4257585"/>
            <a:ext cx="27030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omáš je tlustý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36096" y="1560770"/>
            <a:ext cx="24929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r>
              <a:rPr lang="cs-CZ" sz="24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ifinka je fena</a:t>
            </a:r>
            <a:endParaRPr lang="cs-CZ" sz="2400" b="1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4572375" y="825090"/>
            <a:ext cx="0" cy="60212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2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985" y="4798742"/>
            <a:ext cx="1214548" cy="187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403" y="4924798"/>
            <a:ext cx="1191506" cy="174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075" y="212782"/>
            <a:ext cx="901465" cy="1247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893" y="93020"/>
            <a:ext cx="742257" cy="136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7353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/>
              <a:t>Uveřejněné odkazy [cit. </a:t>
            </a:r>
            <a:r>
              <a:rPr lang="cs-CZ" sz="1000" dirty="0" smtClean="0"/>
              <a:t>2013-11-12]. </a:t>
            </a:r>
            <a:r>
              <a:rPr lang="cs-CZ" sz="1000" dirty="0"/>
              <a:t>Dostupné pod licencí Public domain na </a:t>
            </a:r>
            <a:r>
              <a:rPr lang="cs-CZ" sz="10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/>
              <a:t>dítě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://www.clker.com/clipart-standing-kid-cartoon.html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dítě2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://www.clker.com/clipart-kid-wearing-cap-1.html</a:t>
            </a:r>
          </a:p>
          <a:p>
            <a:pPr marL="0" indent="0">
              <a:buNone/>
              <a:defRPr/>
            </a:pPr>
            <a:r>
              <a:rPr lang="cs-CZ" sz="1000" dirty="0"/>
              <a:t>dítě 3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://www.clker.com/clipart-jumping-girl.html</a:t>
            </a:r>
          </a:p>
          <a:p>
            <a:pPr marL="0" indent="0">
              <a:buNone/>
              <a:defRPr/>
            </a:pPr>
            <a:r>
              <a:rPr lang="cs-CZ" sz="1000" dirty="0"/>
              <a:t>dítě 4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000" dirty="0"/>
              <a:t>učitelka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://www.clker.com/clipart-woman-cartoon.html</a:t>
            </a:r>
          </a:p>
          <a:p>
            <a:pPr marL="0" indent="0">
              <a:buNone/>
              <a:defRPr/>
            </a:pPr>
            <a:r>
              <a:rPr lang="cs-CZ" sz="1000" dirty="0"/>
              <a:t>dítě 5 	</a:t>
            </a:r>
            <a:r>
              <a:rPr lang="cs-CZ" sz="1000" dirty="0" smtClean="0"/>
              <a:t>	http</a:t>
            </a:r>
            <a:r>
              <a:rPr lang="cs-CZ" sz="1000" dirty="0"/>
              <a:t>://www.clker.com/clipart-girl-jumping-upside-down.html</a:t>
            </a:r>
          </a:p>
          <a:p>
            <a:pPr marL="0" indent="0">
              <a:buNone/>
              <a:defRPr/>
            </a:pPr>
            <a:r>
              <a:rPr lang="cs-CZ" sz="1000" dirty="0"/>
              <a:t>b</a:t>
            </a:r>
            <a:r>
              <a:rPr lang="cs-CZ" sz="1000" dirty="0" smtClean="0"/>
              <a:t>alón		</a:t>
            </a:r>
            <a:r>
              <a:rPr lang="cs-CZ" sz="1000" dirty="0"/>
              <a:t>http://www.clker.com/clipart-24146.html</a:t>
            </a:r>
            <a:endParaRPr lang="cs-CZ" sz="1000" dirty="0" smtClean="0"/>
          </a:p>
          <a:p>
            <a:pPr marL="0" indent="0">
              <a:buNone/>
              <a:defRPr/>
            </a:pPr>
            <a:r>
              <a:rPr lang="cs-CZ" sz="1000" dirty="0" smtClean="0"/>
              <a:t>Slunce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www.clker.com/clipart-15798.html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Orel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www.clker.com/clipart-3316.html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Mraky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www.clker.com/clipart-25247.html</a:t>
            </a:r>
          </a:p>
          <a:p>
            <a:pPr marL="0" indent="0">
              <a:buNone/>
              <a:defRPr/>
            </a:pPr>
            <a:r>
              <a:rPr lang="cs-CZ" sz="1000" dirty="0"/>
              <a:t>Drak 2 		http://www.clker.com/clipart-204123.html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Kopec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www.clker.com/clipart-12787.html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Autobus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www.clker.com/clipart-3044.html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Rotunda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www.clker.com/clipart-round-tower1.html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Mapa  CZ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www.clker.com/clipart-2181.html</a:t>
            </a:r>
          </a:p>
          <a:p>
            <a:pPr marL="0" indent="0">
              <a:buNone/>
              <a:defRPr/>
            </a:pPr>
            <a:r>
              <a:rPr lang="cs-CZ" sz="1000" dirty="0"/>
              <a:t>Mrakodrap		http://www.clker.com/clipart-commercial-property.html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Řeka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www.clker.com/clipart-river-2.html</a:t>
            </a:r>
          </a:p>
          <a:p>
            <a:pPr marL="0" indent="0">
              <a:buNone/>
              <a:defRPr/>
            </a:pPr>
            <a:r>
              <a:rPr lang="cs-CZ" sz="1000" dirty="0" smtClean="0"/>
              <a:t>Hory		</a:t>
            </a:r>
            <a:r>
              <a:rPr lang="cs-CZ" sz="1000" dirty="0"/>
              <a:t>http://</a:t>
            </a:r>
            <a:r>
              <a:rPr lang="cs-CZ" sz="1000" dirty="0" smtClean="0"/>
              <a:t>www.clker.com/clipart-mountain-sun-sky.html</a:t>
            </a:r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>
              <a:buNone/>
              <a:defRPr/>
            </a:pPr>
            <a:endParaRPr lang="cs-CZ" sz="10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http://www.clker.com/cliparts/0/6/b/a/13365082461647644475Smiling%20Kit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1740" y="836712"/>
            <a:ext cx="2220283" cy="3404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62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591</Words>
  <Application>Microsoft Office PowerPoint</Application>
  <PresentationFormat>Předvádění na obrazovce (4:3)</PresentationFormat>
  <Paragraphs>207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48</cp:revision>
  <dcterms:created xsi:type="dcterms:W3CDTF">2013-12-26T10:06:39Z</dcterms:created>
  <dcterms:modified xsi:type="dcterms:W3CDTF">2014-01-12T09:44:32Z</dcterms:modified>
</cp:coreProperties>
</file>