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1" r:id="rId5"/>
    <p:sldId id="263" r:id="rId6"/>
    <p:sldId id="262" r:id="rId7"/>
    <p:sldId id="264" r:id="rId8"/>
    <p:sldId id="259" r:id="rId9"/>
    <p:sldId id="269" r:id="rId10"/>
    <p:sldId id="265" r:id="rId11"/>
    <p:sldId id="266" r:id="rId12"/>
    <p:sldId id="267" r:id="rId13"/>
    <p:sldId id="268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  <a:srgbClr val="CC0066"/>
    <a:srgbClr val="008000"/>
    <a:srgbClr val="66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školy: </a:t>
            </a:r>
            <a:r>
              <a:rPr lang="cs-CZ" sz="1300" b="1" dirty="0" smtClean="0"/>
              <a:t> Základní škola a Mateřská škola Kladno, Norská 2633</a:t>
            </a:r>
            <a:r>
              <a:rPr lang="cs-CZ" sz="1300" dirty="0" smtClean="0"/>
              <a:t/>
            </a:r>
            <a:br>
              <a:rPr lang="cs-CZ" sz="1300" dirty="0" smtClean="0"/>
            </a:br>
            <a:r>
              <a:rPr lang="cs-CZ" sz="1300" dirty="0" smtClean="0"/>
              <a:t>Autor: </a:t>
            </a:r>
            <a:r>
              <a:rPr lang="cs-CZ" sz="1300" b="1" dirty="0" smtClean="0"/>
              <a:t>Mgr. Pavla Balejová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materiálu: </a:t>
            </a:r>
            <a:r>
              <a:rPr lang="cs-CZ" sz="1300" b="1" dirty="0" smtClean="0"/>
              <a:t>VY_12_INOVACE_ČJ.2.Bal.34_Parove_souhlasky</a:t>
            </a:r>
            <a:r>
              <a:rPr lang="cs-CZ" sz="1300" dirty="0" smtClean="0"/>
              <a:t/>
            </a:r>
            <a:br>
              <a:rPr lang="cs-CZ" sz="1300" dirty="0" smtClean="0"/>
            </a:b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Datum: </a:t>
            </a:r>
            <a:r>
              <a:rPr lang="cs-CZ" sz="1300" b="1" dirty="0"/>
              <a:t>6</a:t>
            </a:r>
            <a:r>
              <a:rPr lang="cs-CZ" sz="1300" b="1" dirty="0" smtClean="0"/>
              <a:t>. 1</a:t>
            </a:r>
            <a:r>
              <a:rPr lang="cs-CZ" sz="1300" b="1" dirty="0" smtClean="0"/>
              <a:t>. </a:t>
            </a:r>
            <a:r>
              <a:rPr lang="cs-CZ" sz="1300" b="1" dirty="0" smtClean="0"/>
              <a:t>2014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Ročník: </a:t>
            </a:r>
            <a:r>
              <a:rPr lang="cs-CZ" sz="1300" b="1" dirty="0" smtClean="0"/>
              <a:t>druhý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 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Vzdělávací oblast: </a:t>
            </a:r>
            <a:r>
              <a:rPr lang="cs-CZ" sz="1300" b="1" dirty="0" smtClean="0"/>
              <a:t>Jazyk a jazyková komunikace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 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Vzdělávací obor: </a:t>
            </a:r>
            <a:r>
              <a:rPr lang="cs-CZ" sz="1300" b="1" dirty="0" smtClean="0"/>
              <a:t>Český jazyk</a:t>
            </a:r>
            <a:br>
              <a:rPr lang="cs-CZ" sz="1300" b="1" dirty="0" smtClean="0"/>
            </a:br>
            <a:r>
              <a:rPr lang="cs-CZ" sz="1300" dirty="0" smtClean="0"/>
              <a:t>Název: </a:t>
            </a:r>
            <a:r>
              <a:rPr lang="cs-CZ" sz="1300" b="1" dirty="0" smtClean="0"/>
              <a:t>   Párové souhlásky</a:t>
            </a:r>
            <a:br>
              <a:rPr lang="cs-CZ" sz="1300" b="1" dirty="0" smtClean="0"/>
            </a:br>
            <a:r>
              <a:rPr lang="cs-CZ" sz="1300" dirty="0" smtClean="0"/>
              <a:t>Číslo operačního programu: </a:t>
            </a:r>
            <a:r>
              <a:rPr lang="cs-CZ" sz="1300" b="1" dirty="0" smtClean="0"/>
              <a:t>CZ.1.07/1.4.00/21.3489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projektu: </a:t>
            </a:r>
            <a:r>
              <a:rPr lang="cs-CZ" sz="1300" b="1" dirty="0" smtClean="0"/>
              <a:t>UČÍME SE S RADOSTÍ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Anotace:  Prezentace je určena žákům druhých tříd a slouží k procvičování párových souhlásek. 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/>
              <a:t> </a:t>
            </a:r>
            <a:r>
              <a:rPr lang="cs-CZ" sz="1300" b="1" dirty="0" smtClean="0"/>
              <a:t>                 Žáci odůvodňují pravopis vyznačených slov, v nichž se souhláska jinak čte než píše.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/>
              <a:t> </a:t>
            </a:r>
            <a:r>
              <a:rPr lang="cs-CZ" sz="1300" b="1" dirty="0" smtClean="0"/>
              <a:t>                 Potom sami doplňují do slov správnou párovou souhlásku z nabídky. Tvoří také věty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/>
              <a:t> </a:t>
            </a:r>
            <a:r>
              <a:rPr lang="cs-CZ" sz="1300" b="1" dirty="0" smtClean="0"/>
              <a:t>                 se slovy, která stejně znějí, ale jinak se píšou a mají jiný význam.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endParaRPr lang="cs-CZ" sz="1300" b="1" dirty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     </a:t>
            </a:r>
            <a:endParaRPr lang="cs-CZ" sz="1300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8057" cy="148431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624701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clker.com/cliparts/7/f/5/1/128165808084466705classroom.svg.h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48680"/>
            <a:ext cx="6795120" cy="5741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781" b="5473"/>
          <a:stretch/>
        </p:blipFill>
        <p:spPr bwMode="auto">
          <a:xfrm>
            <a:off x="7382402" y="260648"/>
            <a:ext cx="1268034" cy="1208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12" descr="http://www.clker.com/cliparts/F/e/2/o/E/Z/woman-cartoon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836712"/>
            <a:ext cx="1740926" cy="2891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1848368" y="836712"/>
            <a:ext cx="4033476" cy="19389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</a:rPr>
              <a:t> </a:t>
            </a:r>
            <a:r>
              <a:rPr lang="cs-CZ" sz="60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</a:rPr>
              <a:t>PÁROVÉ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</a:rPr>
              <a:t>SOUHLÁSKY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24826" y="6597352"/>
            <a:ext cx="9019174" cy="260648"/>
          </a:xfrm>
        </p:spPr>
        <p:txBody>
          <a:bodyPr rtlCol="0">
            <a:normAutofit/>
          </a:bodyPr>
          <a:lstStyle/>
          <a:p>
            <a:pPr eaLnBrk="1" fontAlgn="auto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b="1" dirty="0">
                <a:solidFill>
                  <a:schemeClr val="tx1"/>
                </a:solidFill>
              </a:rPr>
              <a:t>Autorem materiálu a všech jeho částí, není-li uvedeno jinak, je Mgr. </a:t>
            </a:r>
            <a:r>
              <a:rPr lang="cs-CZ" sz="1200" b="1" dirty="0" smtClean="0">
                <a:solidFill>
                  <a:schemeClr val="tx1"/>
                </a:solidFill>
              </a:rPr>
              <a:t>Pavla Balejová.</a:t>
            </a:r>
            <a:endParaRPr lang="cs-CZ" sz="1200" b="1" dirty="0">
              <a:solidFill>
                <a:schemeClr val="tx1"/>
              </a:solidFill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b="1" dirty="0"/>
          </a:p>
        </p:txBody>
      </p:sp>
      <p:pic>
        <p:nvPicPr>
          <p:cNvPr id="9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724128" y="3774074"/>
            <a:ext cx="1793997" cy="2765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105014" y="3731017"/>
            <a:ext cx="1816250" cy="2662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6979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60271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660033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Odůvodni pravopis ve zvýrazněných slovech:</a:t>
            </a:r>
            <a:endParaRPr lang="cs-CZ" sz="2800" b="1" spc="50" dirty="0">
              <a:ln w="11430"/>
              <a:solidFill>
                <a:srgbClr val="660033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19" y="738933"/>
            <a:ext cx="8784975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neděli dostal Petr NÁPA</a:t>
            </a: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 že by mohl jet s rodiči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VÝLE</a:t>
            </a: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Maminka ani TA</a:t>
            </a: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Ť</a:t>
            </a: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KA nebyli proti. Přemýšleli, zda se vydat na nějaký HRA</a:t>
            </a: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nebo za jinou PAMÁ</a:t>
            </a: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KOU. Petr navrhoval LE</a:t>
            </a: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 protože prý roste hodně HU</a:t>
            </a: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Nakonec vyjeli na hrad KŘIVOKLÁ</a:t>
            </a: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a z něj bylo BLÍ</a:t>
            </a: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</a:t>
            </a: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 i do lesa.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Petr našel první HŘI</a:t>
            </a: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schovaný pod BŘÍ</a:t>
            </a: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</a:t>
            </a: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KOU. Večer maminka usmažila houbové ŘÍ</a:t>
            </a: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</a:t>
            </a: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KY. Měly výbornou CHU</a:t>
            </a: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Ť</a:t>
            </a: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 dirty="0" smtClean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Soubor:Krivoklat castle 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4137248"/>
            <a:ext cx="2843665" cy="197990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lker.com/cliparts/M/F/3/N/W/i/trees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892756"/>
            <a:ext cx="1845429" cy="2468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clker.com/cliparts/0/9/3/5/1195428629447314530johnny_automatic_big_mushroom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3904" y="5818719"/>
            <a:ext cx="828857" cy="787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0894" y="4586717"/>
            <a:ext cx="1458844" cy="2019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2831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56286" y="1330516"/>
            <a:ext cx="2664296" cy="2496095"/>
          </a:xfrm>
          <a:prstGeom prst="roundRect">
            <a:avLst/>
          </a:prstGeom>
          <a:ln w="57150">
            <a:solidFill>
              <a:srgbClr val="0070C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156286" y="4160068"/>
            <a:ext cx="2664296" cy="2496095"/>
          </a:xfrm>
          <a:prstGeom prst="roundRect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Zaoblený obdélník 20"/>
          <p:cNvSpPr/>
          <p:nvPr/>
        </p:nvSpPr>
        <p:spPr>
          <a:xfrm>
            <a:off x="6176900" y="1330515"/>
            <a:ext cx="2664296" cy="2496095"/>
          </a:xfrm>
          <a:prstGeom prst="roundRect">
            <a:avLst/>
          </a:prstGeom>
          <a:ln w="57150">
            <a:solidFill>
              <a:srgbClr val="008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Zaoblený obdélník 21"/>
          <p:cNvSpPr/>
          <p:nvPr/>
        </p:nvSpPr>
        <p:spPr>
          <a:xfrm>
            <a:off x="6176900" y="4160067"/>
            <a:ext cx="2664296" cy="2496095"/>
          </a:xfrm>
          <a:prstGeom prst="roundRect">
            <a:avLst/>
          </a:prstGeom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160271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660033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Zařaď slova do správné bubliny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660033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podle chybějící souhlásky:</a:t>
            </a:r>
            <a:endParaRPr lang="cs-CZ" sz="2800" b="1" spc="50" dirty="0">
              <a:ln w="11430"/>
              <a:solidFill>
                <a:srgbClr val="660033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730106" y="2175455"/>
            <a:ext cx="164869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u__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809199" y="2961094"/>
            <a:ext cx="164869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hlu__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884426" y="6018784"/>
            <a:ext cx="164869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a__ka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439651" y="3649113"/>
            <a:ext cx="164869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cho__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790957" y="4799345"/>
            <a:ext cx="164869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la__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800950" y="3593276"/>
            <a:ext cx="164869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lou__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279169" y="1399249"/>
            <a:ext cx="164869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rou__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790958" y="1399250"/>
            <a:ext cx="164869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ru__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285546" y="2133959"/>
            <a:ext cx="164869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rou__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331759" y="2961095"/>
            <a:ext cx="164869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e__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897947" y="4219830"/>
            <a:ext cx="164869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la__ka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457892" y="4231408"/>
            <a:ext cx="164869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lu__ko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842803" y="5409176"/>
            <a:ext cx="164869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říko__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331759" y="4802171"/>
            <a:ext cx="164869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vě__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449643" y="6018784"/>
            <a:ext cx="164869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ou__ka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509176" y="5422532"/>
            <a:ext cx="164869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alá__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1158009" y="1398707"/>
            <a:ext cx="660850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1148068" y="4219829"/>
            <a:ext cx="660850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178623" y="1399250"/>
            <a:ext cx="660850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7179568" y="4231408"/>
            <a:ext cx="660850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  <a:endParaRPr lang="cs-CZ" sz="24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7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8294" y="81919"/>
            <a:ext cx="603863" cy="1110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http://www.clker.com/cliparts/Y/L/5/d/y/8/girl-jumping-upside-down-md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413"/>
          <a:stretch/>
        </p:blipFill>
        <p:spPr bwMode="auto">
          <a:xfrm rot="10800000" flipH="1">
            <a:off x="7668344" y="81919"/>
            <a:ext cx="735189" cy="1059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8779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60271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660033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Dopiš do slov ve větách chybějící souhlásky s, z a v,f.</a:t>
            </a:r>
            <a:endParaRPr lang="cs-CZ" sz="2800" b="1" spc="50" dirty="0">
              <a:ln w="11430"/>
              <a:solidFill>
                <a:srgbClr val="660033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18" y="1196752"/>
            <a:ext cx="8784975" cy="3108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Rudol__ si rozbil no__. Žo__ka koupila hou__ky.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Jose__ má rád mrke__. Venku je mrá__, vezmi si teplou obu__. Dí__ka pase o__ce. Fotogra__ chtěl na našich tvářích úsmě__. Na zdi visel he__ký obra__. Ko__ si sedl na paře__. Nechoď bo__! Popro__, ať ti Slá__ka podá podno__.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 dirty="0" smtClean="0">
              <a:ln w="1905"/>
              <a:solidFill>
                <a:schemeClr val="tx1">
                  <a:lumMod val="85000"/>
                  <a:lumOff val="1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5" name="Picture 4" descr="http://www.clker.com/cliparts/a/h/y/g/j/L/cartoon-portrait-frame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149080"/>
            <a:ext cx="1224136" cy="1261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http://www.clker.com/cliparts/2/2/4/7/1260389701952269665jean_victor_balin_snowman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3571" y="4335806"/>
            <a:ext cx="1414534" cy="2150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http://www.clker.com/cliparts/D/u/9/C/U/D/snowflake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7443" y="3919071"/>
            <a:ext cx="542390" cy="482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http://www.clker.com/cliparts/D/u/9/C/U/D/snowflake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6813" y="3826259"/>
            <a:ext cx="542390" cy="482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www.clker.com/cliparts/D/u/9/C/U/D/snowflake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7502" y="4968376"/>
            <a:ext cx="542390" cy="482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ttp://www.clker.com/cliparts/e/a/e/b/1197115300172633010Chrisdesign_Carrot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277618">
            <a:off x="6128961" y="4441939"/>
            <a:ext cx="2828925" cy="676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8779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60271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660033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Vyber vhodnou souhlásku a doplň ji do slov. </a:t>
            </a:r>
            <a:endParaRPr lang="cs-CZ" sz="2800" b="1" spc="50" dirty="0">
              <a:ln w="11430"/>
              <a:solidFill>
                <a:srgbClr val="660033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16445" y="1311152"/>
            <a:ext cx="343547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Tvaro__ je zdravý pokrm.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31236" y="1772816"/>
            <a:ext cx="272373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Nekousej si ne__ty!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42678" y="874505"/>
            <a:ext cx="304920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Ho__ má rád bu__ty.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27889" y="3286668"/>
            <a:ext cx="200779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C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Vra__ se brzy!</a:t>
            </a:r>
            <a:endParaRPr lang="cs-CZ" sz="2400" b="1" dirty="0">
              <a:ln w="1905"/>
              <a:solidFill>
                <a:srgbClr val="CC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42679" y="3748332"/>
            <a:ext cx="369727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C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Zame__te smetí na chodbě.</a:t>
            </a:r>
            <a:endParaRPr lang="cs-CZ" sz="2400" b="1" dirty="0">
              <a:ln w="1905"/>
              <a:solidFill>
                <a:srgbClr val="CC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54121" y="2850021"/>
            <a:ext cx="469394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C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Poj__ si se mnou zajezdit na lo__ce.</a:t>
            </a:r>
            <a:endParaRPr lang="cs-CZ" sz="2400" b="1" dirty="0">
              <a:ln w="1905"/>
              <a:solidFill>
                <a:srgbClr val="CC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64457" y="5343600"/>
            <a:ext cx="406352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My__ zmizela pod roho__kou.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79247" y="5805264"/>
            <a:ext cx="354468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Ze stromu padaly hru__ky.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90689" y="4906953"/>
            <a:ext cx="276427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Podej mi ten nů__!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Volný tvar 1"/>
          <p:cNvSpPr/>
          <p:nvPr/>
        </p:nvSpPr>
        <p:spPr>
          <a:xfrm>
            <a:off x="-10886" y="2232298"/>
            <a:ext cx="9154886" cy="489206"/>
          </a:xfrm>
          <a:custGeom>
            <a:avLst/>
            <a:gdLst>
              <a:gd name="connsiteX0" fmla="*/ 0 w 9100457"/>
              <a:gd name="connsiteY0" fmla="*/ 369388 h 489206"/>
              <a:gd name="connsiteX1" fmla="*/ 609600 w 9100457"/>
              <a:gd name="connsiteY1" fmla="*/ 119016 h 489206"/>
              <a:gd name="connsiteX2" fmla="*/ 1436915 w 9100457"/>
              <a:gd name="connsiteY2" fmla="*/ 380273 h 489206"/>
              <a:gd name="connsiteX3" fmla="*/ 2590800 w 9100457"/>
              <a:gd name="connsiteY3" fmla="*/ 140788 h 489206"/>
              <a:gd name="connsiteX4" fmla="*/ 3559629 w 9100457"/>
              <a:gd name="connsiteY4" fmla="*/ 489131 h 489206"/>
              <a:gd name="connsiteX5" fmla="*/ 5442857 w 9100457"/>
              <a:gd name="connsiteY5" fmla="*/ 173445 h 489206"/>
              <a:gd name="connsiteX6" fmla="*/ 6498772 w 9100457"/>
              <a:gd name="connsiteY6" fmla="*/ 304073 h 489206"/>
              <a:gd name="connsiteX7" fmla="*/ 7554686 w 9100457"/>
              <a:gd name="connsiteY7" fmla="*/ 97245 h 489206"/>
              <a:gd name="connsiteX8" fmla="*/ 8262257 w 9100457"/>
              <a:gd name="connsiteY8" fmla="*/ 282302 h 489206"/>
              <a:gd name="connsiteX9" fmla="*/ 8860972 w 9100457"/>
              <a:gd name="connsiteY9" fmla="*/ 75473 h 489206"/>
              <a:gd name="connsiteX10" fmla="*/ 9100457 w 9100457"/>
              <a:gd name="connsiteY10" fmla="*/ 10159 h 4892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100457" h="489206">
                <a:moveTo>
                  <a:pt x="0" y="369388"/>
                </a:moveTo>
                <a:cubicBezTo>
                  <a:pt x="185057" y="243295"/>
                  <a:pt x="370114" y="117202"/>
                  <a:pt x="609600" y="119016"/>
                </a:cubicBezTo>
                <a:cubicBezTo>
                  <a:pt x="849086" y="120830"/>
                  <a:pt x="1106715" y="376644"/>
                  <a:pt x="1436915" y="380273"/>
                </a:cubicBezTo>
                <a:cubicBezTo>
                  <a:pt x="1767115" y="383902"/>
                  <a:pt x="2237014" y="122645"/>
                  <a:pt x="2590800" y="140788"/>
                </a:cubicBezTo>
                <a:cubicBezTo>
                  <a:pt x="2944586" y="158931"/>
                  <a:pt x="3084286" y="483688"/>
                  <a:pt x="3559629" y="489131"/>
                </a:cubicBezTo>
                <a:cubicBezTo>
                  <a:pt x="4034972" y="494574"/>
                  <a:pt x="4953000" y="204288"/>
                  <a:pt x="5442857" y="173445"/>
                </a:cubicBezTo>
                <a:cubicBezTo>
                  <a:pt x="5932714" y="142602"/>
                  <a:pt x="6146800" y="316773"/>
                  <a:pt x="6498772" y="304073"/>
                </a:cubicBezTo>
                <a:cubicBezTo>
                  <a:pt x="6850744" y="291373"/>
                  <a:pt x="7260772" y="100873"/>
                  <a:pt x="7554686" y="97245"/>
                </a:cubicBezTo>
                <a:cubicBezTo>
                  <a:pt x="7848600" y="93617"/>
                  <a:pt x="8044543" y="285931"/>
                  <a:pt x="8262257" y="282302"/>
                </a:cubicBezTo>
                <a:cubicBezTo>
                  <a:pt x="8479971" y="278673"/>
                  <a:pt x="8721272" y="120830"/>
                  <a:pt x="8860972" y="75473"/>
                </a:cubicBezTo>
                <a:cubicBezTo>
                  <a:pt x="9000672" y="30116"/>
                  <a:pt x="8922657" y="-22498"/>
                  <a:pt x="9100457" y="10159"/>
                </a:cubicBezTo>
              </a:path>
            </a:pathLst>
          </a:cu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Volný tvar 12"/>
          <p:cNvSpPr/>
          <p:nvPr/>
        </p:nvSpPr>
        <p:spPr>
          <a:xfrm>
            <a:off x="-55307" y="4417747"/>
            <a:ext cx="9154886" cy="489206"/>
          </a:xfrm>
          <a:custGeom>
            <a:avLst/>
            <a:gdLst>
              <a:gd name="connsiteX0" fmla="*/ 0 w 9100457"/>
              <a:gd name="connsiteY0" fmla="*/ 369388 h 489206"/>
              <a:gd name="connsiteX1" fmla="*/ 609600 w 9100457"/>
              <a:gd name="connsiteY1" fmla="*/ 119016 h 489206"/>
              <a:gd name="connsiteX2" fmla="*/ 1436915 w 9100457"/>
              <a:gd name="connsiteY2" fmla="*/ 380273 h 489206"/>
              <a:gd name="connsiteX3" fmla="*/ 2590800 w 9100457"/>
              <a:gd name="connsiteY3" fmla="*/ 140788 h 489206"/>
              <a:gd name="connsiteX4" fmla="*/ 3559629 w 9100457"/>
              <a:gd name="connsiteY4" fmla="*/ 489131 h 489206"/>
              <a:gd name="connsiteX5" fmla="*/ 5442857 w 9100457"/>
              <a:gd name="connsiteY5" fmla="*/ 173445 h 489206"/>
              <a:gd name="connsiteX6" fmla="*/ 6498772 w 9100457"/>
              <a:gd name="connsiteY6" fmla="*/ 304073 h 489206"/>
              <a:gd name="connsiteX7" fmla="*/ 7554686 w 9100457"/>
              <a:gd name="connsiteY7" fmla="*/ 97245 h 489206"/>
              <a:gd name="connsiteX8" fmla="*/ 8262257 w 9100457"/>
              <a:gd name="connsiteY8" fmla="*/ 282302 h 489206"/>
              <a:gd name="connsiteX9" fmla="*/ 8860972 w 9100457"/>
              <a:gd name="connsiteY9" fmla="*/ 75473 h 489206"/>
              <a:gd name="connsiteX10" fmla="*/ 9100457 w 9100457"/>
              <a:gd name="connsiteY10" fmla="*/ 10159 h 4892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100457" h="489206">
                <a:moveTo>
                  <a:pt x="0" y="369388"/>
                </a:moveTo>
                <a:cubicBezTo>
                  <a:pt x="185057" y="243295"/>
                  <a:pt x="370114" y="117202"/>
                  <a:pt x="609600" y="119016"/>
                </a:cubicBezTo>
                <a:cubicBezTo>
                  <a:pt x="849086" y="120830"/>
                  <a:pt x="1106715" y="376644"/>
                  <a:pt x="1436915" y="380273"/>
                </a:cubicBezTo>
                <a:cubicBezTo>
                  <a:pt x="1767115" y="383902"/>
                  <a:pt x="2237014" y="122645"/>
                  <a:pt x="2590800" y="140788"/>
                </a:cubicBezTo>
                <a:cubicBezTo>
                  <a:pt x="2944586" y="158931"/>
                  <a:pt x="3084286" y="483688"/>
                  <a:pt x="3559629" y="489131"/>
                </a:cubicBezTo>
                <a:cubicBezTo>
                  <a:pt x="4034972" y="494574"/>
                  <a:pt x="4953000" y="204288"/>
                  <a:pt x="5442857" y="173445"/>
                </a:cubicBezTo>
                <a:cubicBezTo>
                  <a:pt x="5932714" y="142602"/>
                  <a:pt x="6146800" y="316773"/>
                  <a:pt x="6498772" y="304073"/>
                </a:cubicBezTo>
                <a:cubicBezTo>
                  <a:pt x="6850744" y="291373"/>
                  <a:pt x="7260772" y="100873"/>
                  <a:pt x="7554686" y="97245"/>
                </a:cubicBezTo>
                <a:cubicBezTo>
                  <a:pt x="7848600" y="93617"/>
                  <a:pt x="8044543" y="285931"/>
                  <a:pt x="8262257" y="282302"/>
                </a:cubicBezTo>
                <a:cubicBezTo>
                  <a:pt x="8479971" y="278673"/>
                  <a:pt x="8721272" y="120830"/>
                  <a:pt x="8860972" y="75473"/>
                </a:cubicBezTo>
                <a:cubicBezTo>
                  <a:pt x="9000672" y="30116"/>
                  <a:pt x="8922657" y="-22498"/>
                  <a:pt x="9100457" y="10159"/>
                </a:cubicBezTo>
              </a:path>
            </a:pathLst>
          </a:cu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5480251" y="1000271"/>
            <a:ext cx="576064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963881" y="1541440"/>
            <a:ext cx="51636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200409" y="1206085"/>
            <a:ext cx="63176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5694997" y="1541442"/>
            <a:ext cx="721357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081066" y="3320524"/>
            <a:ext cx="576064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ť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564696" y="3861693"/>
            <a:ext cx="51636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ť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4801224" y="3526338"/>
            <a:ext cx="63176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ď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6295812" y="3861695"/>
            <a:ext cx="721357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ď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6338423" y="5169156"/>
            <a:ext cx="576064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822053" y="5710325"/>
            <a:ext cx="51636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5058581" y="5374970"/>
            <a:ext cx="63176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553169" y="5710327"/>
            <a:ext cx="721357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</a:t>
            </a:r>
          </a:p>
        </p:txBody>
      </p:sp>
      <p:pic>
        <p:nvPicPr>
          <p:cNvPr id="26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3729" y="836712"/>
            <a:ext cx="901465" cy="1247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http://www.clker.com/cliparts/M/e/7/v/S/6/sailiing-girl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5049" y="2619208"/>
            <a:ext cx="1886780" cy="1735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clker.com/cliparts/T/H/2/k/j/m/pear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9381" y="5135850"/>
            <a:ext cx="1582448" cy="1131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8779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60271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660033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Přečti si stejně znějící slova, která však mají jiný význam. Potom je správně užij ve větách.</a:t>
            </a:r>
            <a:endParaRPr lang="cs-CZ" sz="2800" b="1" spc="50" dirty="0">
              <a:ln w="11430"/>
              <a:solidFill>
                <a:srgbClr val="660033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01351" y="3318570"/>
            <a:ext cx="8784975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Voda se v mrazu mění na ______.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Chtěl bych zažít vyhlídkový ______ nad Prahou.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Jablko je chutný a zdravý ______.</a:t>
            </a:r>
          </a:p>
          <a:p>
            <a:pPr>
              <a:defRPr/>
            </a:pPr>
            <a:r>
              <a:rPr lang="cs-CZ" sz="2800" b="1" dirty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Tatínek natírá nový </a:t>
            </a: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______.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_______ je hodná a chytrá dívka.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_______ u plotu potřebuje opravit.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Nestůj nade mnou jako _______!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Lev si zlomil jeden _______.</a:t>
            </a:r>
          </a:p>
        </p:txBody>
      </p:sp>
      <p:pic>
        <p:nvPicPr>
          <p:cNvPr id="6146" name="Picture 2" descr="http://www.clker.com/cliparts/y/9/7/K/R/g/lion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509120"/>
            <a:ext cx="2857500" cy="1971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http://www.clker.com/cliparts/5/8/b/e/1194989613713613142aircraft_jarno_vasamaa1.svg.m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51520" y="1196752"/>
            <a:ext cx="1637000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414725" y="2046039"/>
            <a:ext cx="701765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led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609815" y="1444883"/>
            <a:ext cx="97840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dráb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924581" y="2002273"/>
            <a:ext cx="107614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Laťka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041334" y="1451556"/>
            <a:ext cx="842641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dráp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203848" y="1382302"/>
            <a:ext cx="1008112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plot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274903" y="1382303"/>
            <a:ext cx="1072961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plod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342653" y="2033047"/>
            <a:ext cx="730501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let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609815" y="2002272"/>
            <a:ext cx="111203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Laďka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Šipka dolů 1"/>
          <p:cNvSpPr/>
          <p:nvPr/>
        </p:nvSpPr>
        <p:spPr>
          <a:xfrm>
            <a:off x="4427984" y="2064073"/>
            <a:ext cx="936104" cy="993304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8779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03648" y="2060848"/>
            <a:ext cx="6253764" cy="110799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b="1" dirty="0" smtClean="0">
                <a:ln w="1905"/>
                <a:solidFill>
                  <a:srgbClr val="660033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Následuje řešení:</a:t>
            </a:r>
            <a:endParaRPr lang="cs-CZ" sz="6600" b="1" dirty="0">
              <a:ln w="1905"/>
              <a:solidFill>
                <a:srgbClr val="660033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781" b="5473"/>
          <a:stretch/>
        </p:blipFill>
        <p:spPr bwMode="auto">
          <a:xfrm>
            <a:off x="7382402" y="260648"/>
            <a:ext cx="1268034" cy="1208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Šipka dolů 1"/>
          <p:cNvSpPr/>
          <p:nvPr/>
        </p:nvSpPr>
        <p:spPr>
          <a:xfrm>
            <a:off x="3594426" y="3789040"/>
            <a:ext cx="1872208" cy="2232248"/>
          </a:xfrm>
          <a:prstGeom prst="downArrow">
            <a:avLst/>
          </a:prstGeom>
          <a:solidFill>
            <a:srgbClr val="660033"/>
          </a:solidFill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CC0099"/>
              </a:solidFill>
            </a:endParaRPr>
          </a:p>
        </p:txBody>
      </p:sp>
      <p:pic>
        <p:nvPicPr>
          <p:cNvPr id="7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27584" y="3522290"/>
            <a:ext cx="1793997" cy="2765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372200" y="3424735"/>
            <a:ext cx="1816250" cy="2662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www.clker.com/cliparts/M/e/7/v/S/6/sailiing-girl-m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8200"/>
            <a:ext cx="1700182" cy="1564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0303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60271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660033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Odůvodni pravopis ve zvýrazněných slovech:</a:t>
            </a:r>
            <a:endParaRPr lang="cs-CZ" sz="2800" b="1" spc="50" dirty="0">
              <a:ln w="11430"/>
              <a:solidFill>
                <a:srgbClr val="660033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19" y="738933"/>
            <a:ext cx="8784975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neděli dostal Petr NÁPA</a:t>
            </a: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 že by mohl jet s rodiči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VÝLE</a:t>
            </a: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Maminka ani TA</a:t>
            </a: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Ť</a:t>
            </a: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KA nebyli proti. Přemýšleli, zda se vydat na nějaký HRA</a:t>
            </a: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nebo za jinou PAMÁ</a:t>
            </a: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KOU. Petr navrhoval LE</a:t>
            </a: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 protože prý roste hodně HU</a:t>
            </a: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Nakonec vyjeli na hrad KŘIVOKLÁ</a:t>
            </a: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a z něj bylo BLÍ</a:t>
            </a: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</a:t>
            </a: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 i do lesa.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Petr našel první HŘI</a:t>
            </a: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schovaný pod BŘÍ</a:t>
            </a: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</a:t>
            </a: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KOU. Večer maminka usmažila houbové ŘÍ</a:t>
            </a: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</a:t>
            </a: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KY. Měly výbornou CHU</a:t>
            </a:r>
            <a:r>
              <a:rPr lang="cs-CZ" sz="2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Ť</a:t>
            </a: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 dirty="0" smtClean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62608" y="4077072"/>
            <a:ext cx="8773888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Řešení: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NÁPAD – NÁPADU (napíšeme D), VÝLET – VÝLETU (napíšeme T),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TAŤKA – TATÍNEK (napíšeme Ť), HRAD – HRADU (napíšeme D),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PAMÁTKOU – PAMÁTEK (napíšeme T), LES – LESA (napíšeme S),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HUB – HOUBA (napíšeme B), KŘIVOKLÁT - KŘIVOKLÁTU (napíšeme T),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HŘIB – HŘIBY (napíšeme B), BŘÍZKOU – BŘÍZA (napíšeme Z),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ŘÍZKY – ŘÍZEK (napíšeme Z), CHUŤ – CHUTI (napíšeme Ť).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74053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56286" y="1330516"/>
            <a:ext cx="2664296" cy="2496095"/>
          </a:xfrm>
          <a:prstGeom prst="roundRect">
            <a:avLst/>
          </a:prstGeom>
          <a:ln w="57150">
            <a:solidFill>
              <a:srgbClr val="0070C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156286" y="4160068"/>
            <a:ext cx="2664296" cy="2496095"/>
          </a:xfrm>
          <a:prstGeom prst="roundRect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Zaoblený obdélník 20"/>
          <p:cNvSpPr/>
          <p:nvPr/>
        </p:nvSpPr>
        <p:spPr>
          <a:xfrm>
            <a:off x="6176900" y="1330515"/>
            <a:ext cx="2664296" cy="2496095"/>
          </a:xfrm>
          <a:prstGeom prst="roundRect">
            <a:avLst/>
          </a:prstGeom>
          <a:ln w="57150">
            <a:solidFill>
              <a:srgbClr val="008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Zaoblený obdélník 21"/>
          <p:cNvSpPr/>
          <p:nvPr/>
        </p:nvSpPr>
        <p:spPr>
          <a:xfrm>
            <a:off x="6176900" y="4160067"/>
            <a:ext cx="2664296" cy="2496095"/>
          </a:xfrm>
          <a:prstGeom prst="roundRect">
            <a:avLst/>
          </a:prstGeom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160271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660033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Zařaď slova do správné bubliny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660033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podle chybějící souhlásky:</a:t>
            </a:r>
            <a:endParaRPr lang="cs-CZ" sz="2800" b="1" spc="50" dirty="0">
              <a:ln w="11430"/>
              <a:solidFill>
                <a:srgbClr val="660033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1859829"/>
            <a:ext cx="164869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du</a:t>
            </a: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</a:p>
        </p:txBody>
      </p:sp>
      <p:sp>
        <p:nvSpPr>
          <p:cNvPr id="5" name="Obdélník 4"/>
          <p:cNvSpPr/>
          <p:nvPr/>
        </p:nvSpPr>
        <p:spPr>
          <a:xfrm>
            <a:off x="323721" y="5113125"/>
            <a:ext cx="164869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chlu</a:t>
            </a: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</a:p>
        </p:txBody>
      </p:sp>
      <p:sp>
        <p:nvSpPr>
          <p:cNvPr id="6" name="Obdélník 5"/>
          <p:cNvSpPr/>
          <p:nvPr/>
        </p:nvSpPr>
        <p:spPr>
          <a:xfrm>
            <a:off x="378097" y="2779575"/>
            <a:ext cx="164869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žabka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332026" y="3206572"/>
            <a:ext cx="164869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scho</a:t>
            </a: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</a:p>
        </p:txBody>
      </p:sp>
      <p:sp>
        <p:nvSpPr>
          <p:cNvPr id="8" name="Obdélník 7"/>
          <p:cNvSpPr/>
          <p:nvPr/>
        </p:nvSpPr>
        <p:spPr>
          <a:xfrm>
            <a:off x="6205924" y="2777096"/>
            <a:ext cx="164869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hla</a:t>
            </a: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</a:p>
        </p:txBody>
      </p:sp>
      <p:sp>
        <p:nvSpPr>
          <p:cNvPr id="9" name="Obdélník 8"/>
          <p:cNvSpPr/>
          <p:nvPr/>
        </p:nvSpPr>
        <p:spPr>
          <a:xfrm>
            <a:off x="310957" y="4617524"/>
            <a:ext cx="164869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slou</a:t>
            </a: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332027" y="1859830"/>
            <a:ext cx="164869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prou</a:t>
            </a: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354276" y="4680952"/>
            <a:ext cx="164869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pru</a:t>
            </a: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378098" y="2315432"/>
            <a:ext cx="164869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šroub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202543" y="2315431"/>
            <a:ext cx="164869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me</a:t>
            </a: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391893" y="5558449"/>
            <a:ext cx="164869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tlapka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14800" y="3214371"/>
            <a:ext cx="164869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klubko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91893" y="5984208"/>
            <a:ext cx="164869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příko</a:t>
            </a: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6393871" y="5033003"/>
            <a:ext cx="164869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květ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516216" y="5860424"/>
            <a:ext cx="164869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loutka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421221" y="5408115"/>
            <a:ext cx="164869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salá</a:t>
            </a: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1158009" y="1398707"/>
            <a:ext cx="660850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1148068" y="4219829"/>
            <a:ext cx="660850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endParaRPr lang="cs-CZ" sz="24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178623" y="1399250"/>
            <a:ext cx="660850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7179568" y="4231408"/>
            <a:ext cx="660850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  <a:endParaRPr lang="cs-CZ" sz="24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7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8294" y="81919"/>
            <a:ext cx="603863" cy="1110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http://www.clker.com/cliparts/Y/L/5/d/y/8/girl-jumping-upside-down-md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413"/>
          <a:stretch/>
        </p:blipFill>
        <p:spPr bwMode="auto">
          <a:xfrm rot="10800000" flipH="1">
            <a:off x="7668344" y="81919"/>
            <a:ext cx="735189" cy="1059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310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60271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660033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Dopiš do slov ve větách chybějící souhlásky s, z a v,f.</a:t>
            </a:r>
            <a:endParaRPr lang="cs-CZ" sz="2800" b="1" spc="50" dirty="0">
              <a:ln w="11430"/>
              <a:solidFill>
                <a:srgbClr val="660033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18" y="1196752"/>
            <a:ext cx="8784975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Rudol</a:t>
            </a:r>
            <a:r>
              <a:rPr lang="cs-CZ" sz="2800" b="1" dirty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</a:t>
            </a: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si rozbil nos. Žofka koupila housky.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Josef má rád mrke</a:t>
            </a:r>
            <a:r>
              <a:rPr lang="cs-CZ" sz="2800" b="1" dirty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Venku je mrá</a:t>
            </a:r>
            <a:r>
              <a:rPr lang="cs-CZ" sz="2800" b="1" dirty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</a:t>
            </a: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 vezmi si teplou obu</a:t>
            </a:r>
            <a:r>
              <a:rPr lang="cs-CZ" sz="2800" b="1" dirty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Dívka pase ovce. Fotograf chtěl na našich tvářích úsmě</a:t>
            </a:r>
            <a:r>
              <a:rPr lang="cs-CZ" sz="2800" b="1" dirty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Na zdi visel hezký obraz. Ko</a:t>
            </a:r>
            <a:r>
              <a:rPr lang="cs-CZ" sz="2800" b="1" dirty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si sedl na pařez. Nechoď bo</a:t>
            </a:r>
            <a:r>
              <a:rPr lang="cs-CZ" sz="2800" b="1" dirty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! Popro</a:t>
            </a:r>
            <a:r>
              <a:rPr lang="cs-CZ" sz="2800" b="1" dirty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 ať ti Slávka podá podno</a:t>
            </a:r>
            <a:r>
              <a:rPr lang="cs-CZ" sz="2800" b="1" dirty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r>
              <a:rPr lang="cs-CZ" sz="2800" b="1" dirty="0" smtClean="0">
                <a:ln w="1905"/>
                <a:solidFill>
                  <a:schemeClr val="tx1">
                    <a:lumMod val="85000"/>
                    <a:lumOff val="1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 dirty="0" smtClean="0">
              <a:ln w="1905"/>
              <a:solidFill>
                <a:schemeClr val="tx1">
                  <a:lumMod val="85000"/>
                  <a:lumOff val="1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5" name="Picture 4" descr="http://www.clker.com/cliparts/a/h/y/g/j/L/cartoon-portrait-frame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149080"/>
            <a:ext cx="1224136" cy="1261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http://www.clker.com/cliparts/2/2/4/7/1260389701952269665jean_victor_balin_snowman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3571" y="4335806"/>
            <a:ext cx="1414534" cy="2150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http://www.clker.com/cliparts/D/u/9/C/U/D/snowflake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7443" y="3919071"/>
            <a:ext cx="542390" cy="482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http://www.clker.com/cliparts/D/u/9/C/U/D/snowflake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6813" y="3826259"/>
            <a:ext cx="542390" cy="482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www.clker.com/cliparts/D/u/9/C/U/D/snowflake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7502" y="4968376"/>
            <a:ext cx="542390" cy="482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ttp://www.clker.com/cliparts/e/a/e/b/1197115300172633010Chrisdesign_Carrot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277618">
            <a:off x="6128961" y="4441939"/>
            <a:ext cx="2828925" cy="676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5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60271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660033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Vyber vhodnou souhlásku a doplň ji do slov. </a:t>
            </a:r>
            <a:endParaRPr lang="cs-CZ" sz="2800" b="1" spc="50" dirty="0">
              <a:ln w="11430"/>
              <a:solidFill>
                <a:srgbClr val="660033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16445" y="1311152"/>
            <a:ext cx="343547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Tvaro__ je zdravý pokrm.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31236" y="1772816"/>
            <a:ext cx="272373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Nekousej si ne__ty!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42678" y="874505"/>
            <a:ext cx="304920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008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Ho_    má rád bu__ty.</a:t>
            </a:r>
            <a:endParaRPr lang="cs-CZ" sz="2400" b="1" dirty="0">
              <a:ln w="1905"/>
              <a:solidFill>
                <a:srgbClr val="008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27889" y="3286668"/>
            <a:ext cx="200779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C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Vra__ se brzy!</a:t>
            </a:r>
            <a:endParaRPr lang="cs-CZ" sz="2400" b="1" dirty="0">
              <a:ln w="1905"/>
              <a:solidFill>
                <a:srgbClr val="CC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42679" y="3748332"/>
            <a:ext cx="369727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C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Zame__te smetí na chodbě.</a:t>
            </a:r>
            <a:endParaRPr lang="cs-CZ" sz="2400" b="1" dirty="0">
              <a:ln w="1905"/>
              <a:solidFill>
                <a:srgbClr val="CC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54121" y="2850021"/>
            <a:ext cx="469394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C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Poj__ si se mnou zajezdit na lo__ce.</a:t>
            </a:r>
            <a:endParaRPr lang="cs-CZ" sz="2400" b="1" dirty="0">
              <a:ln w="1905"/>
              <a:solidFill>
                <a:srgbClr val="CC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64457" y="5343600"/>
            <a:ext cx="406352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My__ zmizela pod roho__kou.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79247" y="5805264"/>
            <a:ext cx="354468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Ze stromu padaly hru__ky.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90689" y="4906953"/>
            <a:ext cx="276427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Podej mi ten nů__!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Volný tvar 1"/>
          <p:cNvSpPr/>
          <p:nvPr/>
        </p:nvSpPr>
        <p:spPr>
          <a:xfrm>
            <a:off x="-10886" y="2232298"/>
            <a:ext cx="9154886" cy="489206"/>
          </a:xfrm>
          <a:custGeom>
            <a:avLst/>
            <a:gdLst>
              <a:gd name="connsiteX0" fmla="*/ 0 w 9100457"/>
              <a:gd name="connsiteY0" fmla="*/ 369388 h 489206"/>
              <a:gd name="connsiteX1" fmla="*/ 609600 w 9100457"/>
              <a:gd name="connsiteY1" fmla="*/ 119016 h 489206"/>
              <a:gd name="connsiteX2" fmla="*/ 1436915 w 9100457"/>
              <a:gd name="connsiteY2" fmla="*/ 380273 h 489206"/>
              <a:gd name="connsiteX3" fmla="*/ 2590800 w 9100457"/>
              <a:gd name="connsiteY3" fmla="*/ 140788 h 489206"/>
              <a:gd name="connsiteX4" fmla="*/ 3559629 w 9100457"/>
              <a:gd name="connsiteY4" fmla="*/ 489131 h 489206"/>
              <a:gd name="connsiteX5" fmla="*/ 5442857 w 9100457"/>
              <a:gd name="connsiteY5" fmla="*/ 173445 h 489206"/>
              <a:gd name="connsiteX6" fmla="*/ 6498772 w 9100457"/>
              <a:gd name="connsiteY6" fmla="*/ 304073 h 489206"/>
              <a:gd name="connsiteX7" fmla="*/ 7554686 w 9100457"/>
              <a:gd name="connsiteY7" fmla="*/ 97245 h 489206"/>
              <a:gd name="connsiteX8" fmla="*/ 8262257 w 9100457"/>
              <a:gd name="connsiteY8" fmla="*/ 282302 h 489206"/>
              <a:gd name="connsiteX9" fmla="*/ 8860972 w 9100457"/>
              <a:gd name="connsiteY9" fmla="*/ 75473 h 489206"/>
              <a:gd name="connsiteX10" fmla="*/ 9100457 w 9100457"/>
              <a:gd name="connsiteY10" fmla="*/ 10159 h 4892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100457" h="489206">
                <a:moveTo>
                  <a:pt x="0" y="369388"/>
                </a:moveTo>
                <a:cubicBezTo>
                  <a:pt x="185057" y="243295"/>
                  <a:pt x="370114" y="117202"/>
                  <a:pt x="609600" y="119016"/>
                </a:cubicBezTo>
                <a:cubicBezTo>
                  <a:pt x="849086" y="120830"/>
                  <a:pt x="1106715" y="376644"/>
                  <a:pt x="1436915" y="380273"/>
                </a:cubicBezTo>
                <a:cubicBezTo>
                  <a:pt x="1767115" y="383902"/>
                  <a:pt x="2237014" y="122645"/>
                  <a:pt x="2590800" y="140788"/>
                </a:cubicBezTo>
                <a:cubicBezTo>
                  <a:pt x="2944586" y="158931"/>
                  <a:pt x="3084286" y="483688"/>
                  <a:pt x="3559629" y="489131"/>
                </a:cubicBezTo>
                <a:cubicBezTo>
                  <a:pt x="4034972" y="494574"/>
                  <a:pt x="4953000" y="204288"/>
                  <a:pt x="5442857" y="173445"/>
                </a:cubicBezTo>
                <a:cubicBezTo>
                  <a:pt x="5932714" y="142602"/>
                  <a:pt x="6146800" y="316773"/>
                  <a:pt x="6498772" y="304073"/>
                </a:cubicBezTo>
                <a:cubicBezTo>
                  <a:pt x="6850744" y="291373"/>
                  <a:pt x="7260772" y="100873"/>
                  <a:pt x="7554686" y="97245"/>
                </a:cubicBezTo>
                <a:cubicBezTo>
                  <a:pt x="7848600" y="93617"/>
                  <a:pt x="8044543" y="285931"/>
                  <a:pt x="8262257" y="282302"/>
                </a:cubicBezTo>
                <a:cubicBezTo>
                  <a:pt x="8479971" y="278673"/>
                  <a:pt x="8721272" y="120830"/>
                  <a:pt x="8860972" y="75473"/>
                </a:cubicBezTo>
                <a:cubicBezTo>
                  <a:pt x="9000672" y="30116"/>
                  <a:pt x="8922657" y="-22498"/>
                  <a:pt x="9100457" y="10159"/>
                </a:cubicBezTo>
              </a:path>
            </a:pathLst>
          </a:cu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Volný tvar 12"/>
          <p:cNvSpPr/>
          <p:nvPr/>
        </p:nvSpPr>
        <p:spPr>
          <a:xfrm>
            <a:off x="-55307" y="4417747"/>
            <a:ext cx="9154886" cy="489206"/>
          </a:xfrm>
          <a:custGeom>
            <a:avLst/>
            <a:gdLst>
              <a:gd name="connsiteX0" fmla="*/ 0 w 9100457"/>
              <a:gd name="connsiteY0" fmla="*/ 369388 h 489206"/>
              <a:gd name="connsiteX1" fmla="*/ 609600 w 9100457"/>
              <a:gd name="connsiteY1" fmla="*/ 119016 h 489206"/>
              <a:gd name="connsiteX2" fmla="*/ 1436915 w 9100457"/>
              <a:gd name="connsiteY2" fmla="*/ 380273 h 489206"/>
              <a:gd name="connsiteX3" fmla="*/ 2590800 w 9100457"/>
              <a:gd name="connsiteY3" fmla="*/ 140788 h 489206"/>
              <a:gd name="connsiteX4" fmla="*/ 3559629 w 9100457"/>
              <a:gd name="connsiteY4" fmla="*/ 489131 h 489206"/>
              <a:gd name="connsiteX5" fmla="*/ 5442857 w 9100457"/>
              <a:gd name="connsiteY5" fmla="*/ 173445 h 489206"/>
              <a:gd name="connsiteX6" fmla="*/ 6498772 w 9100457"/>
              <a:gd name="connsiteY6" fmla="*/ 304073 h 489206"/>
              <a:gd name="connsiteX7" fmla="*/ 7554686 w 9100457"/>
              <a:gd name="connsiteY7" fmla="*/ 97245 h 489206"/>
              <a:gd name="connsiteX8" fmla="*/ 8262257 w 9100457"/>
              <a:gd name="connsiteY8" fmla="*/ 282302 h 489206"/>
              <a:gd name="connsiteX9" fmla="*/ 8860972 w 9100457"/>
              <a:gd name="connsiteY9" fmla="*/ 75473 h 489206"/>
              <a:gd name="connsiteX10" fmla="*/ 9100457 w 9100457"/>
              <a:gd name="connsiteY10" fmla="*/ 10159 h 4892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100457" h="489206">
                <a:moveTo>
                  <a:pt x="0" y="369388"/>
                </a:moveTo>
                <a:cubicBezTo>
                  <a:pt x="185057" y="243295"/>
                  <a:pt x="370114" y="117202"/>
                  <a:pt x="609600" y="119016"/>
                </a:cubicBezTo>
                <a:cubicBezTo>
                  <a:pt x="849086" y="120830"/>
                  <a:pt x="1106715" y="376644"/>
                  <a:pt x="1436915" y="380273"/>
                </a:cubicBezTo>
                <a:cubicBezTo>
                  <a:pt x="1767115" y="383902"/>
                  <a:pt x="2237014" y="122645"/>
                  <a:pt x="2590800" y="140788"/>
                </a:cubicBezTo>
                <a:cubicBezTo>
                  <a:pt x="2944586" y="158931"/>
                  <a:pt x="3084286" y="483688"/>
                  <a:pt x="3559629" y="489131"/>
                </a:cubicBezTo>
                <a:cubicBezTo>
                  <a:pt x="4034972" y="494574"/>
                  <a:pt x="4953000" y="204288"/>
                  <a:pt x="5442857" y="173445"/>
                </a:cubicBezTo>
                <a:cubicBezTo>
                  <a:pt x="5932714" y="142602"/>
                  <a:pt x="6146800" y="316773"/>
                  <a:pt x="6498772" y="304073"/>
                </a:cubicBezTo>
                <a:cubicBezTo>
                  <a:pt x="6850744" y="291373"/>
                  <a:pt x="7260772" y="100873"/>
                  <a:pt x="7554686" y="97245"/>
                </a:cubicBezTo>
                <a:cubicBezTo>
                  <a:pt x="7848600" y="93617"/>
                  <a:pt x="8044543" y="285931"/>
                  <a:pt x="8262257" y="282302"/>
                </a:cubicBezTo>
                <a:cubicBezTo>
                  <a:pt x="8479971" y="278673"/>
                  <a:pt x="8721272" y="120830"/>
                  <a:pt x="8860972" y="75473"/>
                </a:cubicBezTo>
                <a:cubicBezTo>
                  <a:pt x="9000672" y="30116"/>
                  <a:pt x="8922657" y="-22498"/>
                  <a:pt x="9100457" y="10159"/>
                </a:cubicBezTo>
              </a:path>
            </a:pathLst>
          </a:cu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043608" y="1292630"/>
            <a:ext cx="576064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744229" y="878553"/>
            <a:ext cx="51636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114739" y="1754295"/>
            <a:ext cx="63176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2385829" y="889039"/>
            <a:ext cx="721357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073455" y="3717959"/>
            <a:ext cx="576064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ť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815271" y="3256294"/>
            <a:ext cx="51636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ť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800015" y="2825003"/>
            <a:ext cx="63176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ď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4161457" y="2826732"/>
            <a:ext cx="721357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ď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727787" y="5343599"/>
            <a:ext cx="576064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3022601" y="5793960"/>
            <a:ext cx="51636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2291316" y="4897959"/>
            <a:ext cx="63176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154965" y="5343391"/>
            <a:ext cx="721357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</a:t>
            </a:r>
          </a:p>
        </p:txBody>
      </p:sp>
      <p:pic>
        <p:nvPicPr>
          <p:cNvPr id="26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3729" y="836712"/>
            <a:ext cx="901465" cy="1247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http://www.clker.com/cliparts/M/e/7/v/S/6/sailiing-girl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5049" y="2619208"/>
            <a:ext cx="1886780" cy="1735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clker.com/cliparts/T/H/2/k/j/m/pear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9381" y="5135850"/>
            <a:ext cx="1582448" cy="1131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3377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60271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660033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Přečti si stejně znějící slova, která však mají jiný význam. Potom je správně užij ve větách.</a:t>
            </a:r>
            <a:endParaRPr lang="cs-CZ" sz="2800" b="1" spc="50" dirty="0">
              <a:ln w="11430"/>
              <a:solidFill>
                <a:srgbClr val="660033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01351" y="3318570"/>
            <a:ext cx="8784975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Voda se v mrazu mění na ______.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Chtěl bych zažít vyhlídkový ______ nad Prahou.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Jablko je chutný a zdravý ______.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Tatínek natírá nový ______.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_______ je hodná a chytrá dívka.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_______ u plotu potřebuje opravit.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Nestůj nade mnou jako _______!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Lev si zlomil jeden _______.</a:t>
            </a:r>
          </a:p>
        </p:txBody>
      </p:sp>
      <p:pic>
        <p:nvPicPr>
          <p:cNvPr id="6146" name="Picture 2" descr="http://www.clker.com/cliparts/y/9/7/K/R/g/lion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509120"/>
            <a:ext cx="2857500" cy="1971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http://www.clker.com/cliparts/5/8/b/e/1194989613713613142aircraft_jarno_vasamaa1.svg.m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51520" y="1196752"/>
            <a:ext cx="1637000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227984" y="3318570"/>
            <a:ext cx="701765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led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974667" y="5921011"/>
            <a:ext cx="97840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dráb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86137" y="5459346"/>
            <a:ext cx="1076149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Laťka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263189" y="6249963"/>
            <a:ext cx="842641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dráp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180454" y="4610745"/>
            <a:ext cx="1008112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plot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042385" y="4149080"/>
            <a:ext cx="1072961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plod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427984" y="3780235"/>
            <a:ext cx="730501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let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89898" y="5072896"/>
            <a:ext cx="111203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Laďka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Šipka dolů 1"/>
          <p:cNvSpPr/>
          <p:nvPr/>
        </p:nvSpPr>
        <p:spPr>
          <a:xfrm>
            <a:off x="4427984" y="2064073"/>
            <a:ext cx="936104" cy="993304"/>
          </a:xfrm>
          <a:prstGeom prst="down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33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660033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16476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Uveřejněné odkazy [cit. </a:t>
            </a:r>
            <a:r>
              <a:rPr lang="cs-CZ" sz="1200" dirty="0" smtClean="0"/>
              <a:t>2014-01-06]. </a:t>
            </a:r>
            <a:r>
              <a:rPr lang="cs-CZ" sz="1200" dirty="0"/>
              <a:t>Dostupné pod licencí Public domain na </a:t>
            </a:r>
            <a:r>
              <a:rPr lang="cs-CZ" sz="1200" dirty="0" smtClean="0"/>
              <a:t>WWW: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 smtClean="0"/>
          </a:p>
          <a:p>
            <a:pPr marL="0" indent="0">
              <a:buNone/>
              <a:defRPr/>
            </a:pPr>
            <a:r>
              <a:rPr lang="cs-CZ" sz="1200" dirty="0"/>
              <a:t>dítě	</a:t>
            </a:r>
            <a:r>
              <a:rPr lang="cs-CZ" sz="1200" dirty="0" smtClean="0"/>
              <a:t>	http</a:t>
            </a:r>
            <a:r>
              <a:rPr lang="cs-CZ" sz="1200" dirty="0"/>
              <a:t>://www.clker.com/clipart-standing-kid-cartoon.html</a:t>
            </a:r>
          </a:p>
          <a:p>
            <a:pPr marL="0" indent="0">
              <a:buNone/>
              <a:defRPr/>
            </a:pPr>
            <a:r>
              <a:rPr lang="cs-CZ" sz="1200" dirty="0"/>
              <a:t>dítě2	</a:t>
            </a:r>
            <a:r>
              <a:rPr lang="cs-CZ" sz="1200" dirty="0" smtClean="0"/>
              <a:t>	http</a:t>
            </a:r>
            <a:r>
              <a:rPr lang="cs-CZ" sz="1200" dirty="0"/>
              <a:t>://www.clker.com/clipart-kid-wearing-cap-1.html</a:t>
            </a:r>
          </a:p>
          <a:p>
            <a:pPr marL="0" indent="0">
              <a:buNone/>
              <a:defRPr/>
            </a:pPr>
            <a:r>
              <a:rPr lang="cs-CZ" sz="1200" dirty="0"/>
              <a:t>dítě 3	</a:t>
            </a:r>
            <a:r>
              <a:rPr lang="cs-CZ" sz="1200" dirty="0" smtClean="0"/>
              <a:t>	http</a:t>
            </a:r>
            <a:r>
              <a:rPr lang="cs-CZ" sz="1200" dirty="0"/>
              <a:t>://www.clker.com/clipart-jumping-girl.html</a:t>
            </a:r>
          </a:p>
          <a:p>
            <a:pPr marL="0" indent="0">
              <a:buNone/>
              <a:defRPr/>
            </a:pPr>
            <a:r>
              <a:rPr lang="cs-CZ" sz="1200" dirty="0"/>
              <a:t>dítě 4 	</a:t>
            </a:r>
            <a:r>
              <a:rPr lang="cs-CZ" sz="1200" dirty="0" smtClean="0"/>
              <a:t>	http</a:t>
            </a:r>
            <a:r>
              <a:rPr lang="cs-CZ" sz="1200" dirty="0"/>
              <a:t>://www.clker.com/clipart-girl-wearing-polka-dot-dress.html</a:t>
            </a:r>
          </a:p>
          <a:p>
            <a:pPr marL="0" indent="0">
              <a:buNone/>
              <a:defRPr/>
            </a:pPr>
            <a:r>
              <a:rPr lang="cs-CZ" sz="1200" dirty="0"/>
              <a:t>učitelka	</a:t>
            </a:r>
            <a:r>
              <a:rPr lang="cs-CZ" sz="1200" dirty="0" smtClean="0"/>
              <a:t>	http</a:t>
            </a:r>
            <a:r>
              <a:rPr lang="cs-CZ" sz="1200" dirty="0"/>
              <a:t>://www.clker.com/clipart-woman-cartoon.html</a:t>
            </a:r>
          </a:p>
          <a:p>
            <a:pPr marL="0" indent="0">
              <a:buNone/>
              <a:defRPr/>
            </a:pPr>
            <a:r>
              <a:rPr lang="cs-CZ" sz="1200" dirty="0"/>
              <a:t>dítě 5 	</a:t>
            </a:r>
            <a:r>
              <a:rPr lang="cs-CZ" sz="1200" dirty="0" smtClean="0"/>
              <a:t>	http</a:t>
            </a:r>
            <a:r>
              <a:rPr lang="cs-CZ" sz="1200" dirty="0"/>
              <a:t>://www.clker.com/clipart-girl-jumping-upside-down.html</a:t>
            </a:r>
          </a:p>
          <a:p>
            <a:pPr marL="0" indent="0">
              <a:buNone/>
              <a:defRPr/>
            </a:pPr>
            <a:r>
              <a:rPr lang="cs-CZ" sz="1200" dirty="0" smtClean="0"/>
              <a:t>Křivoklát		</a:t>
            </a:r>
            <a:r>
              <a:rPr lang="cs-CZ" sz="1200" dirty="0"/>
              <a:t>http://</a:t>
            </a:r>
            <a:r>
              <a:rPr lang="cs-CZ" sz="1200" dirty="0" smtClean="0"/>
              <a:t>cs.wikipedia.org/wiki/Soubor:Krivoklat_castle_01.jpg</a:t>
            </a:r>
          </a:p>
          <a:p>
            <a:pPr marL="0" indent="0">
              <a:buNone/>
              <a:defRPr/>
            </a:pPr>
            <a:r>
              <a:rPr lang="cs-CZ" sz="1200" dirty="0" smtClean="0"/>
              <a:t>Stromy		</a:t>
            </a:r>
            <a:r>
              <a:rPr lang="cs-CZ" sz="1200" dirty="0"/>
              <a:t>http://</a:t>
            </a:r>
            <a:r>
              <a:rPr lang="cs-CZ" sz="1200" dirty="0" smtClean="0"/>
              <a:t>www.clker.com/clipart-trees-7.html</a:t>
            </a:r>
          </a:p>
          <a:p>
            <a:pPr marL="0" indent="0">
              <a:buNone/>
              <a:defRPr/>
            </a:pPr>
            <a:r>
              <a:rPr lang="cs-CZ" sz="1200" dirty="0"/>
              <a:t>Obraz		http://www.clker.com/clipart-cartoon-portrait-frame.html</a:t>
            </a:r>
          </a:p>
          <a:p>
            <a:pPr marL="0" indent="0">
              <a:buNone/>
              <a:defRPr/>
            </a:pPr>
            <a:r>
              <a:rPr lang="cs-CZ" sz="1200" dirty="0"/>
              <a:t>Sněhulák		http://www.clker.com/clipart-43675.html</a:t>
            </a:r>
          </a:p>
          <a:p>
            <a:pPr marL="0" indent="0">
              <a:buNone/>
              <a:defRPr/>
            </a:pPr>
            <a:r>
              <a:rPr lang="cs-CZ" sz="1200" dirty="0"/>
              <a:t>vločka		http://www.clker.com/clipart-snowflake.html</a:t>
            </a:r>
          </a:p>
          <a:p>
            <a:pPr marL="0" indent="0">
              <a:buNone/>
              <a:defRPr/>
            </a:pPr>
            <a:r>
              <a:rPr lang="cs-CZ" sz="1200" dirty="0" smtClean="0"/>
              <a:t>Mrkev		</a:t>
            </a:r>
            <a:r>
              <a:rPr lang="cs-CZ" sz="1200" dirty="0"/>
              <a:t>http://</a:t>
            </a:r>
            <a:r>
              <a:rPr lang="cs-CZ" sz="1200" dirty="0" smtClean="0"/>
              <a:t>www.clker.com/clipart-14885.html</a:t>
            </a:r>
          </a:p>
          <a:p>
            <a:pPr marL="0" indent="0">
              <a:buNone/>
              <a:defRPr/>
            </a:pPr>
            <a:r>
              <a:rPr lang="cs-CZ" sz="1200" dirty="0" smtClean="0"/>
              <a:t>Loďka s holkou	</a:t>
            </a:r>
            <a:r>
              <a:rPr lang="cs-CZ" sz="1200" dirty="0"/>
              <a:t>http://</a:t>
            </a:r>
            <a:r>
              <a:rPr lang="cs-CZ" sz="1200" dirty="0" smtClean="0"/>
              <a:t>www.clker.com/clipart-sailiing-girl-1.html</a:t>
            </a:r>
          </a:p>
          <a:p>
            <a:pPr marL="0" indent="0">
              <a:buNone/>
              <a:defRPr/>
            </a:pPr>
            <a:r>
              <a:rPr lang="cs-CZ" sz="1200" dirty="0" smtClean="0"/>
              <a:t>Hruška		</a:t>
            </a:r>
            <a:r>
              <a:rPr lang="cs-CZ" sz="1200" dirty="0"/>
              <a:t>http://</a:t>
            </a:r>
            <a:r>
              <a:rPr lang="cs-CZ" sz="1200" dirty="0" smtClean="0"/>
              <a:t>www.clker.com/clipart-pear-2.html</a:t>
            </a:r>
          </a:p>
          <a:p>
            <a:pPr marL="0" indent="0">
              <a:buNone/>
              <a:defRPr/>
            </a:pPr>
            <a:r>
              <a:rPr lang="cs-CZ" sz="1200" dirty="0" smtClean="0"/>
              <a:t>Lev		</a:t>
            </a:r>
            <a:r>
              <a:rPr lang="cs-CZ" sz="1200" dirty="0"/>
              <a:t>http://</a:t>
            </a:r>
            <a:r>
              <a:rPr lang="cs-CZ" sz="1200" dirty="0" smtClean="0"/>
              <a:t>www.clker.com/clipart-lion-3.html</a:t>
            </a:r>
          </a:p>
          <a:p>
            <a:pPr marL="0" indent="0">
              <a:buNone/>
              <a:defRPr/>
            </a:pPr>
            <a:r>
              <a:rPr lang="cs-CZ" sz="1200" dirty="0"/>
              <a:t>Letadlo		http://www.clker.com/clipart-6889.html</a:t>
            </a:r>
          </a:p>
          <a:p>
            <a:pPr marL="0" indent="0">
              <a:buNone/>
              <a:defRPr/>
            </a:pPr>
            <a:endParaRPr lang="cs-CZ" sz="12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 smtClean="0"/>
              <a:t>©  Mgr. Pavla Balejová 2013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93062" y="5581650"/>
            <a:ext cx="900113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" descr="Soubor:Krivoklat castle 0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9397" y="4149080"/>
            <a:ext cx="2843665" cy="197990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http://www.clker.com/cliparts/5/8/b/e/1194989613713613142aircraft_jarno_vasamaa1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3820" y="2217541"/>
            <a:ext cx="1963400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065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204</TotalTime>
  <Words>855</Words>
  <Application>Microsoft Office PowerPoint</Application>
  <PresentationFormat>Předvádění na obrazovce (4:3)</PresentationFormat>
  <Paragraphs>187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Radek</cp:lastModifiedBy>
  <cp:revision>65</cp:revision>
  <dcterms:created xsi:type="dcterms:W3CDTF">2013-12-26T10:06:39Z</dcterms:created>
  <dcterms:modified xsi:type="dcterms:W3CDTF">2014-01-12T09:45:11Z</dcterms:modified>
</cp:coreProperties>
</file>