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668FBB-4D9F-4A5A-AC27-6CAE8A19CCF3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86DA1-4B7D-478D-B740-07A107CD729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0057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E86DA1-4B7D-478D-B740-07A107CD729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4677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E86DA1-4B7D-478D-B740-07A107CD729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4677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13.1.2014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313"/>
            <a:ext cx="8229600" cy="49690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/>
              <a:t>Název školy: </a:t>
            </a:r>
            <a:r>
              <a:rPr lang="cs-CZ" b="1" dirty="0"/>
              <a:t> Základní škola a Mateřská škola Kladno, Norská 2633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</a:t>
            </a:r>
            <a:r>
              <a:rPr lang="cs-CZ" b="1" dirty="0"/>
              <a:t>Mgr. Pavla Balejová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materiálu: </a:t>
            </a:r>
            <a:r>
              <a:rPr lang="cs-CZ" b="1" dirty="0" smtClean="0"/>
              <a:t>VY_12_INOVACE_ČJS.2.Bal.28_Zima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/>
              <a:t>Datum: </a:t>
            </a:r>
            <a:r>
              <a:rPr lang="cs-CZ" b="1" dirty="0"/>
              <a:t>3</a:t>
            </a:r>
            <a:r>
              <a:rPr lang="cs-CZ" b="1" dirty="0" smtClean="0"/>
              <a:t>. 1. 2014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Ročník: </a:t>
            </a:r>
            <a:r>
              <a:rPr lang="cs-CZ" b="1" dirty="0" smtClean="0"/>
              <a:t>druhý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Vzdělávací oblast: </a:t>
            </a:r>
            <a:r>
              <a:rPr lang="cs-CZ" b="1" dirty="0"/>
              <a:t>Člověk a jeho svět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Vzdělávací obor: </a:t>
            </a:r>
            <a:r>
              <a:rPr lang="cs-CZ" b="1" dirty="0"/>
              <a:t>Člověk a jeho svět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Název: </a:t>
            </a:r>
            <a:r>
              <a:rPr lang="cs-CZ" b="1" dirty="0"/>
              <a:t>	</a:t>
            </a:r>
            <a:r>
              <a:rPr lang="cs-CZ" b="1" dirty="0" smtClean="0"/>
              <a:t>Zima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Číslo operačního programu: </a:t>
            </a:r>
            <a:r>
              <a:rPr lang="cs-CZ" b="1" dirty="0"/>
              <a:t>CZ.1.07/1.4.00/21.3489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projektu: </a:t>
            </a:r>
            <a:r>
              <a:rPr lang="cs-CZ" b="1" dirty="0"/>
              <a:t>UČÍME SE S RADOSTÍ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 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Anotace: Výukový materiál je určen žákům druhého ročníku a slouží k procvičování</a:t>
            </a:r>
          </a:p>
          <a:p>
            <a:pPr marL="0" indent="0">
              <a:buNone/>
            </a:pPr>
            <a:r>
              <a:rPr lang="cs-CZ" b="1" dirty="0" smtClean="0"/>
              <a:t>                  znalostí o ročním období „zima“.  Žáci vybírají z nabídky znaky tohoto ročního</a:t>
            </a:r>
          </a:p>
          <a:p>
            <a:pPr marL="0" indent="0">
              <a:buNone/>
            </a:pPr>
            <a:r>
              <a:rPr lang="cs-CZ" b="1" dirty="0" smtClean="0"/>
              <a:t>                  období a vhodné potřeby pro člověka v zimě.  Označují vhodnou potravu pro </a:t>
            </a:r>
          </a:p>
          <a:p>
            <a:pPr marL="0" indent="0">
              <a:buNone/>
            </a:pPr>
            <a:r>
              <a:rPr lang="cs-CZ" b="1" dirty="0" smtClean="0"/>
              <a:t>                  lesní zvěř  a luští „zimní křížovku“.</a:t>
            </a: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81025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54974" y="6583267"/>
            <a:ext cx="9019174" cy="260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1200" b="1" dirty="0" smtClean="0"/>
              <a:t>Autorem materiálu a všech jeho částí, není-li uvedeno jinak, je Mgr. Pavla Balejová.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  <a:defRPr/>
            </a:pPr>
            <a:endParaRPr lang="cs-CZ" sz="1400" b="1" dirty="0"/>
          </a:p>
        </p:txBody>
      </p:sp>
      <p:pic>
        <p:nvPicPr>
          <p:cNvPr id="6" name="Picture 6" descr="http://www.clker.com/cliparts/2/2/4/7/1260389701952269665jean_victor_balin_snowman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0" y="3573016"/>
            <a:ext cx="2065737" cy="314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002413" y="620688"/>
            <a:ext cx="7234100" cy="378565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</a:t>
            </a:r>
            <a:r>
              <a:rPr lang="cs-CZ" sz="24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</a:t>
            </a:r>
            <a:r>
              <a:rPr lang="cs-CZ" sz="240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  <a:r>
              <a:rPr lang="cs-CZ" sz="24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  <a:endParaRPr lang="cs-CZ" sz="240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755" y="4053861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967" y="3924086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30" y="1628800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638" y="5214755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r/m/a/9/P/Z/ice-2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074"/>
            <a:ext cx="28384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clker.com/cliparts/r/m/a/9/P/Z/ice-2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682" y="-29075"/>
            <a:ext cx="28384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www.clker.com/cliparts/r/m/a/9/P/Z/ice-2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172" y="-9602"/>
            <a:ext cx="28384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www.clker.com/cliparts/r/m/a/9/P/Z/ice-2-m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277"/>
          <a:stretch/>
        </p:blipFill>
        <p:spPr bwMode="auto">
          <a:xfrm>
            <a:off x="8470622" y="0"/>
            <a:ext cx="67337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www.clker.com/cliparts/2/f/d/d/12143641981989887205White%20tailed%20dear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705" y="2864566"/>
            <a:ext cx="2167111" cy="352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578" y="1113926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084" y="5688565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14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Přečti si článek o zimě a odpověz na otázku.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http://www.clker.com/cliparts/I/a/8/d/f/e/snowball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25144"/>
            <a:ext cx="1944216" cy="206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64773" y="1230198"/>
            <a:ext cx="854306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Zima začíná 21. prosince a končí 21. března. Teplota vzduchu bývá nejnižší a často sněží. Stromy, rostliny a některá zvířata odpočívají. Musíme se teple oblékat, ale můžeme se věnovat zimním sportům: sáňkování, lyžování a bruslení. Při mrazu se tvoří na vodě led. Když vstoupíme na zamrzlý rybník, je však nutná opatrnost!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 zimě lidé pomáhají zvěři a ptákům, kteří u nás zůstali. Dávají jim krmení do krmelců a do krmítek.  O které živočichy se jedná?</a:t>
            </a:r>
            <a:endParaRPr lang="cs-CZ" sz="2400" b="1" dirty="0" smtClean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25240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98" y="525240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848037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552995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clker.com/cliparts/h/3/1/U/8/F/glacier-scene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65" y="5200516"/>
            <a:ext cx="28575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5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1520" y="3933056"/>
            <a:ext cx="8568952" cy="27363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do bubliny, co se hodí pro zimu.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90937" y="1087893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mráz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03848" y="1088232"/>
            <a:ext cx="1944216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álí slunce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40152" y="1087893"/>
            <a:ext cx="2400470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kvetou stromy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1795492"/>
            <a:ext cx="5328592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táci se vracejí z teplých krajin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084168" y="1795492"/>
            <a:ext cx="2376264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rmíme ptáky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4348" y="2571744"/>
            <a:ext cx="1944216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adá sníh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59832" y="2564904"/>
            <a:ext cx="2376264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ěti sáňkují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57884" y="2571744"/>
            <a:ext cx="2664296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trháme jablka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Šipka dolů 14"/>
          <p:cNvSpPr/>
          <p:nvPr/>
        </p:nvSpPr>
        <p:spPr>
          <a:xfrm>
            <a:off x="790937" y="3269061"/>
            <a:ext cx="936104" cy="936104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6" name="Šipka dolů 15"/>
          <p:cNvSpPr/>
          <p:nvPr/>
        </p:nvSpPr>
        <p:spPr>
          <a:xfrm>
            <a:off x="3923928" y="3341001"/>
            <a:ext cx="936104" cy="936104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7" name="Šipka dolů 16"/>
          <p:cNvSpPr/>
          <p:nvPr/>
        </p:nvSpPr>
        <p:spPr>
          <a:xfrm>
            <a:off x="7066114" y="3341001"/>
            <a:ext cx="936104" cy="936104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18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97771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218" y="141073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0/c/b/3/1194986618996237395snowman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822" y="5410744"/>
            <a:ext cx="1371600" cy="141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://www.clker.com/cliparts/0/c/b/3/1194986618996237395snowman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7155" y="5390797"/>
            <a:ext cx="1296144" cy="141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5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věcem, které potřebuješ v zimě při vycházce do přírody, přiřaď usměvavého smajlíka. K ostatním zamračeného.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2" name="Picture 2" descr="http://www.clker.com/cliparts/1/5/7/b/11949864461694789848winter_hat_nathan_eady_01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70389"/>
            <a:ext cx="1345332" cy="115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clker.com/cliparts/1/0/5/2/1194986445603194834mitten_nathan_eady_01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309" y="1796330"/>
            <a:ext cx="1098688" cy="926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clker.com/cliparts/4/0/b/7/11949852851552968440vestito_rosa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02378"/>
            <a:ext cx="1074515" cy="168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clker.com/cliparts/u/I/w/a/t/S/bikini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43275"/>
            <a:ext cx="1347775" cy="163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clker.com/cliparts/4/9/2/4/11949868192101645660volley_ball_angelo_gelmi_01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048" y="1535448"/>
            <a:ext cx="1269536" cy="128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www.clker.com/cliparts/6/6/c/f/1206560707316678030nicubunu_Sledge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493" y="4005064"/>
            <a:ext cx="1418816" cy="67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clker.com/cliparts/7/7/a/7/1298988546461399854niceskates2-m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433" y="3549234"/>
            <a:ext cx="1258606" cy="134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://www.clker.com/cliparts/8/1/c/9/12065743351374718682alvolk_MTB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234" y="3412952"/>
            <a:ext cx="2155679" cy="134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www.clker.com/cliparts/0/6/b/a/13365082461647644475Smiling%20Kite.svg.med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356992"/>
            <a:ext cx="928688" cy="142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http://worldclothing.net/vintage/Coats/STRIPED%20CREW%20NECK%20SWEATERS-b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77" y="3492384"/>
            <a:ext cx="1386018" cy="138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aoblený obdélník 15"/>
          <p:cNvSpPr/>
          <p:nvPr/>
        </p:nvSpPr>
        <p:spPr>
          <a:xfrm>
            <a:off x="397611" y="5899400"/>
            <a:ext cx="8316481" cy="936104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7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2916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254" y="6031844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828" y="603065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820" y="608504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07446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111" y="6074467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25" y="6057907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605790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276" y="6041634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518" y="6028472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5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91880" y="2996952"/>
            <a:ext cx="5056090" cy="2967450"/>
          </a:xfrm>
          <a:prstGeom prst="rect">
            <a:avLst/>
          </a:prstGeom>
          <a:ln w="57150">
            <a:solidFill>
              <a:srgbClr val="66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potravu vhodnou pro lesní zvěř a dej ji do krmelce.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4" descr="http://www.clker.com/cliparts/2/f/d/d/12143641981989887205White%20tailed%20dear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02" y="3110561"/>
            <a:ext cx="2285987" cy="372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lker.com/cliparts/a/S/B/X/3/S/blue-tit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764704"/>
            <a:ext cx="167171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Přímá spojnice 10"/>
          <p:cNvCxnSpPr/>
          <p:nvPr/>
        </p:nvCxnSpPr>
        <p:spPr>
          <a:xfrm>
            <a:off x="4355976" y="5964402"/>
            <a:ext cx="792088" cy="84897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955601" y="5984123"/>
            <a:ext cx="792088" cy="84897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4355976" y="5984123"/>
            <a:ext cx="685082" cy="84897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6978345" y="5964402"/>
            <a:ext cx="769344" cy="893598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bdélník 31"/>
          <p:cNvSpPr/>
          <p:nvPr/>
        </p:nvSpPr>
        <p:spPr>
          <a:xfrm>
            <a:off x="251520" y="88113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salám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51519" y="1545971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žaludy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49621" y="2191935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mrkev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49620" y="2817739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čokoláda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249619" y="345974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jablka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40625" y="411309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seno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240624" y="4776834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maso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240623" y="5418122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kaštany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1933871" y="88123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vajíčka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1933871" y="1545971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párky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2" name="Rovnoramenný trojúhelník 41"/>
          <p:cNvSpPr/>
          <p:nvPr/>
        </p:nvSpPr>
        <p:spPr>
          <a:xfrm>
            <a:off x="3093682" y="1725184"/>
            <a:ext cx="5852485" cy="1271768"/>
          </a:xfrm>
          <a:prstGeom prst="triangl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Šipka doprava 42"/>
          <p:cNvSpPr/>
          <p:nvPr/>
        </p:nvSpPr>
        <p:spPr>
          <a:xfrm rot="1200000">
            <a:off x="2124086" y="2285539"/>
            <a:ext cx="681922" cy="543407"/>
          </a:xfrm>
          <a:prstGeom prst="rightArrow">
            <a:avLst/>
          </a:prstGeom>
          <a:solidFill>
            <a:srgbClr val="6633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4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029" y="3524062"/>
            <a:ext cx="647856" cy="57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513" y="841013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211" y="1440192"/>
            <a:ext cx="412797" cy="36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5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Vylušti křížovku a dozvíš se, co v zimě můžeme najít. Potom vyprávěj, jak a kde tento útvar vzniká.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484946"/>
              </p:ext>
            </p:extLst>
          </p:nvPr>
        </p:nvGraphicFramePr>
        <p:xfrm>
          <a:off x="235022" y="1628800"/>
          <a:ext cx="3600000" cy="50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/>
                <a:gridCol w="720000"/>
                <a:gridCol w="720000"/>
                <a:gridCol w="720000"/>
                <a:gridCol w="720000"/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212" y="2492896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851920" y="177281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voce – bobule na keři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51919" y="249289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název květiny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51919" y="3212976"/>
            <a:ext cx="1440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alá myš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48539" y="3933056"/>
            <a:ext cx="24516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bal na brambory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48538" y="465313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íra (jinak)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843467" y="5373216"/>
            <a:ext cx="31768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domeček hlemýždě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43467" y="609329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lon má dlouhý . . . . . . . 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218" name="Picture 2" descr="http://www.clker.com/cliparts/q/O/c/g/i/O/tree-with-snow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33056"/>
            <a:ext cx="222885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248" y="1295147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705" y="2666169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176" y="4163888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872" y="2867024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http://www.clker.com/cliparts/2/2/4/7/1260389701952269665jean_victor_balin_snowman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539"/>
            <a:ext cx="683600" cy="126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5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5230" y="2060848"/>
            <a:ext cx="6253764" cy="110799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5" name="Picture 4" descr="http://www.clker.com/cliparts/r/m/a/9/P/Z/ice-2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074"/>
            <a:ext cx="28384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lker.com/cliparts/r/m/a/9/P/Z/ice-2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682" y="-29075"/>
            <a:ext cx="28384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clker.com/cliparts/r/m/a/9/P/Z/ice-2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172" y="-9602"/>
            <a:ext cx="28384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clker.com/cliparts/r/m/a/9/P/Z/ice-2-md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277"/>
          <a:stretch/>
        </p:blipFill>
        <p:spPr bwMode="auto">
          <a:xfrm>
            <a:off x="8470622" y="0"/>
            <a:ext cx="67337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clker.com/cliparts/2/2/4/7/1260389701952269665jean_victor_balin_snowman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0" y="3573016"/>
            <a:ext cx="2065737" cy="314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764" y="3348903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887" y="3573016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184472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022" y="5247929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www.clker.com/cliparts/2/2/4/7/1260389701952269665jean_victor_balin_snowman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51397" y="3543231"/>
            <a:ext cx="1972120" cy="314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91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1520" y="3933056"/>
            <a:ext cx="8568952" cy="27363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do bubliny, co se hodí pro zimu.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58989" y="4365104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mráz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03848" y="1088232"/>
            <a:ext cx="1944216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álí slunce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40152" y="1087893"/>
            <a:ext cx="2400470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kvetou stromy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1795492"/>
            <a:ext cx="5328592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táci se vracejí z teplých krajin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779912" y="4594112"/>
            <a:ext cx="2376264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rmíme ptáky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27041" y="5410744"/>
            <a:ext cx="1944216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adá sníh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968044" y="5679821"/>
            <a:ext cx="2376264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ěti sáňkují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96136" y="2564904"/>
            <a:ext cx="2664296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trháme jablka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Šipka dolů 14"/>
          <p:cNvSpPr/>
          <p:nvPr/>
        </p:nvSpPr>
        <p:spPr>
          <a:xfrm>
            <a:off x="790937" y="3269061"/>
            <a:ext cx="936104" cy="936104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6" name="Šipka dolů 15"/>
          <p:cNvSpPr/>
          <p:nvPr/>
        </p:nvSpPr>
        <p:spPr>
          <a:xfrm>
            <a:off x="3923928" y="3341001"/>
            <a:ext cx="936104" cy="936104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7" name="Šipka dolů 16"/>
          <p:cNvSpPr/>
          <p:nvPr/>
        </p:nvSpPr>
        <p:spPr>
          <a:xfrm>
            <a:off x="7066114" y="3341001"/>
            <a:ext cx="936104" cy="936104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18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97771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218" y="141073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0/c/b/3/1194986618996237395snowman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822" y="5410744"/>
            <a:ext cx="1371600" cy="141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://www.clker.com/cliparts/0/c/b/3/1194986618996237395snowman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7155" y="5390797"/>
            <a:ext cx="1296144" cy="141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58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věcem, které potřebuješ v zimě při vycházce do přírody, přiřaď usměvavého smajlíka. K ostatním zamračeného.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2" name="Picture 2" descr="http://www.clker.com/cliparts/1/5/7/b/11949864461694789848winter_hat_nathan_eady_01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70389"/>
            <a:ext cx="1345332" cy="115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clker.com/cliparts/1/0/5/2/1194986445603194834mitten_nathan_eady_01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309" y="1796330"/>
            <a:ext cx="1098688" cy="926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clker.com/cliparts/4/0/b/7/11949852851552968440vestito_rosa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02378"/>
            <a:ext cx="1074515" cy="168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clker.com/cliparts/u/I/w/a/t/S/bikini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43275"/>
            <a:ext cx="1347775" cy="163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clker.com/cliparts/4/9/2/4/11949868192101645660volley_ball_angelo_gelmi_01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048" y="1535448"/>
            <a:ext cx="1269536" cy="128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www.clker.com/cliparts/6/6/c/f/1206560707316678030nicubunu_Sledge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493" y="4005064"/>
            <a:ext cx="1418816" cy="67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clker.com/cliparts/7/7/a/7/1298988546461399854niceskates2-m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433" y="3549234"/>
            <a:ext cx="1258606" cy="134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://www.clker.com/cliparts/8/1/c/9/12065743351374718682alvolk_MTB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234" y="3412952"/>
            <a:ext cx="2155679" cy="134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www.clker.com/cliparts/0/6/b/a/13365082461647644475Smiling%20Kite.svg.med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356992"/>
            <a:ext cx="928688" cy="142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http://worldclothing.net/vintage/Coats/STRIPED%20CREW%20NECK%20SWEATERS-b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77" y="3492384"/>
            <a:ext cx="1386018" cy="138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aoblený obdélník 15"/>
          <p:cNvSpPr/>
          <p:nvPr/>
        </p:nvSpPr>
        <p:spPr>
          <a:xfrm>
            <a:off x="397611" y="5899400"/>
            <a:ext cx="8316481" cy="936104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7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676278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362" y="252180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12" y="4642915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913" y="2941627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075" y="2615849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127" y="447717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502" y="4508659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332" y="283642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178" y="4563778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231" y="4739104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68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91880" y="2996952"/>
            <a:ext cx="5056090" cy="2967450"/>
          </a:xfrm>
          <a:prstGeom prst="rect">
            <a:avLst/>
          </a:prstGeom>
          <a:ln w="57150">
            <a:solidFill>
              <a:srgbClr val="66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potravu vhodnou pro lesní zvěř a dej ji do krmelce.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4" descr="http://www.clker.com/cliparts/2/f/d/d/12143641981989887205White%20tailed%20dear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02" y="3110561"/>
            <a:ext cx="2285987" cy="372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lker.com/cliparts/a/S/B/X/3/S/blue-tit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764704"/>
            <a:ext cx="167171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Přímá spojnice 10"/>
          <p:cNvCxnSpPr/>
          <p:nvPr/>
        </p:nvCxnSpPr>
        <p:spPr>
          <a:xfrm>
            <a:off x="4355976" y="5964402"/>
            <a:ext cx="792088" cy="84897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955601" y="5984123"/>
            <a:ext cx="792088" cy="84897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4355976" y="5984123"/>
            <a:ext cx="685082" cy="84897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6978345" y="5964402"/>
            <a:ext cx="769344" cy="893598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bdélník 31"/>
          <p:cNvSpPr/>
          <p:nvPr/>
        </p:nvSpPr>
        <p:spPr>
          <a:xfrm>
            <a:off x="251520" y="88113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salám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355976" y="319813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žaludy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6197252" y="319813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mrkev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49620" y="2817739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čokoláda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353677" y="385148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jablka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148706" y="385148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seno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240624" y="4776834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maso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4321897" y="4488543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kaštany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1933871" y="881237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vajíčka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1933871" y="1545971"/>
            <a:ext cx="1584175" cy="523220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párky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2" name="Rovnoramenný trojúhelník 41"/>
          <p:cNvSpPr/>
          <p:nvPr/>
        </p:nvSpPr>
        <p:spPr>
          <a:xfrm>
            <a:off x="3093682" y="1725184"/>
            <a:ext cx="5852485" cy="1271768"/>
          </a:xfrm>
          <a:prstGeom prst="triangl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Šipka doprava 42"/>
          <p:cNvSpPr/>
          <p:nvPr/>
        </p:nvSpPr>
        <p:spPr>
          <a:xfrm rot="1200000">
            <a:off x="2124086" y="2285539"/>
            <a:ext cx="681922" cy="543407"/>
          </a:xfrm>
          <a:prstGeom prst="rightArrow">
            <a:avLst/>
          </a:prstGeom>
          <a:solidFill>
            <a:srgbClr val="6633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2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029" y="3524062"/>
            <a:ext cx="647856" cy="57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513" y="841013"/>
            <a:ext cx="792088" cy="7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211" y="1440192"/>
            <a:ext cx="412797" cy="36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33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Vylušti křížovku a dozvíš se, co v zimě můžeme najít. Potom vyprávěj, jak a kde tento útvar vzniká.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977990"/>
              </p:ext>
            </p:extLst>
          </p:nvPr>
        </p:nvGraphicFramePr>
        <p:xfrm>
          <a:off x="235022" y="1628800"/>
          <a:ext cx="3600000" cy="50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/>
                <a:gridCol w="720000"/>
                <a:gridCol w="720000"/>
                <a:gridCol w="720000"/>
                <a:gridCol w="720000"/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CH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212" y="2492896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851920" y="177281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voce – bobule na keři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51919" y="249289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název květiny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51919" y="3212976"/>
            <a:ext cx="1440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alá myš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48539" y="3933056"/>
            <a:ext cx="24516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bal na brambory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48538" y="465313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íra (jinak)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843467" y="5373216"/>
            <a:ext cx="31768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domeček hlemýždě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843467" y="6093296"/>
            <a:ext cx="39868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lon má dlouhý . . . . . . . </a:t>
            </a:r>
            <a:endParaRPr lang="cs-CZ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218" name="Picture 2" descr="http://www.clker.com/cliparts/q/O/c/g/i/O/tree-with-snow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33056"/>
            <a:ext cx="222885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248" y="1295147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705" y="2666169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176" y="4163888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clker.com/cliparts/D/u/9/C/U/D/snowflake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872" y="2867024"/>
            <a:ext cx="648072" cy="5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http://www.clker.com/cliparts/2/2/4/7/1260389701952269665jean_victor_balin_snowman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539"/>
            <a:ext cx="683600" cy="126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28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2014-01-03]. </a:t>
            </a:r>
            <a:r>
              <a:rPr lang="cs-CZ" sz="1600" dirty="0"/>
              <a:t>Dostupné pod licencí Public domain na </a:t>
            </a:r>
            <a:r>
              <a:rPr lang="cs-CZ" sz="16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200" dirty="0"/>
              <a:t>Sněhulák		http://www.clker.com/clipart-43675.html</a:t>
            </a:r>
          </a:p>
          <a:p>
            <a:pPr marL="0" indent="0">
              <a:buNone/>
              <a:defRPr/>
            </a:pPr>
            <a:r>
              <a:rPr lang="cs-CZ" sz="1200" dirty="0"/>
              <a:t>v</a:t>
            </a:r>
            <a:r>
              <a:rPr lang="cs-CZ" sz="1200" dirty="0" smtClean="0"/>
              <a:t>ločka		</a:t>
            </a:r>
            <a:r>
              <a:rPr lang="cs-CZ" sz="1200" dirty="0"/>
              <a:t>http://www.clker.com/clipart-snowflake.html</a:t>
            </a:r>
            <a:endParaRPr lang="cs-CZ" sz="1200" dirty="0" smtClean="0"/>
          </a:p>
          <a:p>
            <a:pPr marL="0" indent="0">
              <a:buNone/>
              <a:defRPr/>
            </a:pPr>
            <a:r>
              <a:rPr lang="cs-CZ" sz="1200" dirty="0" smtClean="0"/>
              <a:t>Rampouch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www.clker.com/clipart-ice-2-1.html</a:t>
            </a:r>
            <a:endParaRPr lang="cs-CZ" sz="1200" dirty="0"/>
          </a:p>
          <a:p>
            <a:pPr marL="0" indent="0">
              <a:buNone/>
              <a:defRPr/>
            </a:pPr>
            <a:r>
              <a:rPr lang="cs-CZ" sz="1200" dirty="0" smtClean="0"/>
              <a:t>Zimní koule		</a:t>
            </a:r>
            <a:r>
              <a:rPr lang="cs-CZ" sz="1200" dirty="0"/>
              <a:t>http://www.clker.com/clipart-snowball.html</a:t>
            </a:r>
            <a:endParaRPr lang="cs-CZ" sz="1200" dirty="0" smtClean="0"/>
          </a:p>
          <a:p>
            <a:pPr marL="0" indent="0">
              <a:buNone/>
              <a:defRPr/>
            </a:pPr>
            <a:r>
              <a:rPr lang="cs-CZ" sz="1200" dirty="0" smtClean="0"/>
              <a:t>Zimní krajina 1		</a:t>
            </a:r>
            <a:r>
              <a:rPr lang="cs-CZ" sz="1200" dirty="0"/>
              <a:t>http://www.clker.com/clipart-landscape--</a:t>
            </a:r>
            <a:r>
              <a:rPr lang="cs-CZ" sz="1200" dirty="0" smtClean="0"/>
              <a:t>1.html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Zimní krajina 2		</a:t>
            </a:r>
            <a:r>
              <a:rPr lang="cs-CZ" sz="1200" dirty="0"/>
              <a:t>http://www.clker.com/clipart-glacier-scene.html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Srnec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www.clker.com/clipart-white-tailed-dear.html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Sýkorka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www.clker.com/clipart-blue-tit.html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Sněhulák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www.clker.com/clipart-4410.html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Čepice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www.clker.com/clipart-4230.html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Rukavice		</a:t>
            </a:r>
            <a:r>
              <a:rPr lang="cs-CZ" sz="1200" dirty="0"/>
              <a:t>http://</a:t>
            </a:r>
            <a:r>
              <a:rPr lang="cs-CZ" sz="1200" dirty="0" smtClean="0"/>
              <a:t>www.clker.com/search/winter/7</a:t>
            </a:r>
          </a:p>
          <a:p>
            <a:pPr marL="0" indent="0">
              <a:buNone/>
              <a:defRPr/>
            </a:pPr>
            <a:r>
              <a:rPr lang="cs-CZ" sz="1200" dirty="0" smtClean="0"/>
              <a:t>Šaty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www.clker.com/clipart-3182.html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Plavky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www.clker.com/clipart-bikini.html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Míč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www.clker.com/clipart-4585.html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Sáňky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www.clker.com/clipart-16676.html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Zimní brusle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www.clker.com/clipart-90251.html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Kolo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www.clker.com/clipart-bicycle.html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Drak </a:t>
            </a:r>
            <a:r>
              <a:rPr lang="cs-CZ" sz="1200" dirty="0"/>
              <a:t>		http://www.clker.com/clipart-204123.html</a:t>
            </a:r>
          </a:p>
          <a:p>
            <a:pPr marL="0" indent="0">
              <a:buNone/>
              <a:defRPr/>
            </a:pPr>
            <a:r>
              <a:rPr lang="cs-CZ" sz="1200" dirty="0"/>
              <a:t>Zamračený		http://www.clker.com/clipart-glassy-smiley-emoticon-14.html</a:t>
            </a:r>
          </a:p>
          <a:p>
            <a:pPr marL="0" indent="0">
              <a:buNone/>
              <a:defRPr/>
            </a:pPr>
            <a:r>
              <a:rPr lang="cs-CZ" sz="1200" dirty="0"/>
              <a:t>Usměvavý		http://www.clker.com/clipart-glassy-smiley-emoticon-10.html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Zimní strom		</a:t>
            </a:r>
            <a:r>
              <a:rPr lang="cs-CZ" sz="1200" dirty="0"/>
              <a:t>http://www.clker.com/clipart-tree-with-snow-.html</a:t>
            </a:r>
            <a:endParaRPr lang="cs-CZ" sz="1200" dirty="0" smtClean="0"/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221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434</Words>
  <Application>Microsoft Office PowerPoint</Application>
  <PresentationFormat>Předvádění na obrazovce (4:3)</PresentationFormat>
  <Paragraphs>152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49</cp:revision>
  <dcterms:created xsi:type="dcterms:W3CDTF">2013-11-25T17:29:53Z</dcterms:created>
  <dcterms:modified xsi:type="dcterms:W3CDTF">2014-01-13T16:06:39Z</dcterms:modified>
</cp:coreProperties>
</file>