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07" autoAdjust="0"/>
  </p:normalViewPr>
  <p:slideViewPr>
    <p:cSldViewPr>
      <p:cViewPr varScale="1">
        <p:scale>
          <a:sx n="102" d="100"/>
          <a:sy n="102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9FD10-E196-4337-86BC-015584C75B0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C4FCDB-1015-4958-9F49-81E02FBA37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C8BD9C-96CA-4625-BFBB-AFD9D6A19E6A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FB38DC-0C7C-48E1-A5F6-E632E3E8F1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latin typeface="+mj-lt"/>
                        </a:rPr>
                        <a:t>Odběr stolice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VY_32_INOVACE_5C_TOŠ_04(20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Cílem prezentace je studentům vštípit, jak se správně odebírá biologický materiál a jak se laboratorně vyšetřuje. 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u="sng" dirty="0"/>
              <a:t>Odběr stolice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u="sng" dirty="0"/>
              <a:t>Stolice se vyšetřuje</a:t>
            </a:r>
            <a:r>
              <a:rPr lang="cs-CZ" u="sng" dirty="0" smtClean="0"/>
              <a:t>:</a:t>
            </a:r>
          </a:p>
          <a:p>
            <a:pPr lvl="0"/>
            <a:r>
              <a:rPr lang="cs-CZ" dirty="0"/>
              <a:t>biochemicky - zjišťuje se přítomnost </a:t>
            </a:r>
            <a:r>
              <a:rPr lang="cs-CZ" dirty="0" smtClean="0"/>
              <a:t>krve</a:t>
            </a:r>
          </a:p>
          <a:p>
            <a:pPr lvl="0">
              <a:buNone/>
            </a:pPr>
            <a:endParaRPr lang="cs-CZ" dirty="0"/>
          </a:p>
          <a:p>
            <a:pPr lvl="0"/>
            <a:r>
              <a:rPr lang="cs-CZ" dirty="0"/>
              <a:t>mikroskopicky - vyšetřují se nestrávené zbytky a přítomnost </a:t>
            </a:r>
            <a:r>
              <a:rPr lang="cs-CZ" dirty="0" smtClean="0"/>
              <a:t>parazita</a:t>
            </a:r>
          </a:p>
          <a:p>
            <a:pPr lvl="0">
              <a:buNone/>
            </a:pPr>
            <a:endParaRPr lang="cs-CZ" dirty="0"/>
          </a:p>
          <a:p>
            <a:pPr lvl="0"/>
            <a:r>
              <a:rPr lang="cs-CZ" dirty="0"/>
              <a:t>mikrobiologicky - při průjmech, preventivní vyšetření</a:t>
            </a:r>
          </a:p>
          <a:p>
            <a:pPr>
              <a:buFont typeface="Wingdings" pitchFamily="2" charset="2"/>
              <a:buChar char="Ø"/>
            </a:pPr>
            <a:endParaRPr lang="cs-CZ" u="sng" dirty="0"/>
          </a:p>
        </p:txBody>
      </p:sp>
      <p:pic>
        <p:nvPicPr>
          <p:cNvPr id="7" name="Zástupný symbol pro obsah 6" descr="gen__vyr_2314_vyr_2318na-vzork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862278"/>
            <a:ext cx="3384376" cy="4456792"/>
          </a:xfrm>
        </p:spPr>
      </p:pic>
      <p:sp>
        <p:nvSpPr>
          <p:cNvPr id="9" name="TextovéPole 8"/>
          <p:cNvSpPr txBox="1"/>
          <p:nvPr/>
        </p:nvSpPr>
        <p:spPr>
          <a:xfrm>
            <a:off x="5508104" y="638132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435280" cy="1296144"/>
          </a:xfrm>
        </p:spPr>
        <p:txBody>
          <a:bodyPr>
            <a:normAutofit fontScale="90000"/>
          </a:bodyPr>
          <a:lstStyle/>
          <a:p>
            <a:r>
              <a:rPr lang="cs-CZ" sz="4000" b="1" dirty="0"/>
              <a:t>Získávání a odesílání vzorku stolice na vyšetření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endParaRPr lang="cs-CZ" sz="3600" b="1" dirty="0" smtClean="0"/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1</a:t>
            </a:r>
            <a:r>
              <a:rPr lang="cs-CZ" sz="3600" b="1" dirty="0"/>
              <a:t>. Biochemické vyšetření</a:t>
            </a:r>
            <a:r>
              <a:rPr lang="cs-CZ" sz="3600" dirty="0"/>
              <a:t>	</a:t>
            </a:r>
          </a:p>
          <a:p>
            <a:pPr lvl="1"/>
            <a:r>
              <a:rPr lang="cs-CZ" sz="3600" dirty="0"/>
              <a:t>používá se HEEMOCCULT TEST - systém 3 obálek =&gt; poté se odešle do </a:t>
            </a:r>
            <a:r>
              <a:rPr lang="cs-CZ" sz="3600" dirty="0" smtClean="0"/>
              <a:t>laboratoře</a:t>
            </a:r>
            <a:endParaRPr lang="cs-CZ" sz="3600" dirty="0"/>
          </a:p>
          <a:p>
            <a:pPr>
              <a:buNone/>
            </a:pPr>
            <a:r>
              <a:rPr lang="cs-CZ" sz="3600" b="1" dirty="0"/>
              <a:t> </a:t>
            </a:r>
            <a:endParaRPr lang="cs-CZ" sz="3600" dirty="0"/>
          </a:p>
          <a:p>
            <a:pPr>
              <a:buNone/>
            </a:pPr>
            <a:r>
              <a:rPr lang="cs-CZ" dirty="0"/>
              <a:t>	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Získávání a odesílání vzorku stolice na vyšetření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2. Mikroskopické vyšetření</a:t>
            </a:r>
            <a:endParaRPr lang="cs-CZ" dirty="0" smtClean="0"/>
          </a:p>
          <a:p>
            <a:pPr lvl="1"/>
            <a:r>
              <a:rPr lang="cs-CZ" dirty="0" smtClean="0"/>
              <a:t>vzorek vyloučené stolice se odebere lopatkou do plastové nádoby určené k jednorázovému odběru stolice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společně s řádně vyplněnou průvodkou se odešle do laboratoře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Získávání a odesílání vzorku stolice na vyšetření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3.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Mikrobiologické vyšetření</a:t>
            </a:r>
            <a:endParaRPr lang="cs-CZ" dirty="0" smtClean="0"/>
          </a:p>
          <a:p>
            <a:pPr lvl="1"/>
            <a:r>
              <a:rPr lang="cs-CZ" dirty="0" smtClean="0"/>
              <a:t>vzorek stolice se získá výtěrem z konečníku sterilním tamponem na špejli =&gt; po odběru se vloží zpět do sterilně označené zkumavky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odesílá se s žádankou do mikrobiologické laboratoře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Vyjmenujte druhy vyšetření stolice.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2. Jak se získává vzorek stolice na vyšetření? 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Vyhledejte ukázku HEEMOCULT TESTU a jak se správně nabírá.</a:t>
            </a:r>
          </a:p>
          <a:p>
            <a:endParaRPr lang="cs-CZ" dirty="0" smtClean="0"/>
          </a:p>
          <a:p>
            <a:r>
              <a:rPr lang="cs-CZ" dirty="0" smtClean="0"/>
              <a:t>Využijte a pracujte s internetovými zdroji.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 build="p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349645"/>
            <a:ext cx="9144000" cy="5755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NEZNÁMÝ. </a:t>
            </a:r>
            <a:r>
              <a:rPr lang="cs-CZ" sz="2800" i="1" dirty="0" err="1" smtClean="0"/>
              <a:t>Lekarnagalenica.cz</a:t>
            </a:r>
            <a:r>
              <a:rPr lang="cs-CZ" sz="2800" dirty="0" smtClean="0"/>
              <a:t> [online]. [cit. 28.11.2013]. Dostupný na WWW: http://www.</a:t>
            </a:r>
            <a:r>
              <a:rPr lang="cs-CZ" sz="2800" dirty="0" err="1" smtClean="0"/>
              <a:t>lekarnagalenica.cz</a:t>
            </a:r>
            <a:r>
              <a:rPr lang="cs-CZ" sz="2800" dirty="0" smtClean="0"/>
              <a:t>/</a:t>
            </a:r>
            <a:r>
              <a:rPr lang="cs-CZ" sz="2800" dirty="0" err="1" smtClean="0"/>
              <a:t>lekarnagalenica</a:t>
            </a:r>
            <a:r>
              <a:rPr lang="cs-CZ" sz="2800" dirty="0" smtClean="0"/>
              <a:t>/</a:t>
            </a:r>
            <a:r>
              <a:rPr lang="cs-CZ" sz="2800" dirty="0" err="1" smtClean="0"/>
              <a:t>eshop</a:t>
            </a:r>
            <a:r>
              <a:rPr lang="cs-CZ" sz="2800" dirty="0" smtClean="0"/>
              <a:t>/2-1../225-3-</a:t>
            </a:r>
            <a:r>
              <a:rPr lang="cs-CZ" sz="2800" dirty="0" err="1" smtClean="0"/>
              <a:t>Nadoby</a:t>
            </a:r>
            <a:r>
              <a:rPr lang="cs-CZ" sz="2800" dirty="0" smtClean="0"/>
              <a:t>-na-vzorky</a:t>
            </a:r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254</Words>
  <Application>Microsoft Office PowerPoint</Application>
  <PresentationFormat>Předvádění na obrazovce (4:3)</PresentationFormat>
  <Paragraphs>72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Odběr stolice </vt:lpstr>
      <vt:lpstr>Získávání a odesílání vzorku stolice na vyšetření </vt:lpstr>
      <vt:lpstr>Získávání a odesílání vzorku stolice na vyšetření</vt:lpstr>
      <vt:lpstr>Získávání a odesílání vzorku stolice na vyšetření</vt:lpstr>
      <vt:lpstr>Kontrolní otázky a cvičení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Odběr stolice </dc:title>
  <dc:creator>Admin</dc:creator>
  <cp:lastModifiedBy>Dum</cp:lastModifiedBy>
  <cp:revision>11</cp:revision>
  <dcterms:created xsi:type="dcterms:W3CDTF">2013-09-15T17:31:39Z</dcterms:created>
  <dcterms:modified xsi:type="dcterms:W3CDTF">2014-02-23T11:37:22Z</dcterms:modified>
</cp:coreProperties>
</file>