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80" r:id="rId2"/>
    <p:sldId id="27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5" r:id="rId12"/>
    <p:sldId id="266" r:id="rId13"/>
    <p:sldId id="267" r:id="rId14"/>
    <p:sldId id="277" r:id="rId15"/>
    <p:sldId id="278" r:id="rId16"/>
    <p:sldId id="270" r:id="rId17"/>
    <p:sldId id="268" r:id="rId18"/>
    <p:sldId id="269" r:id="rId19"/>
    <p:sldId id="276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00FF"/>
    <a:srgbClr val="00FFFF"/>
    <a:srgbClr val="0000FF"/>
    <a:srgbClr val="00FF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358" autoAdjust="0"/>
    <p:restoredTop sz="83245" autoAdjust="0"/>
  </p:normalViewPr>
  <p:slideViewPr>
    <p:cSldViewPr>
      <p:cViewPr varScale="1">
        <p:scale>
          <a:sx n="58" d="100"/>
          <a:sy n="58" d="100"/>
        </p:scale>
        <p:origin x="-12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1507" name="Rectangle 1027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21508" name="Rectangle 1028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1509" name="Rectangle 1029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1510" name="Rectangle 1030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1511" name="Rectangle 103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0D3CF69-7E2E-4D68-8ECE-24A56D95CC2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5350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dirty="0" smtClean="0">
                <a:effectLst/>
              </a:rPr>
              <a:t>Anotace:</a:t>
            </a:r>
          </a:p>
          <a:p>
            <a:r>
              <a:rPr lang="cs-CZ" dirty="0" smtClean="0"/>
              <a:t>PowerPoint prezentace </a:t>
            </a:r>
            <a:r>
              <a:rPr lang="cs-CZ" dirty="0" smtClean="0"/>
              <a:t>objasňuje</a:t>
            </a:r>
            <a:r>
              <a:rPr lang="cs-CZ" baseline="0" dirty="0" smtClean="0"/>
              <a:t> základní pojmy z oblasti grafiky – barevný model, barevná hloubka, rozlišení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Určeno pro SŠ (ZŠ).</a:t>
            </a:r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23C9FE1-6E64-40F8-A9E4-C3AECB4EFE8E}" type="slidenum">
              <a:rPr lang="cs-CZ"/>
              <a:pPr/>
              <a:t>17</a:t>
            </a:fld>
            <a:endParaRPr lang="cs-CZ"/>
          </a:p>
        </p:txBody>
      </p:sp>
      <p:sp>
        <p:nvSpPr>
          <p:cNvPr id="2355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interpolace – skrývání tenkých čar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C1066FD-A80A-4191-AD01-3EB7E327177A}" type="slidenum">
              <a:rPr lang="cs-CZ"/>
              <a:pPr/>
              <a:t>18</a:t>
            </a:fld>
            <a:endParaRPr lang="cs-CZ"/>
          </a:p>
        </p:txBody>
      </p:sp>
      <p:sp>
        <p:nvSpPr>
          <p:cNvPr id="2253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obraz monitoru 800x600 v rozlišení 600x600 dpi má velikost 1,5“x1“ což je 3,81x2,54 cm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1EE255-58C2-4F91-8D03-D17D38AA76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736620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3F2D82-4E69-4AD9-A2AF-F4C02871FA9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871036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C451DF-5409-4785-A4F9-5F4CB46A41D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931962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D2A0AA-3B79-4754-97FD-CC0D61954BF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884038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B26187-2264-46CF-B7EF-8227E644C6C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116996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3E3360-3E21-4CA1-A97A-29AF372CFC5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062033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344B30-BBE3-44A7-9166-585C2D60713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213850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5CFD4D-1E3C-4CEA-B43B-9A31B10A669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819166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A12B7F-7EF9-4735-A7BE-ABFBD653567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909896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6A4E60-DE87-4B84-B5A6-5355439C297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274245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025DBD-086B-4143-AF82-71D1BA33547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015821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B946804-0106-49B3-97D9-D303B3FC6A0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4215817"/>
              </p:ext>
            </p:extLst>
          </p:nvPr>
        </p:nvGraphicFramePr>
        <p:xfrm>
          <a:off x="251520" y="2060848"/>
          <a:ext cx="864096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83612"/>
                <a:gridCol w="6657348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Vzdělávání v informačních a komunikačních technologiích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komunikační 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Základní pojmy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Základy rastrové</a:t>
                      </a:r>
                      <a:r>
                        <a:rPr lang="cs-CZ" sz="2000" baseline="0" dirty="0" smtClean="0">
                          <a:effectLst/>
                        </a:rPr>
                        <a:t> </a:t>
                      </a:r>
                      <a:r>
                        <a:rPr lang="cs-CZ" sz="2000" dirty="0" smtClean="0">
                          <a:effectLst/>
                        </a:rPr>
                        <a:t>grafiky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VY_32_INOVACE_4.A_IKT_06(20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Ondřej Kánský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10.01.2013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206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838200"/>
            <a:ext cx="7772400" cy="1143000"/>
          </a:xfrm>
        </p:spPr>
        <p:txBody>
          <a:bodyPr/>
          <a:lstStyle/>
          <a:p>
            <a:r>
              <a:rPr lang="cs-CZ"/>
              <a:t>Rastrová grafika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95400" y="5445224"/>
            <a:ext cx="7162800" cy="574576"/>
          </a:xfrm>
        </p:spPr>
        <p:txBody>
          <a:bodyPr/>
          <a:lstStyle/>
          <a:p>
            <a:pPr algn="r"/>
            <a:r>
              <a:rPr lang="cs-CZ" sz="2400" dirty="0" smtClean="0"/>
              <a:t>O. Kánský 2012</a:t>
            </a:r>
            <a:endParaRPr lang="cs-CZ" sz="2400" dirty="0"/>
          </a:p>
        </p:txBody>
      </p:sp>
      <p:pic>
        <p:nvPicPr>
          <p:cNvPr id="29700" name="Picture 4" descr="C:\WINDOWS\Plocha\prezentace\rozlis_DPI_0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75" y="1800225"/>
            <a:ext cx="4286250" cy="325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4114800" y="1752600"/>
            <a:ext cx="4038600" cy="38100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>
              <a:latin typeface="+mn-lt"/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Aditivní skládání barev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05000"/>
            <a:ext cx="3810000" cy="762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/>
              <a:t>přičítání vlnových délek jednotlivých barev</a:t>
            </a: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685800" y="31242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 dirty="0">
                <a:latin typeface="+mn-lt"/>
              </a:rPr>
              <a:t>Green - zelená</a:t>
            </a: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685800" y="35814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 dirty="0">
                <a:latin typeface="+mn-lt"/>
              </a:rPr>
              <a:t>Blue - modrá</a:t>
            </a:r>
          </a:p>
        </p:txBody>
      </p:sp>
      <p:sp>
        <p:nvSpPr>
          <p:cNvPr id="2055" name="Oval 7"/>
          <p:cNvSpPr>
            <a:spLocks noChangeArrowheads="1"/>
          </p:cNvSpPr>
          <p:nvPr/>
        </p:nvSpPr>
        <p:spPr bwMode="auto">
          <a:xfrm>
            <a:off x="4191000" y="1828800"/>
            <a:ext cx="1752600" cy="1676400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>
              <a:latin typeface="+mn-lt"/>
            </a:endParaRPr>
          </a:p>
        </p:txBody>
      </p:sp>
      <p:sp>
        <p:nvSpPr>
          <p:cNvPr id="2056" name="Oval 8"/>
          <p:cNvSpPr>
            <a:spLocks noChangeArrowheads="1"/>
          </p:cNvSpPr>
          <p:nvPr/>
        </p:nvSpPr>
        <p:spPr bwMode="auto">
          <a:xfrm>
            <a:off x="6324600" y="1828800"/>
            <a:ext cx="1752600" cy="1676400"/>
          </a:xfrm>
          <a:prstGeom prst="ellipse">
            <a:avLst/>
          </a:prstGeom>
          <a:solidFill>
            <a:srgbClr val="00FF00"/>
          </a:solidFill>
          <a:ln w="9525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>
              <a:latin typeface="+mn-lt"/>
            </a:endParaRPr>
          </a:p>
        </p:txBody>
      </p:sp>
      <p:sp>
        <p:nvSpPr>
          <p:cNvPr id="2057" name="Oval 9"/>
          <p:cNvSpPr>
            <a:spLocks noChangeArrowheads="1"/>
          </p:cNvSpPr>
          <p:nvPr/>
        </p:nvSpPr>
        <p:spPr bwMode="auto">
          <a:xfrm>
            <a:off x="5257800" y="3733800"/>
            <a:ext cx="1752600" cy="1676400"/>
          </a:xfrm>
          <a:prstGeom prst="ellipse">
            <a:avLst/>
          </a:prstGeom>
          <a:solidFill>
            <a:srgbClr val="0000FF"/>
          </a:solidFill>
          <a:ln w="952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>
              <a:latin typeface="+mn-lt"/>
            </a:endParaRPr>
          </a:p>
        </p:txBody>
      </p:sp>
      <p:sp>
        <p:nvSpPr>
          <p:cNvPr id="2059" name="Rectangle 11"/>
          <p:cNvSpPr>
            <a:spLocks noChangeArrowheads="1"/>
          </p:cNvSpPr>
          <p:nvPr/>
        </p:nvSpPr>
        <p:spPr bwMode="auto">
          <a:xfrm>
            <a:off x="685800" y="26670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 dirty="0" err="1">
                <a:latin typeface="+mn-lt"/>
              </a:rPr>
              <a:t>Red</a:t>
            </a:r>
            <a:r>
              <a:rPr lang="cs-CZ" dirty="0">
                <a:latin typeface="+mn-lt"/>
              </a:rPr>
              <a:t> - červená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" grpId="0" animBg="1"/>
      <p:bldP spid="2051" grpId="0" build="p" autoUpdateAnimBg="0"/>
      <p:bldP spid="2053" grpId="0" autoUpdateAnimBg="0"/>
      <p:bldP spid="2054" grpId="0" autoUpdateAnimBg="0"/>
      <p:bldP spid="2055" grpId="0" animBg="1"/>
      <p:bldP spid="2056" grpId="0" animBg="1"/>
      <p:bldP spid="2057" grpId="0" animBg="1"/>
      <p:bldP spid="2059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4114800" y="1752600"/>
            <a:ext cx="4038600" cy="38100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>
              <a:latin typeface="+mn-lt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Aditivní skládání barev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05000"/>
            <a:ext cx="3810000" cy="762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/>
              <a:t>přičítání vlnových délek jednotlivých barev</a:t>
            </a:r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685800" y="31242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>
                <a:latin typeface="+mn-lt"/>
              </a:rPr>
              <a:t>Green - zelená</a:t>
            </a:r>
          </a:p>
        </p:txBody>
      </p:sp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685800" y="35814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>
                <a:latin typeface="+mn-lt"/>
              </a:rPr>
              <a:t>Blue - modrá</a:t>
            </a:r>
          </a:p>
        </p:txBody>
      </p:sp>
      <p:sp>
        <p:nvSpPr>
          <p:cNvPr id="3079" name="Oval 7"/>
          <p:cNvSpPr>
            <a:spLocks noChangeArrowheads="1"/>
          </p:cNvSpPr>
          <p:nvPr/>
        </p:nvSpPr>
        <p:spPr bwMode="auto">
          <a:xfrm>
            <a:off x="4419600" y="2133600"/>
            <a:ext cx="1752600" cy="1676400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>
              <a:latin typeface="+mn-lt"/>
            </a:endParaRPr>
          </a:p>
        </p:txBody>
      </p:sp>
      <p:sp>
        <p:nvSpPr>
          <p:cNvPr id="3080" name="Oval 8"/>
          <p:cNvSpPr>
            <a:spLocks noChangeArrowheads="1"/>
          </p:cNvSpPr>
          <p:nvPr/>
        </p:nvSpPr>
        <p:spPr bwMode="auto">
          <a:xfrm>
            <a:off x="6248400" y="2133600"/>
            <a:ext cx="1752600" cy="1676400"/>
          </a:xfrm>
          <a:prstGeom prst="ellipse">
            <a:avLst/>
          </a:prstGeom>
          <a:solidFill>
            <a:srgbClr val="00FF00"/>
          </a:solidFill>
          <a:ln w="9525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>
              <a:latin typeface="+mn-lt"/>
            </a:endParaRPr>
          </a:p>
        </p:txBody>
      </p:sp>
      <p:sp>
        <p:nvSpPr>
          <p:cNvPr id="3081" name="Oval 9"/>
          <p:cNvSpPr>
            <a:spLocks noChangeArrowheads="1"/>
          </p:cNvSpPr>
          <p:nvPr/>
        </p:nvSpPr>
        <p:spPr bwMode="auto">
          <a:xfrm>
            <a:off x="5334000" y="3581400"/>
            <a:ext cx="1752600" cy="1676400"/>
          </a:xfrm>
          <a:prstGeom prst="ellipse">
            <a:avLst/>
          </a:prstGeom>
          <a:solidFill>
            <a:srgbClr val="0000FF"/>
          </a:solidFill>
          <a:ln w="952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>
              <a:latin typeface="+mn-lt"/>
            </a:endParaRPr>
          </a:p>
        </p:txBody>
      </p:sp>
      <p:sp>
        <p:nvSpPr>
          <p:cNvPr id="3082" name="Rectangle 10"/>
          <p:cNvSpPr>
            <a:spLocks noChangeArrowheads="1"/>
          </p:cNvSpPr>
          <p:nvPr/>
        </p:nvSpPr>
        <p:spPr bwMode="auto">
          <a:xfrm>
            <a:off x="685800" y="26670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>
                <a:latin typeface="+mn-lt"/>
              </a:rPr>
              <a:t>Red - červená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Aditivní skládání barev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05000"/>
            <a:ext cx="3810000" cy="762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 dirty="0"/>
              <a:t>přičítání vlnových délek jednotlivých barev</a:t>
            </a: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685800" y="31242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>
                <a:latin typeface="+mn-lt"/>
              </a:rPr>
              <a:t>Green - zelená</a:t>
            </a:r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685800" y="35814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>
                <a:latin typeface="+mn-lt"/>
              </a:rPr>
              <a:t>Blue - modrá</a:t>
            </a:r>
          </a:p>
        </p:txBody>
      </p:sp>
      <p:sp>
        <p:nvSpPr>
          <p:cNvPr id="4106" name="Rectangle 10"/>
          <p:cNvSpPr>
            <a:spLocks noChangeArrowheads="1"/>
          </p:cNvSpPr>
          <p:nvPr/>
        </p:nvSpPr>
        <p:spPr bwMode="auto">
          <a:xfrm>
            <a:off x="685800" y="26670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>
                <a:latin typeface="+mn-lt"/>
              </a:rPr>
              <a:t>Red - červená</a:t>
            </a:r>
          </a:p>
        </p:txBody>
      </p:sp>
      <p:pic>
        <p:nvPicPr>
          <p:cNvPr id="4114" name="Picture 18" descr="C:\Dokumenty\rgb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3213" y="1752600"/>
            <a:ext cx="4067175" cy="382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5" name="Rectangle 19"/>
          <p:cNvSpPr>
            <a:spLocks noChangeArrowheads="1"/>
          </p:cNvSpPr>
          <p:nvPr/>
        </p:nvSpPr>
        <p:spPr bwMode="auto">
          <a:xfrm>
            <a:off x="685800" y="3962400"/>
            <a:ext cx="3810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 dirty="0">
                <a:latin typeface="+mn-lt"/>
              </a:rPr>
              <a:t>model RGB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 dirty="0">
                <a:latin typeface="+mn-lt"/>
              </a:rPr>
              <a:t>vyzařování - monitory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5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Substraktivní skládání barev</a:t>
            </a: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685800" y="31242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 dirty="0">
                <a:latin typeface="+mn-lt"/>
              </a:rPr>
              <a:t>Magenta - fialová</a:t>
            </a:r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685800" y="35814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>
                <a:latin typeface="+mn-lt"/>
              </a:rPr>
              <a:t>Yellow - žlutá</a:t>
            </a:r>
          </a:p>
        </p:txBody>
      </p:sp>
      <p:sp>
        <p:nvSpPr>
          <p:cNvPr id="5127" name="Oval 7"/>
          <p:cNvSpPr>
            <a:spLocks noChangeArrowheads="1"/>
          </p:cNvSpPr>
          <p:nvPr/>
        </p:nvSpPr>
        <p:spPr bwMode="auto">
          <a:xfrm>
            <a:off x="4191000" y="1828800"/>
            <a:ext cx="1752600" cy="1676400"/>
          </a:xfrm>
          <a:prstGeom prst="ellipse">
            <a:avLst/>
          </a:prstGeom>
          <a:solidFill>
            <a:srgbClr val="00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FF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>
              <a:latin typeface="+mn-lt"/>
            </a:endParaRPr>
          </a:p>
        </p:txBody>
      </p:sp>
      <p:sp>
        <p:nvSpPr>
          <p:cNvPr id="5128" name="Oval 8"/>
          <p:cNvSpPr>
            <a:spLocks noChangeArrowheads="1"/>
          </p:cNvSpPr>
          <p:nvPr/>
        </p:nvSpPr>
        <p:spPr bwMode="auto">
          <a:xfrm>
            <a:off x="6324600" y="1828800"/>
            <a:ext cx="1752600" cy="1676400"/>
          </a:xfrm>
          <a:prstGeom prst="ellipse">
            <a:avLst/>
          </a:prstGeom>
          <a:solidFill>
            <a:srgbClr val="FF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FF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>
              <a:latin typeface="+mn-lt"/>
            </a:endParaRPr>
          </a:p>
        </p:txBody>
      </p:sp>
      <p:sp>
        <p:nvSpPr>
          <p:cNvPr id="5129" name="Oval 9"/>
          <p:cNvSpPr>
            <a:spLocks noChangeArrowheads="1"/>
          </p:cNvSpPr>
          <p:nvPr/>
        </p:nvSpPr>
        <p:spPr bwMode="auto">
          <a:xfrm>
            <a:off x="5257800" y="3733800"/>
            <a:ext cx="1752600" cy="1676400"/>
          </a:xfrm>
          <a:prstGeom prst="ellipse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F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>
              <a:latin typeface="+mn-lt"/>
            </a:endParaRPr>
          </a:p>
        </p:txBody>
      </p:sp>
      <p:sp>
        <p:nvSpPr>
          <p:cNvPr id="5130" name="Rectangle 10"/>
          <p:cNvSpPr>
            <a:spLocks noChangeArrowheads="1"/>
          </p:cNvSpPr>
          <p:nvPr/>
        </p:nvSpPr>
        <p:spPr bwMode="auto">
          <a:xfrm>
            <a:off x="685800" y="26670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>
                <a:latin typeface="+mn-lt"/>
              </a:rPr>
              <a:t>Cyan - azurová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 autoUpdateAnimBg="0"/>
      <p:bldP spid="5126" grpId="0" autoUpdateAnimBg="0"/>
      <p:bldP spid="5127" grpId="0" animBg="1"/>
      <p:bldP spid="5128" grpId="0" animBg="1"/>
      <p:bldP spid="5129" grpId="0" animBg="1"/>
      <p:bldP spid="5130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Substraktivní skládání barev</a:t>
            </a:r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685800" y="31242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>
                <a:latin typeface="+mn-lt"/>
              </a:rPr>
              <a:t>Magenta - fialová</a:t>
            </a: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685800" y="35814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>
                <a:latin typeface="+mn-lt"/>
              </a:rPr>
              <a:t>Yellow - žlutá</a:t>
            </a:r>
          </a:p>
        </p:txBody>
      </p:sp>
      <p:sp>
        <p:nvSpPr>
          <p:cNvPr id="6149" name="Oval 5"/>
          <p:cNvSpPr>
            <a:spLocks noChangeArrowheads="1"/>
          </p:cNvSpPr>
          <p:nvPr/>
        </p:nvSpPr>
        <p:spPr bwMode="auto">
          <a:xfrm>
            <a:off x="4343400" y="1981200"/>
            <a:ext cx="1752600" cy="1676400"/>
          </a:xfrm>
          <a:prstGeom prst="ellipse">
            <a:avLst/>
          </a:prstGeom>
          <a:solidFill>
            <a:srgbClr val="00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FF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>
              <a:latin typeface="+mn-lt"/>
            </a:endParaRPr>
          </a:p>
        </p:txBody>
      </p:sp>
      <p:sp>
        <p:nvSpPr>
          <p:cNvPr id="6150" name="Oval 6"/>
          <p:cNvSpPr>
            <a:spLocks noChangeArrowheads="1"/>
          </p:cNvSpPr>
          <p:nvPr/>
        </p:nvSpPr>
        <p:spPr bwMode="auto">
          <a:xfrm>
            <a:off x="6096000" y="1981200"/>
            <a:ext cx="1752600" cy="1676400"/>
          </a:xfrm>
          <a:prstGeom prst="ellipse">
            <a:avLst/>
          </a:prstGeom>
          <a:solidFill>
            <a:srgbClr val="FF00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FF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>
              <a:latin typeface="+mn-lt"/>
            </a:endParaRPr>
          </a:p>
        </p:txBody>
      </p:sp>
      <p:sp>
        <p:nvSpPr>
          <p:cNvPr id="6151" name="Oval 7"/>
          <p:cNvSpPr>
            <a:spLocks noChangeArrowheads="1"/>
          </p:cNvSpPr>
          <p:nvPr/>
        </p:nvSpPr>
        <p:spPr bwMode="auto">
          <a:xfrm>
            <a:off x="5181600" y="3429000"/>
            <a:ext cx="1752600" cy="1676400"/>
          </a:xfrm>
          <a:prstGeom prst="ellipse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FF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>
              <a:latin typeface="+mn-lt"/>
            </a:endParaRPr>
          </a:p>
        </p:txBody>
      </p:sp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685800" y="26670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>
                <a:latin typeface="+mn-lt"/>
              </a:rPr>
              <a:t>Cyan - azurová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Substraktivní skládání barev</a:t>
            </a: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685800" y="31242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>
                <a:latin typeface="+mn-lt"/>
              </a:rPr>
              <a:t>Magenta - fialová</a:t>
            </a:r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685800" y="35814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>
                <a:latin typeface="+mn-lt"/>
              </a:rPr>
              <a:t>Yellow - žlutá</a:t>
            </a:r>
          </a:p>
        </p:txBody>
      </p:sp>
      <p:sp>
        <p:nvSpPr>
          <p:cNvPr id="7176" name="Rectangle 8"/>
          <p:cNvSpPr>
            <a:spLocks noChangeArrowheads="1"/>
          </p:cNvSpPr>
          <p:nvPr/>
        </p:nvSpPr>
        <p:spPr bwMode="auto">
          <a:xfrm>
            <a:off x="685800" y="26670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>
                <a:latin typeface="+mn-lt"/>
              </a:rPr>
              <a:t>Cyan - azurová</a:t>
            </a:r>
          </a:p>
        </p:txBody>
      </p:sp>
      <p:pic>
        <p:nvPicPr>
          <p:cNvPr id="7177" name="Picture 9" descr="C:\Dokumenty\cmyk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3213" y="1752600"/>
            <a:ext cx="4067175" cy="382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8" name="Rectangle 10"/>
          <p:cNvSpPr>
            <a:spLocks noChangeArrowheads="1"/>
          </p:cNvSpPr>
          <p:nvPr/>
        </p:nvSpPr>
        <p:spPr bwMode="auto">
          <a:xfrm>
            <a:off x="685800" y="4038600"/>
            <a:ext cx="38100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 dirty="0" err="1">
                <a:latin typeface="+mn-lt"/>
              </a:rPr>
              <a:t>blacK</a:t>
            </a:r>
            <a:r>
              <a:rPr lang="cs-CZ" dirty="0">
                <a:latin typeface="+mn-lt"/>
              </a:rPr>
              <a:t> – černá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 dirty="0">
                <a:latin typeface="+mn-lt"/>
              </a:rPr>
              <a:t>model CMYK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cs-CZ" dirty="0">
                <a:latin typeface="+mn-lt"/>
              </a:rPr>
              <a:t>odraz - tiskárny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8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04" name="Picture 1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00200"/>
            <a:ext cx="8162925" cy="4405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Barevná hloubka</a:t>
            </a:r>
          </a:p>
        </p:txBody>
      </p:sp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990600" y="1905000"/>
            <a:ext cx="23622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Bits Per Pixel</a:t>
            </a:r>
          </a:p>
        </p:txBody>
      </p:sp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6172200" y="1905000"/>
            <a:ext cx="23622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cs-CZ" dirty="0" smtClean="0">
                <a:latin typeface="+mn-lt"/>
              </a:rPr>
              <a:t>Velikost souboru</a:t>
            </a:r>
            <a:endParaRPr lang="cs-CZ" dirty="0">
              <a:latin typeface="+mn-lt"/>
            </a:endParaRPr>
          </a:p>
        </p:txBody>
      </p:sp>
      <p:sp>
        <p:nvSpPr>
          <p:cNvPr id="8202" name="Rectangle 10"/>
          <p:cNvSpPr>
            <a:spLocks noChangeArrowheads="1"/>
          </p:cNvSpPr>
          <p:nvPr/>
        </p:nvSpPr>
        <p:spPr bwMode="auto">
          <a:xfrm>
            <a:off x="838200" y="2743200"/>
            <a:ext cx="19812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1</a:t>
            </a:r>
          </a:p>
        </p:txBody>
      </p:sp>
      <p:sp>
        <p:nvSpPr>
          <p:cNvPr id="8203" name="Rectangle 11"/>
          <p:cNvSpPr>
            <a:spLocks noChangeArrowheads="1"/>
          </p:cNvSpPr>
          <p:nvPr/>
        </p:nvSpPr>
        <p:spPr bwMode="auto">
          <a:xfrm>
            <a:off x="3657600" y="1905000"/>
            <a:ext cx="16764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cs-CZ" dirty="0" smtClean="0">
                <a:latin typeface="+mn-lt"/>
              </a:rPr>
              <a:t>Počet barev</a:t>
            </a:r>
            <a:endParaRPr lang="cs-CZ" dirty="0">
              <a:latin typeface="+mn-lt"/>
            </a:endParaRPr>
          </a:p>
        </p:txBody>
      </p:sp>
      <p:sp>
        <p:nvSpPr>
          <p:cNvPr id="8236" name="Rectangle 44"/>
          <p:cNvSpPr>
            <a:spLocks noChangeArrowheads="1"/>
          </p:cNvSpPr>
          <p:nvPr/>
        </p:nvSpPr>
        <p:spPr bwMode="auto">
          <a:xfrm>
            <a:off x="3581400" y="2819400"/>
            <a:ext cx="19812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2</a:t>
            </a:r>
          </a:p>
        </p:txBody>
      </p:sp>
      <p:sp>
        <p:nvSpPr>
          <p:cNvPr id="8237" name="Rectangle 45"/>
          <p:cNvSpPr>
            <a:spLocks noChangeArrowheads="1"/>
          </p:cNvSpPr>
          <p:nvPr/>
        </p:nvSpPr>
        <p:spPr bwMode="auto">
          <a:xfrm>
            <a:off x="5715000" y="2743200"/>
            <a:ext cx="29718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š </a:t>
            </a:r>
            <a:r>
              <a:rPr lang="cs-CZ">
                <a:latin typeface="+mn-lt"/>
                <a:cs typeface="Times New Roman" pitchFamily="18" charset="0"/>
              </a:rPr>
              <a:t>×</a:t>
            </a:r>
            <a:r>
              <a:rPr lang="cs-CZ">
                <a:latin typeface="+mn-lt"/>
              </a:rPr>
              <a:t> v </a:t>
            </a:r>
            <a:r>
              <a:rPr lang="cs-CZ">
                <a:latin typeface="+mn-lt"/>
                <a:cs typeface="Times New Roman" pitchFamily="18" charset="0"/>
              </a:rPr>
              <a:t>÷</a:t>
            </a:r>
            <a:r>
              <a:rPr lang="cs-CZ">
                <a:latin typeface="+mn-lt"/>
              </a:rPr>
              <a:t> 8 + hlavička</a:t>
            </a:r>
          </a:p>
        </p:txBody>
      </p:sp>
      <p:sp>
        <p:nvSpPr>
          <p:cNvPr id="8238" name="Rectangle 46"/>
          <p:cNvSpPr>
            <a:spLocks noChangeArrowheads="1"/>
          </p:cNvSpPr>
          <p:nvPr/>
        </p:nvSpPr>
        <p:spPr bwMode="auto">
          <a:xfrm>
            <a:off x="5715000" y="3581400"/>
            <a:ext cx="2973388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š × v ÷ 4 + hlavička</a:t>
            </a:r>
          </a:p>
        </p:txBody>
      </p:sp>
      <p:sp>
        <p:nvSpPr>
          <p:cNvPr id="8239" name="Rectangle 47"/>
          <p:cNvSpPr>
            <a:spLocks noChangeArrowheads="1"/>
          </p:cNvSpPr>
          <p:nvPr/>
        </p:nvSpPr>
        <p:spPr bwMode="auto">
          <a:xfrm>
            <a:off x="5715000" y="4495800"/>
            <a:ext cx="2973388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š </a:t>
            </a:r>
            <a:r>
              <a:rPr lang="cs-CZ">
                <a:latin typeface="+mn-lt"/>
                <a:cs typeface="Times New Roman" pitchFamily="18" charset="0"/>
              </a:rPr>
              <a:t>×</a:t>
            </a:r>
            <a:r>
              <a:rPr lang="cs-CZ">
                <a:latin typeface="+mn-lt"/>
              </a:rPr>
              <a:t> v </a:t>
            </a:r>
            <a:r>
              <a:rPr lang="cs-CZ">
                <a:latin typeface="+mn-lt"/>
                <a:cs typeface="Times New Roman" pitchFamily="18" charset="0"/>
              </a:rPr>
              <a:t>÷</a:t>
            </a:r>
            <a:r>
              <a:rPr lang="cs-CZ">
                <a:latin typeface="+mn-lt"/>
              </a:rPr>
              <a:t> 2 + hlavička</a:t>
            </a:r>
          </a:p>
        </p:txBody>
      </p:sp>
      <p:sp>
        <p:nvSpPr>
          <p:cNvPr id="8240" name="Rectangle 48"/>
          <p:cNvSpPr>
            <a:spLocks noChangeArrowheads="1"/>
          </p:cNvSpPr>
          <p:nvPr/>
        </p:nvSpPr>
        <p:spPr bwMode="auto">
          <a:xfrm>
            <a:off x="5638800" y="5334000"/>
            <a:ext cx="29718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š </a:t>
            </a:r>
            <a:r>
              <a:rPr lang="cs-CZ">
                <a:latin typeface="+mn-lt"/>
                <a:cs typeface="Times New Roman" pitchFamily="18" charset="0"/>
              </a:rPr>
              <a:t>×</a:t>
            </a:r>
            <a:r>
              <a:rPr lang="cs-CZ">
                <a:latin typeface="+mn-lt"/>
              </a:rPr>
              <a:t> v + hlavička</a:t>
            </a:r>
          </a:p>
        </p:txBody>
      </p:sp>
      <p:sp>
        <p:nvSpPr>
          <p:cNvPr id="8242" name="Rectangle 50"/>
          <p:cNvSpPr>
            <a:spLocks noChangeArrowheads="1"/>
          </p:cNvSpPr>
          <p:nvPr/>
        </p:nvSpPr>
        <p:spPr bwMode="auto">
          <a:xfrm>
            <a:off x="838200" y="3657600"/>
            <a:ext cx="19812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2</a:t>
            </a:r>
          </a:p>
        </p:txBody>
      </p:sp>
      <p:sp>
        <p:nvSpPr>
          <p:cNvPr id="8243" name="Rectangle 51"/>
          <p:cNvSpPr>
            <a:spLocks noChangeArrowheads="1"/>
          </p:cNvSpPr>
          <p:nvPr/>
        </p:nvSpPr>
        <p:spPr bwMode="auto">
          <a:xfrm>
            <a:off x="838200" y="4495800"/>
            <a:ext cx="19812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4</a:t>
            </a:r>
          </a:p>
        </p:txBody>
      </p:sp>
      <p:sp>
        <p:nvSpPr>
          <p:cNvPr id="8244" name="Rectangle 52"/>
          <p:cNvSpPr>
            <a:spLocks noChangeArrowheads="1"/>
          </p:cNvSpPr>
          <p:nvPr/>
        </p:nvSpPr>
        <p:spPr bwMode="auto">
          <a:xfrm>
            <a:off x="838200" y="5257800"/>
            <a:ext cx="19812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8</a:t>
            </a:r>
          </a:p>
        </p:txBody>
      </p:sp>
      <p:sp>
        <p:nvSpPr>
          <p:cNvPr id="8246" name="Rectangle 54"/>
          <p:cNvSpPr>
            <a:spLocks noChangeArrowheads="1"/>
          </p:cNvSpPr>
          <p:nvPr/>
        </p:nvSpPr>
        <p:spPr bwMode="auto">
          <a:xfrm>
            <a:off x="3581400" y="3581400"/>
            <a:ext cx="19812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4</a:t>
            </a:r>
          </a:p>
        </p:txBody>
      </p:sp>
      <p:sp>
        <p:nvSpPr>
          <p:cNvPr id="8247" name="Rectangle 55"/>
          <p:cNvSpPr>
            <a:spLocks noChangeArrowheads="1"/>
          </p:cNvSpPr>
          <p:nvPr/>
        </p:nvSpPr>
        <p:spPr bwMode="auto">
          <a:xfrm>
            <a:off x="3505200" y="4419600"/>
            <a:ext cx="19812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16</a:t>
            </a:r>
          </a:p>
        </p:txBody>
      </p:sp>
      <p:sp>
        <p:nvSpPr>
          <p:cNvPr id="8248" name="Rectangle 56"/>
          <p:cNvSpPr>
            <a:spLocks noChangeArrowheads="1"/>
          </p:cNvSpPr>
          <p:nvPr/>
        </p:nvSpPr>
        <p:spPr bwMode="auto">
          <a:xfrm>
            <a:off x="3429000" y="5334000"/>
            <a:ext cx="19812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256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8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 autoUpdateAnimBg="0"/>
      <p:bldP spid="8200" grpId="0" autoUpdateAnimBg="0"/>
      <p:bldP spid="8202" grpId="0" autoUpdateAnimBg="0"/>
      <p:bldP spid="8203" grpId="0" autoUpdateAnimBg="0"/>
      <p:bldP spid="8236" grpId="0" autoUpdateAnimBg="0"/>
      <p:bldP spid="8237" grpId="0" autoUpdateAnimBg="0"/>
      <p:bldP spid="8238" grpId="0" autoUpdateAnimBg="0"/>
      <p:bldP spid="8239" grpId="0" autoUpdateAnimBg="0"/>
      <p:bldP spid="8240" grpId="0" autoUpdateAnimBg="0"/>
      <p:bldP spid="8242" grpId="0" autoUpdateAnimBg="0"/>
      <p:bldP spid="8243" grpId="0" autoUpdateAnimBg="0"/>
      <p:bldP spid="8244" grpId="0" autoUpdateAnimBg="0"/>
      <p:bldP spid="8246" grpId="0" autoUpdateAnimBg="0"/>
      <p:bldP spid="8247" grpId="0" autoUpdateAnimBg="0"/>
      <p:bldP spid="8248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5" name="Picture 4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38" y="1752600"/>
            <a:ext cx="7780337" cy="3608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24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Barevná hloubka</a:t>
            </a: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1066800" y="1981200"/>
            <a:ext cx="23622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bitů na složku</a:t>
            </a:r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6324600" y="1981200"/>
            <a:ext cx="23622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název</a:t>
            </a: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838200" y="2895600"/>
            <a:ext cx="19812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</a:pPr>
            <a:r>
              <a:rPr lang="cs-CZ">
                <a:solidFill>
                  <a:srgbClr val="FF0000"/>
                </a:solidFill>
                <a:latin typeface="+mn-lt"/>
              </a:rPr>
              <a:t>5</a:t>
            </a:r>
            <a:r>
              <a:rPr lang="cs-CZ">
                <a:solidFill>
                  <a:srgbClr val="00FF00"/>
                </a:solidFill>
                <a:latin typeface="+mn-lt"/>
              </a:rPr>
              <a:t>5</a:t>
            </a:r>
            <a:r>
              <a:rPr lang="cs-CZ">
                <a:solidFill>
                  <a:srgbClr val="0000FF"/>
                </a:solidFill>
                <a:latin typeface="+mn-lt"/>
              </a:rPr>
              <a:t>5</a:t>
            </a:r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 bwMode="auto">
          <a:xfrm>
            <a:off x="3810000" y="1981200"/>
            <a:ext cx="16764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počet barev</a:t>
            </a:r>
          </a:p>
        </p:txBody>
      </p:sp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3733800" y="2895600"/>
            <a:ext cx="1601788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r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32 768</a:t>
            </a:r>
          </a:p>
        </p:txBody>
      </p:sp>
      <p:sp>
        <p:nvSpPr>
          <p:cNvPr id="10250" name="Rectangle 10"/>
          <p:cNvSpPr>
            <a:spLocks noChangeArrowheads="1"/>
          </p:cNvSpPr>
          <p:nvPr/>
        </p:nvSpPr>
        <p:spPr bwMode="auto">
          <a:xfrm>
            <a:off x="5715000" y="3810000"/>
            <a:ext cx="2973388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High Color</a:t>
            </a:r>
          </a:p>
        </p:txBody>
      </p:sp>
      <p:sp>
        <p:nvSpPr>
          <p:cNvPr id="10251" name="Rectangle 11"/>
          <p:cNvSpPr>
            <a:spLocks noChangeArrowheads="1"/>
          </p:cNvSpPr>
          <p:nvPr/>
        </p:nvSpPr>
        <p:spPr bwMode="auto">
          <a:xfrm>
            <a:off x="5715000" y="4572000"/>
            <a:ext cx="2973388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True Color</a:t>
            </a:r>
          </a:p>
        </p:txBody>
      </p:sp>
      <p:sp>
        <p:nvSpPr>
          <p:cNvPr id="10253" name="Rectangle 13"/>
          <p:cNvSpPr>
            <a:spLocks noChangeArrowheads="1"/>
          </p:cNvSpPr>
          <p:nvPr/>
        </p:nvSpPr>
        <p:spPr bwMode="auto">
          <a:xfrm>
            <a:off x="838200" y="3733800"/>
            <a:ext cx="19812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</a:pPr>
            <a:r>
              <a:rPr lang="cs-CZ">
                <a:solidFill>
                  <a:srgbClr val="FF0000"/>
                </a:solidFill>
                <a:latin typeface="+mn-lt"/>
              </a:rPr>
              <a:t>5</a:t>
            </a:r>
            <a:r>
              <a:rPr lang="cs-CZ">
                <a:solidFill>
                  <a:srgbClr val="00FF00"/>
                </a:solidFill>
                <a:latin typeface="+mn-lt"/>
              </a:rPr>
              <a:t>6</a:t>
            </a:r>
            <a:r>
              <a:rPr lang="cs-CZ">
                <a:solidFill>
                  <a:srgbClr val="0000FF"/>
                </a:solidFill>
                <a:latin typeface="+mn-lt"/>
              </a:rPr>
              <a:t>5</a:t>
            </a:r>
          </a:p>
        </p:txBody>
      </p:sp>
      <p:sp>
        <p:nvSpPr>
          <p:cNvPr id="10254" name="Rectangle 14"/>
          <p:cNvSpPr>
            <a:spLocks noChangeArrowheads="1"/>
          </p:cNvSpPr>
          <p:nvPr/>
        </p:nvSpPr>
        <p:spPr bwMode="auto">
          <a:xfrm>
            <a:off x="838200" y="4648200"/>
            <a:ext cx="19812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</a:pPr>
            <a:r>
              <a:rPr lang="cs-CZ">
                <a:solidFill>
                  <a:srgbClr val="FF0000"/>
                </a:solidFill>
                <a:latin typeface="+mn-lt"/>
              </a:rPr>
              <a:t>8</a:t>
            </a:r>
            <a:r>
              <a:rPr lang="cs-CZ">
                <a:solidFill>
                  <a:srgbClr val="00FF00"/>
                </a:solidFill>
                <a:latin typeface="+mn-lt"/>
              </a:rPr>
              <a:t>8</a:t>
            </a:r>
            <a:r>
              <a:rPr lang="cs-CZ">
                <a:solidFill>
                  <a:srgbClr val="0000FF"/>
                </a:solidFill>
                <a:latin typeface="+mn-lt"/>
              </a:rPr>
              <a:t>8</a:t>
            </a:r>
          </a:p>
        </p:txBody>
      </p:sp>
      <p:sp>
        <p:nvSpPr>
          <p:cNvPr id="10256" name="Rectangle 16"/>
          <p:cNvSpPr>
            <a:spLocks noChangeArrowheads="1"/>
          </p:cNvSpPr>
          <p:nvPr/>
        </p:nvSpPr>
        <p:spPr bwMode="auto">
          <a:xfrm>
            <a:off x="3733800" y="3733800"/>
            <a:ext cx="16002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r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65 536</a:t>
            </a:r>
          </a:p>
        </p:txBody>
      </p:sp>
      <p:sp>
        <p:nvSpPr>
          <p:cNvPr id="10257" name="Rectangle 17"/>
          <p:cNvSpPr>
            <a:spLocks noChangeArrowheads="1"/>
          </p:cNvSpPr>
          <p:nvPr/>
        </p:nvSpPr>
        <p:spPr bwMode="auto">
          <a:xfrm>
            <a:off x="3733800" y="4648200"/>
            <a:ext cx="1601788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r">
              <a:lnSpc>
                <a:spcPct val="90000"/>
              </a:lnSpc>
              <a:spcBef>
                <a:spcPct val="20000"/>
              </a:spcBef>
            </a:pPr>
            <a:r>
              <a:rPr lang="cs-CZ">
                <a:latin typeface="+mn-lt"/>
              </a:rPr>
              <a:t>16 777 216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Barevná hloubka</a:t>
            </a:r>
          </a:p>
        </p:txBody>
      </p:sp>
      <p:pic>
        <p:nvPicPr>
          <p:cNvPr id="14351" name="Picture 15" descr="C:\WINDOWS\Plocha\BARVY1.bmp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524000"/>
            <a:ext cx="6478588" cy="431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52" name="Text Box 16"/>
          <p:cNvSpPr txBox="1">
            <a:spLocks noChangeArrowheads="1"/>
          </p:cNvSpPr>
          <p:nvPr/>
        </p:nvSpPr>
        <p:spPr bwMode="auto">
          <a:xfrm>
            <a:off x="3352800" y="5791200"/>
            <a:ext cx="2743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24 bit – 16M barev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Barevná hloubka</a:t>
            </a:r>
          </a:p>
        </p:txBody>
      </p:sp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3352800" y="5791200"/>
            <a:ext cx="2743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8 bit – 256 barev</a:t>
            </a:r>
          </a:p>
        </p:txBody>
      </p:sp>
      <p:pic>
        <p:nvPicPr>
          <p:cNvPr id="15366" name="Picture 6" descr="C:\WINDOWS\Plocha\BARVY2.bmp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0013" y="1520825"/>
            <a:ext cx="6478587" cy="431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Barevná hloubka</a:t>
            </a:r>
          </a:p>
        </p:txBody>
      </p:sp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3352800" y="5791200"/>
            <a:ext cx="2743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4 bit – 16  barev</a:t>
            </a:r>
          </a:p>
        </p:txBody>
      </p:sp>
      <p:pic>
        <p:nvPicPr>
          <p:cNvPr id="16389" name="Picture 5" descr="C:\WINDOWS\Plocha\BARVY3.bmp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0013" y="1520825"/>
            <a:ext cx="6478587" cy="431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Míchání RGB barev</a:t>
            </a:r>
            <a:endParaRPr lang="cs-CZ" dirty="0"/>
          </a:p>
        </p:txBody>
      </p:sp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0850" y="2204864"/>
            <a:ext cx="3162300" cy="380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44066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Paleta 256 barevného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" y="1786086"/>
            <a:ext cx="7696200" cy="466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04151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Rozlišení obrázku</a:t>
            </a:r>
            <a:endParaRPr lang="cs-CZ" dirty="0"/>
          </a:p>
        </p:txBody>
      </p:sp>
      <p:sp>
        <p:nvSpPr>
          <p:cNvPr id="20511" name="Text Box 31"/>
          <p:cNvSpPr txBox="1">
            <a:spLocks noChangeArrowheads="1"/>
          </p:cNvSpPr>
          <p:nvPr/>
        </p:nvSpPr>
        <p:spPr bwMode="auto">
          <a:xfrm>
            <a:off x="899592" y="4725144"/>
            <a:ext cx="7010400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342900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jednotka </a:t>
            </a:r>
            <a:r>
              <a:rPr lang="cs-CZ" dirty="0" err="1" smtClean="0">
                <a:latin typeface="+mn-lt"/>
              </a:rPr>
              <a:t>Dots</a:t>
            </a:r>
            <a:r>
              <a:rPr lang="cs-CZ" dirty="0" smtClean="0">
                <a:latin typeface="+mn-lt"/>
              </a:rPr>
              <a:t> </a:t>
            </a:r>
            <a:r>
              <a:rPr lang="cs-CZ" dirty="0">
                <a:latin typeface="+mn-lt"/>
              </a:rPr>
              <a:t>Per </a:t>
            </a:r>
            <a:r>
              <a:rPr lang="cs-CZ" dirty="0" err="1">
                <a:latin typeface="+mn-lt"/>
              </a:rPr>
              <a:t>Inch</a:t>
            </a:r>
            <a:r>
              <a:rPr lang="cs-CZ" dirty="0">
                <a:latin typeface="+mn-lt"/>
              </a:rPr>
              <a:t> – DPI</a:t>
            </a:r>
          </a:p>
          <a:p>
            <a:pPr marL="342900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cs-CZ" dirty="0">
                <a:latin typeface="+mn-lt"/>
              </a:rPr>
              <a:t>nastavení velikosti souboru při </a:t>
            </a:r>
            <a:r>
              <a:rPr lang="cs-CZ" dirty="0" smtClean="0">
                <a:latin typeface="+mn-lt"/>
              </a:rPr>
              <a:t>skenování </a:t>
            </a:r>
            <a:endParaRPr lang="cs-CZ" dirty="0">
              <a:latin typeface="+mn-lt"/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cs-CZ" dirty="0">
                <a:latin typeface="+mn-lt"/>
              </a:rPr>
              <a:t>určení velikosti obrázku v palcích (cm) pro výstup</a:t>
            </a:r>
          </a:p>
          <a:p>
            <a:pPr marL="342900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cs-CZ" dirty="0">
                <a:latin typeface="+mn-lt"/>
              </a:rPr>
              <a:t>zapsáno v hlavičce souboru</a:t>
            </a:r>
          </a:p>
        </p:txBody>
      </p:sp>
      <p:pic>
        <p:nvPicPr>
          <p:cNvPr id="20513" name="Picture 3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84784"/>
            <a:ext cx="2952329" cy="2952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4" name="Picture 3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84784"/>
            <a:ext cx="2952329" cy="2952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5" name="Picture 3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484785"/>
            <a:ext cx="2952328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1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Rozlišení monitorů</a:t>
            </a:r>
            <a:endParaRPr lang="cs-CZ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8517848"/>
              </p:ext>
            </p:extLst>
          </p:nvPr>
        </p:nvGraphicFramePr>
        <p:xfrm>
          <a:off x="467544" y="1772818"/>
          <a:ext cx="8208912" cy="4841694"/>
        </p:xfrm>
        <a:graphic>
          <a:graphicData uri="http://schemas.openxmlformats.org/drawingml/2006/table">
            <a:tbl>
              <a:tblPr firstRow="1" bandRow="1">
                <a:tableStyleId>{5A111915-BE36-4E01-A7E5-04B1672EAD32}</a:tableStyleId>
              </a:tblPr>
              <a:tblGrid>
                <a:gridCol w="2052228"/>
                <a:gridCol w="2052228"/>
                <a:gridCol w="2052228"/>
                <a:gridCol w="2052228"/>
              </a:tblGrid>
              <a:tr h="1146630">
                <a:tc>
                  <a:txBody>
                    <a:bodyPr/>
                    <a:lstStyle/>
                    <a:p>
                      <a:pPr algn="ctr"/>
                      <a:endParaRPr lang="cs-CZ" sz="66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1 024×768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1 400×900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1 920×1 200</a:t>
                      </a:r>
                    </a:p>
                  </a:txBody>
                  <a:tcPr anchor="ctr"/>
                </a:tc>
              </a:tr>
              <a:tr h="923766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17</a:t>
                      </a:r>
                      <a:r>
                        <a:rPr lang="cs-CZ" sz="4800" dirty="0" smtClean="0"/>
                        <a:t>˝</a:t>
                      </a:r>
                      <a:endParaRPr lang="cs-CZ" sz="4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133</a:t>
                      </a:r>
                    </a:p>
                  </a:txBody>
                  <a:tcPr marL="9525" marR="9525" marT="9525" marB="0" anchor="ctr"/>
                </a:tc>
              </a:tr>
              <a:tr h="923766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19˝</a:t>
                      </a:r>
                      <a:endParaRPr lang="cs-CZ" sz="4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67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89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119</a:t>
                      </a:r>
                    </a:p>
                  </a:txBody>
                  <a:tcPr marL="9525" marR="9525" marT="9525" marB="0" anchor="ctr"/>
                </a:tc>
              </a:tr>
              <a:tr h="923766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21</a:t>
                      </a:r>
                      <a:r>
                        <a:rPr lang="cs-CZ" sz="4800" dirty="0" smtClean="0"/>
                        <a:t>˝</a:t>
                      </a:r>
                      <a:endParaRPr lang="cs-CZ" sz="4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108</a:t>
                      </a:r>
                    </a:p>
                  </a:txBody>
                  <a:tcPr marL="9525" marR="9525" marT="9525" marB="0" anchor="ctr"/>
                </a:tc>
              </a:tr>
              <a:tr h="923766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24</a:t>
                      </a:r>
                      <a:r>
                        <a:rPr lang="cs-CZ" sz="4800" dirty="0" smtClean="0"/>
                        <a:t>˝</a:t>
                      </a:r>
                      <a:endParaRPr lang="cs-CZ" sz="4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94</a:t>
                      </a: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Rozlišení tiskáren</a:t>
            </a:r>
            <a:endParaRPr lang="cs-CZ" dirty="0"/>
          </a:p>
        </p:txBody>
      </p:sp>
      <p:graphicFrame>
        <p:nvGraphicFramePr>
          <p:cNvPr id="19588" name="Group 1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0547115"/>
              </p:ext>
            </p:extLst>
          </p:nvPr>
        </p:nvGraphicFramePr>
        <p:xfrm>
          <a:off x="539552" y="1905000"/>
          <a:ext cx="8136904" cy="4116289"/>
        </p:xfrm>
        <a:graphic>
          <a:graphicData uri="http://schemas.openxmlformats.org/drawingml/2006/table">
            <a:tbl>
              <a:tblPr firstRow="1" bandRow="1">
                <a:tableStyleId>{5A111915-BE36-4E01-A7E5-04B1672EAD32}</a:tableStyleId>
              </a:tblPr>
              <a:tblGrid>
                <a:gridCol w="4752528"/>
                <a:gridCol w="3384376"/>
              </a:tblGrid>
              <a:tr h="894845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600" u="none" strike="noStrike" kern="1200" dirty="0" smtClean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endParaRPr lang="cs-CZ" sz="3600" b="0" i="0" u="none" strike="noStrike" kern="12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+mn-ea"/>
                        <a:cs typeface="+mn-cs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600" u="none" strike="noStrike" kern="1200" dirty="0" smtClean="0">
                          <a:solidFill>
                            <a:schemeClr val="tx1"/>
                          </a:solidFill>
                          <a:effectLst/>
                        </a:rPr>
                        <a:t>Rozlišení</a:t>
                      </a:r>
                      <a:endParaRPr lang="cs-CZ" sz="3600" b="0" i="0" u="none" strike="noStrike" kern="12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+mn-ea"/>
                        <a:cs typeface="+mn-cs"/>
                      </a:endParaRPr>
                    </a:p>
                  </a:txBody>
                  <a:tcPr anchor="ctr" horzOverflow="overflow"/>
                </a:tc>
              </a:tr>
              <a:tr h="805361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600" u="none" strike="noStrike" kern="1200" dirty="0" smtClean="0">
                          <a:effectLst/>
                        </a:rPr>
                        <a:t>Pokladní termo tiskárna</a:t>
                      </a:r>
                      <a:endParaRPr lang="cs-CZ" sz="3600" b="0" i="0" u="none" strike="noStrike" kern="12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+mn-ea"/>
                        <a:cs typeface="+mn-cs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600" u="none" strike="noStrike" kern="1200" dirty="0" smtClean="0">
                          <a:effectLst/>
                        </a:rPr>
                        <a:t>200</a:t>
                      </a:r>
                      <a:endParaRPr lang="cs-CZ" sz="3600" b="0" i="0" u="none" strike="noStrike" kern="12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+mn-ea"/>
                        <a:cs typeface="+mn-cs"/>
                      </a:endParaRPr>
                    </a:p>
                  </a:txBody>
                  <a:tcPr horzOverflow="overflow"/>
                </a:tc>
              </a:tr>
              <a:tr h="805361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600" b="0" i="0" u="none" strike="noStrike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+mn-ea"/>
                          <a:cs typeface="+mn-cs"/>
                        </a:rPr>
                        <a:t>Kancelářská laserová</a:t>
                      </a:r>
                      <a:endParaRPr lang="cs-CZ" sz="3600" b="0" i="0" u="none" strike="noStrike" kern="12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+mn-ea"/>
                        <a:cs typeface="+mn-cs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u="none" strike="noStrike" kern="1200" dirty="0" smtClean="0">
                          <a:effectLst/>
                        </a:rPr>
                        <a:t>600</a:t>
                      </a:r>
                      <a:endParaRPr lang="cs-CZ" sz="3600" b="0" i="0" u="none" strike="noStrike" kern="1200" dirty="0" smtClean="0">
                        <a:solidFill>
                          <a:srgbClr val="00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horzOverflow="overflow"/>
                </a:tc>
              </a:tr>
              <a:tr h="805361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600" u="none" strike="noStrike" kern="1200" dirty="0" smtClean="0">
                          <a:effectLst/>
                        </a:rPr>
                        <a:t>Domácí </a:t>
                      </a:r>
                      <a:r>
                        <a:rPr lang="cs-CZ" sz="3600" u="none" strike="noStrike" kern="1200" dirty="0" err="1" smtClean="0">
                          <a:effectLst/>
                        </a:rPr>
                        <a:t>ink</a:t>
                      </a:r>
                      <a:r>
                        <a:rPr lang="cs-CZ" sz="3600" u="none" strike="noStrike" kern="1200" dirty="0" smtClean="0">
                          <a:effectLst/>
                        </a:rPr>
                        <a:t>. </a:t>
                      </a:r>
                      <a:r>
                        <a:rPr lang="cs-CZ" sz="3600" u="none" strike="noStrike" kern="1200" dirty="0" err="1" smtClean="0">
                          <a:effectLst/>
                        </a:rPr>
                        <a:t>multifunkce</a:t>
                      </a:r>
                      <a:endParaRPr lang="cs-CZ" sz="3600" b="0" i="0" u="none" strike="noStrike" kern="12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+mn-ea"/>
                        <a:cs typeface="+mn-cs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600" b="0" i="0" u="none" strike="noStrike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+mn-ea"/>
                          <a:cs typeface="+mn-cs"/>
                        </a:rPr>
                        <a:t>2 400 – 4 800</a:t>
                      </a:r>
                      <a:endParaRPr lang="cs-CZ" sz="3600" b="0" i="0" u="none" strike="noStrike" kern="12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+mn-ea"/>
                        <a:cs typeface="+mn-cs"/>
                      </a:endParaRPr>
                    </a:p>
                  </a:txBody>
                  <a:tcPr horzOverflow="overflow"/>
                </a:tc>
              </a:tr>
              <a:tr h="805361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600" u="none" strike="noStrike" kern="1200" dirty="0" smtClean="0">
                          <a:effectLst/>
                        </a:rPr>
                        <a:t>Profesionální</a:t>
                      </a:r>
                      <a:endParaRPr lang="cs-CZ" sz="3600" b="0" i="0" u="none" strike="noStrike" kern="12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+mn-ea"/>
                        <a:cs typeface="+mn-cs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600" u="none" strike="noStrike" kern="1200" dirty="0" smtClean="0">
                          <a:effectLst/>
                        </a:rPr>
                        <a:t>9 600</a:t>
                      </a:r>
                      <a:endParaRPr lang="cs-CZ" sz="3600" b="0" i="0" u="none" strike="noStrike" kern="12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+mn-ea"/>
                        <a:cs typeface="+mn-cs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5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5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895600"/>
            <a:ext cx="7772400" cy="1143000"/>
          </a:xfrm>
        </p:spPr>
        <p:txBody>
          <a:bodyPr/>
          <a:lstStyle/>
          <a:p>
            <a:r>
              <a:rPr lang="cs-CZ"/>
              <a:t>KONEC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</TotalTime>
  <Words>385</Words>
  <Application>Microsoft Office PowerPoint</Application>
  <PresentationFormat>Předvádění na obrazovce (4:3)</PresentationFormat>
  <Paragraphs>135</Paragraphs>
  <Slides>19</Slides>
  <Notes>3</Notes>
  <HiddenSlides>1</HiddenSlides>
  <MMClips>0</MMClips>
  <ScaleCrop>false</ScaleCrop>
  <HeadingPairs>
    <vt:vector size="6" baseType="variant">
      <vt:variant>
        <vt:lpstr>Použitá písma</vt:lpstr>
      </vt:variant>
      <vt:variant>
        <vt:i4>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Times New Roman</vt:lpstr>
      <vt:lpstr>Default Design</vt:lpstr>
      <vt:lpstr>Prezentace aplikace PowerPoint</vt:lpstr>
      <vt:lpstr>Rastrová grafika</vt:lpstr>
      <vt:lpstr>Aditivní skládání barev</vt:lpstr>
      <vt:lpstr>Aditivní skládání barev</vt:lpstr>
      <vt:lpstr>Aditivní skládání barev</vt:lpstr>
      <vt:lpstr>Substraktivní skládání barev</vt:lpstr>
      <vt:lpstr>Substraktivní skládání barev</vt:lpstr>
      <vt:lpstr>Substraktivní skládání barev</vt:lpstr>
      <vt:lpstr>Barevná hloubka</vt:lpstr>
      <vt:lpstr>Barevná hloubka</vt:lpstr>
      <vt:lpstr>Barevná hloubka</vt:lpstr>
      <vt:lpstr>Barevná hloubka</vt:lpstr>
      <vt:lpstr>Barevná hloubka</vt:lpstr>
      <vt:lpstr>Míchání RGB barev</vt:lpstr>
      <vt:lpstr>Paleta 256 barevného obrázku</vt:lpstr>
      <vt:lpstr>Rozlišení obrázku</vt:lpstr>
      <vt:lpstr>Rozlišení monitorů</vt:lpstr>
      <vt:lpstr>Rozlišení tiskáren</vt:lpstr>
      <vt:lpstr>KONEC</vt:lpstr>
    </vt:vector>
  </TitlesOfParts>
  <Company>SOU Planá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Aditivní skládání barev</dc:title>
  <dc:creator>Felix</dc:creator>
  <cp:lastModifiedBy>O. Kánský - SOU Planá</cp:lastModifiedBy>
  <cp:revision>23</cp:revision>
  <dcterms:created xsi:type="dcterms:W3CDTF">2003-09-20T18:31:56Z</dcterms:created>
  <dcterms:modified xsi:type="dcterms:W3CDTF">2013-03-05T22:50:03Z</dcterms:modified>
</cp:coreProperties>
</file>