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2" r:id="rId2"/>
    <p:sldId id="263" r:id="rId3"/>
    <p:sldId id="256" r:id="rId4"/>
    <p:sldId id="257" r:id="rId5"/>
    <p:sldId id="260" r:id="rId6"/>
    <p:sldId id="259" r:id="rId7"/>
    <p:sldId id="261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07DC21-2306-4FCF-8D60-56192A474AB9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6BA5A-3762-4328-9154-81C64EFD9F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352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208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0542065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r>
                        <a:rPr lang="cs-CZ" baseline="0" dirty="0" smtClean="0"/>
                        <a:t>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169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dílo Johna </a:t>
            </a:r>
            <a:r>
              <a:rPr lang="cs-CZ" sz="2400" dirty="0" err="1" smtClean="0"/>
              <a:t>Irvinga</a:t>
            </a:r>
            <a:r>
              <a:rPr lang="cs-CZ" sz="2400" dirty="0" smtClean="0"/>
              <a:t> Pravidla moštárny. Orientačně seznamuje s další autorovou tvorbou. Inovuje výuku využitím multimediálních pomůcek. Materiál je určen pro výuku ve 4. ročníku střední školy – světová literatura 2. poloviny 20. století.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2169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John </a:t>
            </a:r>
            <a:r>
              <a:rPr lang="cs-CZ" dirty="0" err="1" smtClean="0"/>
              <a:t>Irving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Pravidla moštárny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075791880_1e3b74bf16_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700534"/>
            <a:ext cx="8229600" cy="5456932"/>
          </a:xfrm>
        </p:spPr>
      </p:pic>
      <p:sp>
        <p:nvSpPr>
          <p:cNvPr id="5" name="Obdélník 4"/>
          <p:cNvSpPr/>
          <p:nvPr/>
        </p:nvSpPr>
        <p:spPr>
          <a:xfrm>
            <a:off x="467544" y="6309320"/>
            <a:ext cx="784887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i="1" dirty="0" smtClean="0"/>
              <a:t>1. </a:t>
            </a:r>
            <a:r>
              <a:rPr lang="en-US" sz="1100" i="1" dirty="0" smtClean="0"/>
              <a:t>John Irving</a:t>
            </a:r>
            <a:r>
              <a:rPr lang="en-US" sz="1100" dirty="0" smtClean="0"/>
              <a:t> [online]. 11.3.2009 [cit. 2013-01-14].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http://www.flickr.com/photos/43305483@N07/4075791880/ 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americký prozaik</a:t>
            </a:r>
          </a:p>
          <a:p>
            <a:endParaRPr lang="cs-CZ" sz="2400" dirty="0" smtClean="0"/>
          </a:p>
          <a:p>
            <a:r>
              <a:rPr lang="cs-CZ" sz="2400" dirty="0" smtClean="0"/>
              <a:t>jeden z nejčtenějších současných autorů</a:t>
            </a:r>
          </a:p>
          <a:p>
            <a:endParaRPr lang="cs-CZ" sz="2400" dirty="0" smtClean="0"/>
          </a:p>
          <a:p>
            <a:r>
              <a:rPr lang="cs-CZ" sz="2400" dirty="0" smtClean="0"/>
              <a:t>v současné době se věnuje psaní a příležitostně vede kurzy tvůrčího psaní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mezi jeho další knihy patří např.:</a:t>
            </a:r>
          </a:p>
          <a:p>
            <a:pPr lvl="1"/>
            <a:r>
              <a:rPr lang="cs-CZ" sz="2400" dirty="0" smtClean="0"/>
              <a:t>Svět podle </a:t>
            </a:r>
            <a:r>
              <a:rPr lang="cs-CZ" sz="2400" dirty="0" err="1" smtClean="0"/>
              <a:t>Garpa</a:t>
            </a:r>
            <a:endParaRPr lang="cs-CZ" sz="2400" dirty="0" smtClean="0"/>
          </a:p>
          <a:p>
            <a:pPr lvl="1"/>
            <a:r>
              <a:rPr lang="cs-CZ" sz="2400" dirty="0" smtClean="0"/>
              <a:t>Modlitba za </a:t>
            </a:r>
            <a:r>
              <a:rPr lang="cs-CZ" sz="2400" dirty="0" err="1" smtClean="0"/>
              <a:t>Owena</a:t>
            </a:r>
            <a:r>
              <a:rPr lang="cs-CZ" sz="2400" dirty="0" smtClean="0"/>
              <a:t> </a:t>
            </a:r>
            <a:r>
              <a:rPr lang="cs-CZ" sz="2400" dirty="0" err="1" smtClean="0"/>
              <a:t>Meanyho</a:t>
            </a:r>
            <a:endParaRPr lang="cs-CZ" sz="2400" dirty="0" smtClean="0"/>
          </a:p>
          <a:p>
            <a:pPr lvl="1"/>
            <a:r>
              <a:rPr lang="cs-CZ" sz="2400" dirty="0" smtClean="0"/>
              <a:t>Manželství do 158 liber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823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" name="Obrázek 3" descr="4532276105_db49b57503_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32655"/>
            <a:ext cx="1800200" cy="281281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051720" y="332656"/>
            <a:ext cx="4572000" cy="6001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1100" i="1" dirty="0" smtClean="0"/>
              <a:t>2. Svět podle Garpa</a:t>
            </a:r>
            <a:r>
              <a:rPr lang="pl-PL" sz="1100" dirty="0" smtClean="0"/>
              <a:t> [online]. 2013 [cit. 2013-01-14]. Dostupné z: http://www.flickr.com/photos/26073312@N08/4532276105/sizes/o/in/photostream/ </a:t>
            </a:r>
            <a:endParaRPr lang="cs-CZ" sz="1100" dirty="0"/>
          </a:p>
        </p:txBody>
      </p:sp>
      <p:pic>
        <p:nvPicPr>
          <p:cNvPr id="6" name="Obrázek 5" descr="5330590228_b342485fa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1196752"/>
            <a:ext cx="2376264" cy="373750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004048" y="1196752"/>
            <a:ext cx="2232248" cy="1061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050" i="1" dirty="0"/>
              <a:t>3</a:t>
            </a:r>
            <a:r>
              <a:rPr lang="pl-PL" sz="1050" i="1" dirty="0" smtClean="0"/>
              <a:t>. Modlitba za Owena Meanyho</a:t>
            </a:r>
            <a:r>
              <a:rPr lang="pl-PL" sz="1050" dirty="0" smtClean="0"/>
              <a:t> [online]. 2013 [cit. 2013-01-14]. Dostupné z: http://www.flickr.com/photos/57979595@N06/5330590228/sizes/m/in/photostream/ </a:t>
            </a:r>
            <a:endParaRPr lang="cs-CZ" sz="1050" dirty="0"/>
          </a:p>
        </p:txBody>
      </p:sp>
      <p:pic>
        <p:nvPicPr>
          <p:cNvPr id="8" name="Obrázek 7" descr="img.php.jpe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3284984"/>
            <a:ext cx="2115235" cy="3384376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7164288" y="3356992"/>
            <a:ext cx="178194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i="1" dirty="0"/>
              <a:t>4</a:t>
            </a:r>
            <a:r>
              <a:rPr lang="cs-CZ" sz="1100" i="1" dirty="0" smtClean="0"/>
              <a:t>. Pravidla moštárny</a:t>
            </a:r>
            <a:r>
              <a:rPr lang="cs-CZ" sz="1100" dirty="0" smtClean="0"/>
              <a:t> [online]. 2013 [cit. 2013-01-14]. Dostupné z: http://www.</a:t>
            </a:r>
            <a:r>
              <a:rPr lang="cs-CZ" sz="1100" dirty="0" err="1" smtClean="0"/>
              <a:t>cbdb.cz</a:t>
            </a:r>
            <a:r>
              <a:rPr lang="cs-CZ" sz="1100" dirty="0" smtClean="0"/>
              <a:t>/kniha-737-pravidla-</a:t>
            </a:r>
            <a:r>
              <a:rPr lang="cs-CZ" sz="1100" dirty="0" err="1" smtClean="0"/>
              <a:t>mostarny</a:t>
            </a:r>
            <a:r>
              <a:rPr lang="cs-CZ" sz="1100" dirty="0" smtClean="0"/>
              <a:t>-</a:t>
            </a:r>
            <a:r>
              <a:rPr lang="cs-CZ" sz="1100" dirty="0" err="1" smtClean="0"/>
              <a:t>the</a:t>
            </a:r>
            <a:r>
              <a:rPr lang="cs-CZ" sz="1100" dirty="0" smtClean="0"/>
              <a:t>-</a:t>
            </a:r>
            <a:r>
              <a:rPr lang="cs-CZ" sz="1100" dirty="0" err="1" smtClean="0"/>
              <a:t>cider</a:t>
            </a:r>
            <a:r>
              <a:rPr lang="cs-CZ" sz="1100" dirty="0" smtClean="0"/>
              <a:t>-house-</a:t>
            </a:r>
            <a:r>
              <a:rPr lang="cs-CZ" sz="1100" dirty="0" err="1" smtClean="0"/>
              <a:t>rules</a:t>
            </a:r>
            <a:r>
              <a:rPr lang="cs-CZ" sz="1100" dirty="0" smtClean="0"/>
              <a:t> 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Pravidla </a:t>
            </a:r>
            <a:r>
              <a:rPr lang="cs-CZ" sz="2400" b="1" dirty="0" smtClean="0"/>
              <a:t>moštárny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1. obecná charakteristika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- román odehrávající se především v první polovině 20. </a:t>
            </a:r>
            <a:r>
              <a:rPr lang="cs-CZ" sz="2400" dirty="0" smtClean="0"/>
              <a:t>		století </a:t>
            </a:r>
            <a:r>
              <a:rPr lang="cs-CZ" sz="2400" dirty="0"/>
              <a:t>v USA ve státě Maine</a:t>
            </a:r>
          </a:p>
          <a:p>
            <a:pPr marL="0" indent="0">
              <a:buNone/>
            </a:pPr>
            <a:r>
              <a:rPr lang="cs-CZ" sz="2400" dirty="0"/>
              <a:t>	- zachycuje příběh sirotka </a:t>
            </a:r>
            <a:r>
              <a:rPr lang="cs-CZ" sz="2400" dirty="0" err="1"/>
              <a:t>Homera</a:t>
            </a:r>
            <a:r>
              <a:rPr lang="cs-CZ" sz="2400" dirty="0"/>
              <a:t> </a:t>
            </a:r>
            <a:r>
              <a:rPr lang="cs-CZ" sz="2400" dirty="0" err="1"/>
              <a:t>Wellse</a:t>
            </a:r>
            <a:r>
              <a:rPr lang="cs-CZ" sz="2400" dirty="0"/>
              <a:t> ze sirotčince v </a:t>
            </a:r>
            <a:r>
              <a:rPr lang="cs-CZ" sz="2400" dirty="0" smtClean="0"/>
              <a:t>		</a:t>
            </a:r>
            <a:r>
              <a:rPr lang="cs-CZ" sz="2400" dirty="0" err="1" smtClean="0"/>
              <a:t>St.Cloud's</a:t>
            </a:r>
            <a:r>
              <a:rPr lang="cs-CZ" sz="2400" dirty="0"/>
              <a:t>, který se od tamějšího </a:t>
            </a:r>
            <a:r>
              <a:rPr lang="cs-CZ" sz="2400" dirty="0" err="1"/>
              <a:t>potratáře</a:t>
            </a:r>
            <a:r>
              <a:rPr lang="cs-CZ" sz="2400" dirty="0"/>
              <a:t> 		</a:t>
            </a:r>
            <a:r>
              <a:rPr lang="cs-CZ" sz="2400" dirty="0" smtClean="0"/>
              <a:t>	a </a:t>
            </a:r>
            <a:r>
              <a:rPr lang="cs-CZ" sz="2400" dirty="0"/>
              <a:t>porodníka dr. </a:t>
            </a:r>
            <a:r>
              <a:rPr lang="cs-CZ" sz="2400" dirty="0" err="1"/>
              <a:t>Larche</a:t>
            </a:r>
            <a:r>
              <a:rPr lang="cs-CZ" sz="2400" dirty="0"/>
              <a:t> naučil všechno z jeho </a:t>
            </a:r>
            <a:r>
              <a:rPr lang="cs-CZ" sz="2400" dirty="0" smtClean="0"/>
              <a:t>		řemesla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- autor si ústy lékaře </a:t>
            </a:r>
            <a:r>
              <a:rPr lang="cs-CZ" sz="2400" dirty="0" err="1"/>
              <a:t>Larche</a:t>
            </a:r>
            <a:r>
              <a:rPr lang="cs-CZ" sz="2400" dirty="0"/>
              <a:t> a </a:t>
            </a:r>
            <a:r>
              <a:rPr lang="cs-CZ" sz="2400" dirty="0" err="1"/>
              <a:t>Homera</a:t>
            </a:r>
            <a:r>
              <a:rPr lang="cs-CZ" sz="2400" dirty="0"/>
              <a:t> </a:t>
            </a:r>
            <a:r>
              <a:rPr lang="cs-CZ" sz="2400" dirty="0" err="1"/>
              <a:t>Wellse</a:t>
            </a:r>
            <a:r>
              <a:rPr lang="cs-CZ" sz="2400" dirty="0"/>
              <a:t> klade </a:t>
            </a:r>
            <a:r>
              <a:rPr lang="cs-CZ" sz="2400" dirty="0" smtClean="0"/>
              <a:t>			otázku</a:t>
            </a:r>
            <a:r>
              <a:rPr lang="cs-CZ" sz="2400" dirty="0"/>
              <a:t>, zda-</a:t>
            </a:r>
            <a:r>
              <a:rPr lang="cs-CZ" sz="2400" dirty="0" err="1"/>
              <a:t>li</a:t>
            </a:r>
            <a:r>
              <a:rPr lang="cs-CZ" sz="2400" dirty="0"/>
              <a:t> je správné provozovat potraty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002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2. charakteristika postav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dr. </a:t>
            </a:r>
            <a:r>
              <a:rPr lang="cs-CZ" sz="2400" dirty="0" err="1"/>
              <a:t>Wilbur</a:t>
            </a:r>
            <a:r>
              <a:rPr lang="cs-CZ" sz="2400" dirty="0"/>
              <a:t> </a:t>
            </a:r>
            <a:r>
              <a:rPr lang="cs-CZ" sz="2400" dirty="0" err="1"/>
              <a:t>Larch</a:t>
            </a:r>
            <a:r>
              <a:rPr lang="cs-CZ" sz="2400" dirty="0"/>
              <a:t> – laskavý doktor závislý na čichání éteru, který v </a:t>
            </a:r>
            <a:r>
              <a:rPr lang="cs-CZ" sz="2400" dirty="0" smtClean="0"/>
              <a:t>	St</a:t>
            </a:r>
            <a:r>
              <a:rPr lang="cs-CZ" sz="2400" dirty="0"/>
              <a:t>. </a:t>
            </a:r>
            <a:r>
              <a:rPr lang="cs-CZ" sz="2400" dirty="0" err="1"/>
              <a:t>Cloud’s</a:t>
            </a:r>
            <a:r>
              <a:rPr lang="cs-CZ" sz="2400" dirty="0"/>
              <a:t> provádí potraty (ne úplně 	legálně, ale říká, že </a:t>
            </a:r>
            <a:r>
              <a:rPr lang="cs-CZ" sz="2400" dirty="0" smtClean="0"/>
              <a:t>	matka </a:t>
            </a:r>
            <a:r>
              <a:rPr lang="cs-CZ" sz="2400" dirty="0"/>
              <a:t>má právo si vybrat, jestli chce dítě přivést na svět </a:t>
            </a:r>
            <a:r>
              <a:rPr lang="cs-CZ" sz="2400" dirty="0" smtClean="0"/>
              <a:t>	nebo </a:t>
            </a:r>
            <a:r>
              <a:rPr lang="cs-CZ" sz="2400" dirty="0"/>
              <a:t>ne) a </a:t>
            </a:r>
            <a:r>
              <a:rPr lang="cs-CZ" sz="2400" dirty="0" smtClean="0"/>
              <a:t>vede sirotčinec </a:t>
            </a:r>
            <a:r>
              <a:rPr lang="cs-CZ" sz="2400" dirty="0"/>
              <a:t>společně se dvěma sestrami </a:t>
            </a:r>
            <a:r>
              <a:rPr lang="cs-CZ" sz="2400" dirty="0" smtClean="0"/>
              <a:t>	(</a:t>
            </a:r>
            <a:r>
              <a:rPr lang="cs-CZ" sz="2400" dirty="0"/>
              <a:t>sestry </a:t>
            </a:r>
            <a:r>
              <a:rPr lang="cs-CZ" sz="2400" dirty="0" err="1"/>
              <a:t>Edna</a:t>
            </a:r>
            <a:r>
              <a:rPr lang="cs-CZ" sz="2400" dirty="0"/>
              <a:t> a Angela)</a:t>
            </a:r>
          </a:p>
          <a:p>
            <a:pPr marL="0" indent="0">
              <a:buNone/>
            </a:pPr>
            <a:r>
              <a:rPr lang="cs-CZ" sz="2400" dirty="0" err="1"/>
              <a:t>Homer</a:t>
            </a:r>
            <a:r>
              <a:rPr lang="cs-CZ" sz="2400" dirty="0"/>
              <a:t> </a:t>
            </a:r>
            <a:r>
              <a:rPr lang="cs-CZ" sz="2400" dirty="0" err="1"/>
              <a:t>Wells</a:t>
            </a:r>
            <a:r>
              <a:rPr lang="cs-CZ" sz="2400" dirty="0"/>
              <a:t> - sirotek, který se v St. </a:t>
            </a:r>
            <a:r>
              <a:rPr lang="cs-CZ" sz="2400" dirty="0" err="1"/>
              <a:t>Cloud’s</a:t>
            </a:r>
            <a:r>
              <a:rPr lang="cs-CZ" sz="2400" dirty="0"/>
              <a:t> narodil, v žádné z </a:t>
            </a:r>
            <a:r>
              <a:rPr lang="cs-CZ" sz="2400" dirty="0" smtClean="0"/>
              <a:t>	rodin</a:t>
            </a:r>
            <a:r>
              <a:rPr lang="cs-CZ" sz="2400" dirty="0"/>
              <a:t>, které ho adoptovaly, nakonec </a:t>
            </a:r>
            <a:r>
              <a:rPr lang="cs-CZ" sz="2400" dirty="0" smtClean="0"/>
              <a:t>nevydrží </a:t>
            </a:r>
            <a:r>
              <a:rPr lang="cs-CZ" sz="2400" dirty="0"/>
              <a:t>a jeho </a:t>
            </a:r>
            <a:r>
              <a:rPr lang="cs-CZ" sz="2400" dirty="0" smtClean="0"/>
              <a:t>	domovem </a:t>
            </a:r>
            <a:r>
              <a:rPr lang="cs-CZ" sz="2400" dirty="0"/>
              <a:t>se stává sirotčinec, dr. </a:t>
            </a:r>
            <a:r>
              <a:rPr lang="cs-CZ" sz="2400" dirty="0" err="1"/>
              <a:t>Larch</a:t>
            </a:r>
            <a:r>
              <a:rPr lang="cs-CZ" sz="2400" dirty="0"/>
              <a:t> ho později vyučuje </a:t>
            </a:r>
            <a:r>
              <a:rPr lang="cs-CZ" sz="2400" dirty="0" smtClean="0"/>
              <a:t>	svému </a:t>
            </a:r>
            <a:r>
              <a:rPr lang="cs-CZ" sz="2400" dirty="0"/>
              <a:t>řemeslu (tak, </a:t>
            </a:r>
            <a:r>
              <a:rPr lang="cs-CZ" sz="2400" dirty="0" smtClean="0"/>
              <a:t>aby byl </a:t>
            </a:r>
            <a:r>
              <a:rPr lang="cs-CZ" sz="2400" dirty="0"/>
              <a:t>užitečný); nakonec po dr. </a:t>
            </a:r>
            <a:r>
              <a:rPr lang="cs-CZ" sz="2400" dirty="0" smtClean="0"/>
              <a:t>	</a:t>
            </a:r>
            <a:r>
              <a:rPr lang="cs-CZ" sz="2400" dirty="0" err="1" smtClean="0"/>
              <a:t>Larchovi</a:t>
            </a:r>
            <a:r>
              <a:rPr lang="cs-CZ" sz="2400" dirty="0" smtClean="0"/>
              <a:t> </a:t>
            </a:r>
            <a:r>
              <a:rPr lang="cs-CZ" sz="2400" dirty="0"/>
              <a:t>zaujme v sirotčinci místo</a:t>
            </a:r>
          </a:p>
          <a:p>
            <a:pPr marL="0" indent="0">
              <a:buNone/>
            </a:pPr>
            <a:r>
              <a:rPr lang="cs-CZ" sz="2400" dirty="0" err="1"/>
              <a:t>Candy</a:t>
            </a:r>
            <a:r>
              <a:rPr lang="cs-CZ" sz="2400" dirty="0"/>
              <a:t> </a:t>
            </a:r>
            <a:r>
              <a:rPr lang="cs-CZ" sz="2400" dirty="0" err="1"/>
              <a:t>Kendallová</a:t>
            </a:r>
            <a:r>
              <a:rPr lang="cs-CZ" sz="2400" dirty="0"/>
              <a:t>, Wally </a:t>
            </a:r>
            <a:r>
              <a:rPr lang="cs-CZ" sz="2400" dirty="0" err="1"/>
              <a:t>Worthington</a:t>
            </a:r>
            <a:r>
              <a:rPr lang="cs-CZ" sz="2400" dirty="0"/>
              <a:t>, Arthur Rose, Rose </a:t>
            </a:r>
            <a:r>
              <a:rPr lang="cs-CZ" sz="2400" dirty="0" err="1"/>
              <a:t>Rose</a:t>
            </a:r>
            <a:r>
              <a:rPr lang="cs-CZ" sz="2400" dirty="0"/>
              <a:t>, </a:t>
            </a:r>
            <a:r>
              <a:rPr lang="cs-CZ" sz="2400" dirty="0" err="1"/>
              <a:t>Melony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8612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/>
              <a:t>3. děj a kompozice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kompozice chronologická (s retrospektivními vsuvkami – např. </a:t>
            </a:r>
            <a:r>
              <a:rPr lang="cs-CZ" sz="2400" dirty="0" smtClean="0"/>
              <a:t>život </a:t>
            </a:r>
            <a:r>
              <a:rPr lang="cs-CZ" sz="2400" dirty="0"/>
              <a:t>doktora </a:t>
            </a:r>
            <a:r>
              <a:rPr lang="cs-CZ" sz="2400" dirty="0" err="1"/>
              <a:t>Larche</a:t>
            </a:r>
            <a:r>
              <a:rPr lang="cs-CZ" sz="2400" dirty="0"/>
              <a:t> – 3. kapitola)</a:t>
            </a:r>
          </a:p>
          <a:p>
            <a:pPr marL="0" indent="0">
              <a:buNone/>
            </a:pPr>
            <a:r>
              <a:rPr lang="cs-CZ" sz="2400" dirty="0"/>
              <a:t>Román začíná v sirotčinci v malém městečku St. </a:t>
            </a:r>
            <a:r>
              <a:rPr lang="cs-CZ" sz="2400" dirty="0" err="1"/>
              <a:t>Cloud’s</a:t>
            </a:r>
            <a:r>
              <a:rPr lang="cs-CZ" sz="2400" dirty="0"/>
              <a:t>, kde se dr. </a:t>
            </a:r>
            <a:r>
              <a:rPr lang="cs-CZ" sz="2400" dirty="0" err="1"/>
              <a:t>Larch</a:t>
            </a:r>
            <a:r>
              <a:rPr lang="cs-CZ" sz="2400" dirty="0"/>
              <a:t> s pomocí sestry Angely a sestry </a:t>
            </a:r>
            <a:r>
              <a:rPr lang="cs-CZ" sz="2400" dirty="0" err="1"/>
              <a:t>Edny</a:t>
            </a:r>
            <a:r>
              <a:rPr lang="cs-CZ" sz="2400" dirty="0"/>
              <a:t> stará o </a:t>
            </a:r>
            <a:r>
              <a:rPr lang="cs-CZ" sz="2400" dirty="0" smtClean="0"/>
              <a:t>sirotky, porody i o tehdy zakázané potraty - boží i ďáblovo </a:t>
            </a:r>
            <a:r>
              <a:rPr lang="cs-CZ" sz="2400" smtClean="0"/>
              <a:t>dílo.</a:t>
            </a:r>
          </a:p>
          <a:p>
            <a:pPr marL="0" indent="0">
              <a:buNone/>
            </a:pPr>
            <a:r>
              <a:rPr lang="cs-CZ" sz="2400" smtClean="0"/>
              <a:t>Jedním </a:t>
            </a:r>
            <a:r>
              <a:rPr lang="cs-CZ" sz="2400" dirty="0"/>
              <a:t>ze sirotků je i </a:t>
            </a:r>
            <a:r>
              <a:rPr lang="cs-CZ" sz="2400" dirty="0" err="1"/>
              <a:t>Homer</a:t>
            </a:r>
            <a:r>
              <a:rPr lang="cs-CZ" sz="2400" dirty="0"/>
              <a:t> </a:t>
            </a:r>
            <a:r>
              <a:rPr lang="cs-CZ" sz="2400" dirty="0" err="1"/>
              <a:t>Wells</a:t>
            </a:r>
            <a:r>
              <a:rPr lang="cs-CZ" sz="2400" dirty="0"/>
              <a:t>. Když se ho </a:t>
            </a:r>
            <a:r>
              <a:rPr lang="cs-CZ" sz="2400" dirty="0" err="1"/>
              <a:t>Larch</a:t>
            </a:r>
            <a:r>
              <a:rPr lang="cs-CZ" sz="2400" dirty="0"/>
              <a:t> pokusí třikrát neúspěšné adoptovat, rozhodne se </a:t>
            </a:r>
            <a:r>
              <a:rPr lang="cs-CZ" sz="2400" dirty="0" err="1"/>
              <a:t>Homera</a:t>
            </a:r>
            <a:r>
              <a:rPr lang="cs-CZ" sz="2400" dirty="0"/>
              <a:t> vyučit porodnictví a základům medicíny jako svého nástupce. </a:t>
            </a:r>
            <a:r>
              <a:rPr lang="cs-CZ" sz="2400" dirty="0" err="1"/>
              <a:t>Homer</a:t>
            </a:r>
            <a:r>
              <a:rPr lang="cs-CZ" sz="2400" dirty="0"/>
              <a:t> ale odmítá dělat potraty, protože věří, že i plod má duši.</a:t>
            </a:r>
          </a:p>
          <a:p>
            <a:pPr marL="0" indent="0">
              <a:buNone/>
            </a:pPr>
            <a:r>
              <a:rPr lang="cs-CZ" sz="2400" dirty="0"/>
              <a:t>Do St. </a:t>
            </a:r>
            <a:r>
              <a:rPr lang="cs-CZ" sz="2400" dirty="0" err="1"/>
              <a:t>Cloud’s</a:t>
            </a:r>
            <a:r>
              <a:rPr lang="cs-CZ" sz="2400" dirty="0"/>
              <a:t> přijíždí mladý pár </a:t>
            </a:r>
            <a:r>
              <a:rPr lang="cs-CZ" sz="2400" dirty="0" err="1"/>
              <a:t>Candy</a:t>
            </a:r>
            <a:r>
              <a:rPr lang="cs-CZ" sz="2400" dirty="0"/>
              <a:t> a Wally z města Cape Kenneth. </a:t>
            </a:r>
            <a:r>
              <a:rPr lang="cs-CZ" sz="2400" dirty="0" err="1"/>
              <a:t>Candy</a:t>
            </a:r>
            <a:r>
              <a:rPr lang="cs-CZ" sz="2400" dirty="0"/>
              <a:t> je těhotná, ale protože jsou s </a:t>
            </a:r>
            <a:r>
              <a:rPr lang="cs-CZ" sz="2400" dirty="0" err="1"/>
              <a:t>Wallym</a:t>
            </a:r>
            <a:r>
              <a:rPr lang="cs-CZ" sz="2400" dirty="0"/>
              <a:t> ještě příliš mladí, nechce si dítě ponechat. Dr. </a:t>
            </a:r>
            <a:r>
              <a:rPr lang="cs-CZ" sz="2400" dirty="0" err="1"/>
              <a:t>Larch</a:t>
            </a:r>
            <a:r>
              <a:rPr lang="cs-CZ" sz="2400" dirty="0"/>
              <a:t> v tomto milém páru uvidí příležitost pro </a:t>
            </a:r>
            <a:r>
              <a:rPr lang="cs-CZ" sz="2400" dirty="0" err="1"/>
              <a:t>Homera</a:t>
            </a:r>
            <a:r>
              <a:rPr lang="cs-CZ" sz="2400" dirty="0"/>
              <a:t> a proto chce, aby s nimi odjel na pobřeží. </a:t>
            </a:r>
            <a:r>
              <a:rPr lang="cs-CZ" sz="2400" dirty="0" err="1"/>
              <a:t>Homer</a:t>
            </a:r>
            <a:r>
              <a:rPr lang="cs-CZ" sz="2400" dirty="0"/>
              <a:t> se s oběma spřátelí a začne pracovat v sadařství </a:t>
            </a:r>
            <a:r>
              <a:rPr lang="cs-CZ" sz="2400" dirty="0" err="1"/>
              <a:t>Ocean</a:t>
            </a:r>
            <a:r>
              <a:rPr lang="cs-CZ" sz="2400" dirty="0"/>
              <a:t> </a:t>
            </a:r>
            <a:r>
              <a:rPr lang="cs-CZ" sz="2400" dirty="0" err="1" smtClean="0"/>
              <a:t>View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514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err="1" smtClean="0"/>
              <a:t>Homer</a:t>
            </a:r>
            <a:r>
              <a:rPr lang="cs-CZ" sz="2400" dirty="0" smtClean="0"/>
              <a:t> má </a:t>
            </a:r>
            <a:r>
              <a:rPr lang="cs-CZ" sz="2400" dirty="0" err="1"/>
              <a:t>Wallyho</a:t>
            </a:r>
            <a:r>
              <a:rPr lang="cs-CZ" sz="2400" dirty="0"/>
              <a:t> moc rád, ale nedokáže zabránit, aby se do </a:t>
            </a:r>
            <a:r>
              <a:rPr lang="cs-CZ" sz="2400" dirty="0" err="1"/>
              <a:t>Candy</a:t>
            </a:r>
            <a:r>
              <a:rPr lang="cs-CZ" sz="2400" dirty="0"/>
              <a:t> </a:t>
            </a:r>
            <a:r>
              <a:rPr lang="cs-CZ" sz="2400" dirty="0" smtClean="0"/>
              <a:t>nezamiloval.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Když </a:t>
            </a:r>
            <a:r>
              <a:rPr lang="cs-CZ" sz="2400" dirty="0"/>
              <a:t>pak vypukne 2. světová válka, Wally se stane pilotem. </a:t>
            </a:r>
            <a:r>
              <a:rPr lang="cs-CZ" sz="2400" dirty="0" err="1"/>
              <a:t>Homer</a:t>
            </a:r>
            <a:r>
              <a:rPr lang="cs-CZ" sz="2400" dirty="0"/>
              <a:t> zůstává s </a:t>
            </a:r>
            <a:r>
              <a:rPr lang="cs-CZ" sz="2400" dirty="0" err="1"/>
              <a:t>Wallyho</a:t>
            </a:r>
            <a:r>
              <a:rPr lang="cs-CZ" sz="2400" dirty="0"/>
              <a:t> matkou </a:t>
            </a:r>
            <a:r>
              <a:rPr lang="cs-CZ" sz="2400" dirty="0" err="1"/>
              <a:t>Olive</a:t>
            </a:r>
            <a:r>
              <a:rPr lang="cs-CZ" sz="2400" dirty="0"/>
              <a:t> Worthingtonovou v sadařství, protože Dr. </a:t>
            </a:r>
            <a:r>
              <a:rPr lang="cs-CZ" sz="2400" dirty="0" err="1"/>
              <a:t>Larch</a:t>
            </a:r>
            <a:r>
              <a:rPr lang="cs-CZ" sz="2400" dirty="0"/>
              <a:t> ve snaze </a:t>
            </a:r>
            <a:r>
              <a:rPr lang="cs-CZ" sz="2400" dirty="0" err="1"/>
              <a:t>Homera</a:t>
            </a:r>
            <a:r>
              <a:rPr lang="cs-CZ" sz="2400" dirty="0"/>
              <a:t> před válkou ochránit zfalšoval jeho lékařské záznamy, které tvrdí, že má srdeční vadu.</a:t>
            </a:r>
          </a:p>
          <a:p>
            <a:pPr marL="0" indent="0">
              <a:buNone/>
            </a:pPr>
            <a:r>
              <a:rPr lang="cs-CZ" sz="2400" dirty="0"/>
              <a:t>Wally je sestřelen v Barmě a pohřešován. </a:t>
            </a:r>
            <a:r>
              <a:rPr lang="cs-CZ" sz="2400" dirty="0" err="1"/>
              <a:t>Candy</a:t>
            </a:r>
            <a:r>
              <a:rPr lang="cs-CZ" sz="2400" dirty="0"/>
              <a:t> a </a:t>
            </a:r>
            <a:r>
              <a:rPr lang="cs-CZ" sz="2400" dirty="0" err="1"/>
              <a:t>Homer</a:t>
            </a:r>
            <a:r>
              <a:rPr lang="cs-CZ" sz="2400" dirty="0"/>
              <a:t> už nedoufají, že by žil a sblíží se ještě víc. Když </a:t>
            </a:r>
            <a:r>
              <a:rPr lang="cs-CZ" sz="2400" dirty="0" err="1"/>
              <a:t>Candy</a:t>
            </a:r>
            <a:r>
              <a:rPr lang="cs-CZ" sz="2400" dirty="0"/>
              <a:t> otěhotní, rozhodnou se dítě si ponechat. Odjíždí do </a:t>
            </a:r>
            <a:r>
              <a:rPr lang="cs-CZ" sz="2400" dirty="0" err="1"/>
              <a:t>St.Cloud’s</a:t>
            </a:r>
            <a:r>
              <a:rPr lang="cs-CZ" sz="2400" dirty="0"/>
              <a:t> pod záminkou, že zde pobudou několik měsíců a budou pomáhat sirotkům. </a:t>
            </a:r>
            <a:r>
              <a:rPr lang="cs-CZ" sz="2400" dirty="0" err="1"/>
              <a:t>Candy</a:t>
            </a:r>
            <a:r>
              <a:rPr lang="cs-CZ" sz="2400" dirty="0"/>
              <a:t> zde porodí syna Angela. </a:t>
            </a:r>
          </a:p>
          <a:p>
            <a:pPr marL="0" indent="0">
              <a:buNone/>
            </a:pPr>
            <a:r>
              <a:rPr lang="cs-CZ" sz="2400" dirty="0"/>
              <a:t>Zde je zastihne zpráva, že Wally je živý, třebaže ochrnutý. Všichni tři se vrací zpět do sadařství a ostatním tvrdí, že </a:t>
            </a:r>
            <a:r>
              <a:rPr lang="cs-CZ" sz="2400" dirty="0" err="1"/>
              <a:t>Homer</a:t>
            </a:r>
            <a:r>
              <a:rPr lang="cs-CZ" sz="2400" dirty="0"/>
              <a:t> adoptoval jednoho ze sirotků. </a:t>
            </a:r>
            <a:r>
              <a:rPr lang="cs-CZ" sz="2400" dirty="0" err="1"/>
              <a:t>Candy</a:t>
            </a:r>
            <a:r>
              <a:rPr lang="cs-CZ" sz="2400" dirty="0"/>
              <a:t> si pak bere </a:t>
            </a:r>
            <a:r>
              <a:rPr lang="cs-CZ" sz="2400" dirty="0" err="1"/>
              <a:t>Wallyho</a:t>
            </a:r>
            <a:r>
              <a:rPr lang="cs-CZ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9195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err="1"/>
              <a:t>Homer</a:t>
            </a:r>
            <a:r>
              <a:rPr lang="cs-CZ" sz="2400" dirty="0"/>
              <a:t> zatím žije dál spokojeně v sadařství spolu s </a:t>
            </a:r>
            <a:r>
              <a:rPr lang="cs-CZ" sz="2400" dirty="0" err="1"/>
              <a:t>Angelem</a:t>
            </a:r>
            <a:r>
              <a:rPr lang="cs-CZ" sz="2400" dirty="0"/>
              <a:t>, </a:t>
            </a:r>
            <a:r>
              <a:rPr lang="cs-CZ" sz="2400" dirty="0" err="1"/>
              <a:t>Wallym</a:t>
            </a:r>
            <a:r>
              <a:rPr lang="cs-CZ" sz="2400" dirty="0"/>
              <a:t> a </a:t>
            </a:r>
            <a:r>
              <a:rPr lang="cs-CZ" sz="2400" dirty="0" err="1"/>
              <a:t>Candy</a:t>
            </a:r>
            <a:r>
              <a:rPr lang="cs-CZ" sz="2400" dirty="0"/>
              <a:t> jako jedna rodina.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Když </a:t>
            </a:r>
            <a:r>
              <a:rPr lang="cs-CZ" sz="2400" dirty="0"/>
              <a:t>je </a:t>
            </a:r>
            <a:r>
              <a:rPr lang="cs-CZ" sz="2400" dirty="0" err="1"/>
              <a:t>Angelovi</a:t>
            </a:r>
            <a:r>
              <a:rPr lang="cs-CZ" sz="2400" dirty="0"/>
              <a:t> patnáct, přijíždí do </a:t>
            </a:r>
            <a:r>
              <a:rPr lang="cs-CZ" sz="2400" dirty="0" err="1"/>
              <a:t>Ocean</a:t>
            </a:r>
            <a:r>
              <a:rPr lang="cs-CZ" sz="2400" dirty="0"/>
              <a:t> </a:t>
            </a:r>
            <a:r>
              <a:rPr lang="cs-CZ" sz="2400" dirty="0" err="1"/>
              <a:t>View</a:t>
            </a:r>
            <a:r>
              <a:rPr lang="cs-CZ" sz="2400" dirty="0"/>
              <a:t>, tak jako každý rok, parta černých česáčů v čele s panem Rosem. Rose si přiváží i svou dceru Rose s její dcerou Rose </a:t>
            </a:r>
            <a:r>
              <a:rPr lang="cs-CZ" sz="2400" dirty="0" err="1"/>
              <a:t>Rose</a:t>
            </a:r>
            <a:r>
              <a:rPr lang="cs-CZ" sz="2400" dirty="0"/>
              <a:t>. Angel se do stejně staré Rose </a:t>
            </a:r>
            <a:r>
              <a:rPr lang="cs-CZ" sz="2400" dirty="0" err="1"/>
              <a:t>Rose</a:t>
            </a:r>
            <a:r>
              <a:rPr lang="cs-CZ" sz="2400" dirty="0"/>
              <a:t> zamiluje. Ukáže se, že pan Rose ji bije a navíc je mladá Rose znovu těhotná. Angel žádá otce o radu, a ten chce poslat Rose do </a:t>
            </a:r>
            <a:r>
              <a:rPr lang="cs-CZ" sz="2400" dirty="0" err="1"/>
              <a:t>St.Cloud’s</a:t>
            </a:r>
            <a:r>
              <a:rPr lang="cs-CZ" sz="2400" dirty="0"/>
              <a:t>. Jenže zjišťuje, že dr. </a:t>
            </a:r>
            <a:r>
              <a:rPr lang="cs-CZ" sz="2400" dirty="0" err="1"/>
              <a:t>Larch</a:t>
            </a:r>
            <a:r>
              <a:rPr lang="cs-CZ" sz="2400" dirty="0"/>
              <a:t> zemřel, díky své zálibě v éteru, a tak musí provést potrat sám </a:t>
            </a:r>
            <a:r>
              <a:rPr lang="cs-CZ" sz="2400" dirty="0" err="1"/>
              <a:t>Homer</a:t>
            </a:r>
            <a:r>
              <a:rPr lang="cs-CZ" sz="2400" dirty="0"/>
              <a:t>. Ke všemu zjistí </a:t>
            </a:r>
            <a:r>
              <a:rPr lang="cs-CZ" sz="2400" dirty="0" err="1"/>
              <a:t>Candy</a:t>
            </a:r>
            <a:r>
              <a:rPr lang="cs-CZ" sz="2400" dirty="0"/>
              <a:t>, že otcem </a:t>
            </a:r>
            <a:r>
              <a:rPr lang="cs-CZ" sz="2400" dirty="0" err="1"/>
              <a:t>Roseina</a:t>
            </a:r>
            <a:r>
              <a:rPr lang="cs-CZ" sz="2400" dirty="0"/>
              <a:t> dítěte je pan Rose. Rose po potratu zmizí, ale ještě předtím pobodá svého otce.</a:t>
            </a:r>
          </a:p>
          <a:p>
            <a:pPr marL="0" indent="0">
              <a:buNone/>
            </a:pPr>
            <a:r>
              <a:rPr lang="cs-CZ" sz="2400" dirty="0" err="1"/>
              <a:t>Homer</a:t>
            </a:r>
            <a:r>
              <a:rPr lang="cs-CZ" sz="2400" dirty="0"/>
              <a:t> přijme svou novou identitu, kterou pro něj vytvořil dr. </a:t>
            </a:r>
            <a:r>
              <a:rPr lang="cs-CZ" sz="2400" dirty="0" err="1"/>
              <a:t>Larch</a:t>
            </a:r>
            <a:r>
              <a:rPr lang="cs-CZ" sz="2400" dirty="0"/>
              <a:t> a odjíždí do St. </a:t>
            </a:r>
            <a:r>
              <a:rPr lang="cs-CZ" sz="2400" dirty="0" err="1"/>
              <a:t>Cloud’s</a:t>
            </a:r>
            <a:r>
              <a:rPr lang="cs-CZ" sz="2400" dirty="0"/>
              <a:t> jako dr. Fuzzy Stone. Než odjede, odhalí spolu s </a:t>
            </a:r>
            <a:r>
              <a:rPr lang="cs-CZ" sz="2400" dirty="0" err="1"/>
              <a:t>Candy</a:t>
            </a:r>
            <a:r>
              <a:rPr lang="cs-CZ" sz="2400" dirty="0"/>
              <a:t> </a:t>
            </a:r>
            <a:r>
              <a:rPr lang="cs-CZ" sz="2400" dirty="0" err="1"/>
              <a:t>Angelovi</a:t>
            </a:r>
            <a:r>
              <a:rPr lang="cs-CZ" sz="2400" dirty="0"/>
              <a:t> a </a:t>
            </a:r>
            <a:r>
              <a:rPr lang="cs-CZ" sz="2400" dirty="0" err="1"/>
              <a:t>Wallymu</a:t>
            </a:r>
            <a:r>
              <a:rPr lang="cs-CZ" sz="2400" dirty="0"/>
              <a:t> pravdu.</a:t>
            </a:r>
          </a:p>
        </p:txBody>
      </p:sp>
    </p:spTree>
    <p:extLst>
      <p:ext uri="{BB962C8B-B14F-4D97-AF65-F5344CB8AC3E}">
        <p14:creationId xmlns:p14="http://schemas.microsoft.com/office/powerpoint/2010/main" val="145586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4. jazyk díla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vyprávění v </a:t>
            </a:r>
            <a:r>
              <a:rPr lang="cs-CZ" sz="2400" dirty="0" err="1"/>
              <a:t>er</a:t>
            </a:r>
            <a:r>
              <a:rPr lang="cs-CZ" sz="2400" dirty="0"/>
              <a:t>-formě</a:t>
            </a:r>
          </a:p>
          <a:p>
            <a:pPr marL="0" indent="0">
              <a:buNone/>
            </a:pPr>
            <a:r>
              <a:rPr lang="cs-CZ" sz="2400" dirty="0"/>
              <a:t>- užití hovorového a nespisovného jazyka, obecné češtiny, </a:t>
            </a:r>
            <a:r>
              <a:rPr lang="cs-CZ" sz="2400" dirty="0" smtClean="0"/>
              <a:t>	vulgarismů</a:t>
            </a:r>
            <a:r>
              <a:rPr lang="cs-CZ" sz="2400" dirty="0"/>
              <a:t>, odborných názvů z lékařského </a:t>
            </a:r>
            <a:r>
              <a:rPr lang="cs-CZ" sz="2400" dirty="0" smtClean="0"/>
              <a:t>prostředí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 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5. vliv díla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v roce 1999 vznikl stejnojmenný film režiséra </a:t>
            </a:r>
            <a:r>
              <a:rPr lang="cs-CZ" sz="2400" dirty="0" err="1"/>
              <a:t>Lasse</a:t>
            </a:r>
            <a:r>
              <a:rPr lang="cs-CZ" sz="2400" dirty="0"/>
              <a:t> </a:t>
            </a:r>
            <a:r>
              <a:rPr lang="cs-CZ" sz="2400" dirty="0" err="1"/>
              <a:t>Hallströma</a:t>
            </a:r>
            <a:r>
              <a:rPr lang="cs-CZ" sz="2400" dirty="0"/>
              <a:t> </a:t>
            </a:r>
            <a:r>
              <a:rPr lang="cs-CZ" sz="2400" dirty="0" smtClean="0"/>
              <a:t>	(</a:t>
            </a:r>
            <a:r>
              <a:rPr lang="cs-CZ" sz="2400" dirty="0"/>
              <a:t>původně měl film režírovat Jan </a:t>
            </a:r>
            <a:r>
              <a:rPr lang="cs-CZ" sz="2400" dirty="0" smtClean="0"/>
              <a:t>Svěrák, odmítl</a:t>
            </a:r>
            <a:r>
              <a:rPr lang="cs-CZ" sz="2400" dirty="0"/>
              <a:t>)</a:t>
            </a:r>
          </a:p>
          <a:p>
            <a:pPr marL="0" indent="0">
              <a:buNone/>
            </a:pPr>
            <a:r>
              <a:rPr lang="cs-CZ" sz="2400" dirty="0"/>
              <a:t>- román do podoby scénáře upravil sám John </a:t>
            </a:r>
            <a:r>
              <a:rPr lang="cs-CZ" sz="2400" dirty="0" err="1"/>
              <a:t>Irving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film získal dva Oscary (scénář, vedlejší mužský herecký výkon – </a:t>
            </a:r>
            <a:r>
              <a:rPr lang="cs-CZ" sz="2400" dirty="0" smtClean="0"/>
              <a:t>	Michael </a:t>
            </a:r>
            <a:r>
              <a:rPr lang="cs-CZ" sz="2400" dirty="0" err="1"/>
              <a:t>Caine</a:t>
            </a:r>
            <a:r>
              <a:rPr lang="cs-CZ" sz="2400" dirty="0"/>
              <a:t> – dr. </a:t>
            </a:r>
            <a:r>
              <a:rPr lang="cs-CZ" sz="2400" dirty="0" err="1"/>
              <a:t>Larch</a:t>
            </a:r>
            <a:r>
              <a:rPr lang="cs-CZ" sz="2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9781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ANDREE</a:t>
            </a:r>
            <a:r>
              <a:rPr lang="cs-CZ" sz="2400" dirty="0"/>
              <a:t>, Lukáš. </a:t>
            </a:r>
            <a:r>
              <a:rPr lang="cs-CZ" sz="2400" i="1" dirty="0"/>
              <a:t>Literatura pro 4. ročník středních škol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c2010, 3 sv. ISBN 978-80-7358-151-0</a:t>
            </a: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Odmaturuj! z literatury</a:t>
            </a:r>
            <a:r>
              <a:rPr lang="cs-CZ" sz="2400" dirty="0"/>
              <a:t>. Vyd. 3. </a:t>
            </a:r>
            <a:r>
              <a:rPr lang="cs-CZ" sz="2400" dirty="0" err="1"/>
              <a:t>rozš</a:t>
            </a:r>
            <a:r>
              <a:rPr lang="cs-CZ" sz="2400" dirty="0"/>
              <a:t>., dotisk. Editor Eva Hánová. Brno: </a:t>
            </a:r>
            <a:r>
              <a:rPr lang="cs-CZ" sz="2400" dirty="0" err="1"/>
              <a:t>Didaktis</a:t>
            </a:r>
            <a:r>
              <a:rPr lang="cs-CZ" sz="2400" dirty="0"/>
              <a:t>, c2004, 208 s. Odmaturuj!. ISBN 80-735-8016-0</a:t>
            </a: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8155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100</TotalTime>
  <Words>789</Words>
  <Application>Microsoft Office PowerPoint</Application>
  <PresentationFormat>Předvádění na obrazovce (4:3)</PresentationFormat>
  <Paragraphs>73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John Irving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Irving</dc:title>
  <dc:creator>pkriz</dc:creator>
  <cp:lastModifiedBy>Admin</cp:lastModifiedBy>
  <cp:revision>15</cp:revision>
  <dcterms:created xsi:type="dcterms:W3CDTF">2013-01-14T13:09:36Z</dcterms:created>
  <dcterms:modified xsi:type="dcterms:W3CDTF">2014-02-23T13:50:26Z</dcterms:modified>
</cp:coreProperties>
</file>