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3"/>
  </p:notesMasterIdLst>
  <p:sldIdLst>
    <p:sldId id="268" r:id="rId2"/>
    <p:sldId id="269" r:id="rId3"/>
    <p:sldId id="256" r:id="rId4"/>
    <p:sldId id="267" r:id="rId5"/>
    <p:sldId id="271" r:id="rId6"/>
    <p:sldId id="272" r:id="rId7"/>
    <p:sldId id="273" r:id="rId8"/>
    <p:sldId id="274" r:id="rId9"/>
    <p:sldId id="275" r:id="rId10"/>
    <p:sldId id="276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60"/>
  </p:normalViewPr>
  <p:slideViewPr>
    <p:cSldViewPr>
      <p:cViewPr varScale="1">
        <p:scale>
          <a:sx n="70" d="100"/>
          <a:sy n="70" d="100"/>
        </p:scale>
        <p:origin x="132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5E2C9D-D1BA-4341-97DE-43149DBABEA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AD5C24-A2C4-419E-B518-62EC9A4D4D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471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8490D7E-4EE6-412A-A00C-410616F01E7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236F0E0-8BDF-45A5-936D-8A053FC0AB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2353508"/>
              </p:ext>
            </p:extLst>
          </p:nvPr>
        </p:nvGraphicFramePr>
        <p:xfrm>
          <a:off x="947519" y="2564904"/>
          <a:ext cx="7248961" cy="34381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Zahraniční</a:t>
                      </a:r>
                      <a:r>
                        <a:rPr lang="cs-CZ" baseline="0" dirty="0" smtClean="0"/>
                        <a:t> literatura 20. století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r>
                        <a:rPr lang="cs-CZ" baseline="0" dirty="0" smtClean="0"/>
                        <a:t> 11. 2013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6472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404665"/>
            <a:ext cx="8229600" cy="6192688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prezentace přibližuje francouzský existenciální román a absurdní drama. Inovuje výuku využitím multimediálních pomůcek. Materiál je určen pro výuku ve 4. ročníku střední školy – světová literatura 2. poloviny 20. století.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při výkladu látky. Doba prezentace odpovídá zhruba 40 – 45 minutám. Prezentaci může učitel doplňovat svými otázkami.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9544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628800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>Existenciální román</a:t>
            </a:r>
            <a:endParaRPr lang="cs-CZ" sz="60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645024"/>
            <a:ext cx="8458200" cy="1222375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6000" b="0" dirty="0" smtClean="0"/>
              <a:t>Absurdní drama</a:t>
            </a:r>
            <a:br>
              <a:rPr lang="cs-CZ" sz="6000" b="0" dirty="0" smtClean="0"/>
            </a:br>
            <a:endParaRPr lang="cs-CZ" sz="6000" b="0" dirty="0"/>
          </a:p>
        </p:txBody>
      </p:sp>
    </p:spTree>
    <p:extLst>
      <p:ext uri="{BB962C8B-B14F-4D97-AF65-F5344CB8AC3E}">
        <p14:creationId xmlns:p14="http://schemas.microsoft.com/office/powerpoint/2010/main" val="912546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r>
              <a:rPr lang="cs-CZ" sz="2800" dirty="0" smtClean="0"/>
              <a:t>Filosofický existenciální román</a:t>
            </a:r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r>
              <a:rPr lang="cs-CZ" sz="2400" dirty="0" smtClean="0"/>
              <a:t>– vychází </a:t>
            </a:r>
            <a:r>
              <a:rPr lang="cs-CZ" sz="2400" dirty="0"/>
              <a:t>z </a:t>
            </a:r>
            <a:r>
              <a:rPr lang="cs-CZ" sz="2400" dirty="0" smtClean="0"/>
              <a:t>existencialismu (filosofové Martin </a:t>
            </a:r>
            <a:r>
              <a:rPr lang="cs-CZ" sz="2400" dirty="0" err="1"/>
              <a:t>Heidegger</a:t>
            </a:r>
            <a:r>
              <a:rPr lang="cs-CZ" sz="2400" dirty="0" smtClean="0"/>
              <a:t>, </a:t>
            </a:r>
          </a:p>
          <a:p>
            <a:pPr marL="45720" indent="0">
              <a:buNone/>
            </a:pPr>
            <a:r>
              <a:rPr lang="cs-CZ" sz="2400" dirty="0"/>
              <a:t>	</a:t>
            </a:r>
            <a:r>
              <a:rPr lang="cs-CZ" sz="2400" dirty="0" err="1" smtClean="0"/>
              <a:t>Sören</a:t>
            </a:r>
            <a:r>
              <a:rPr lang="cs-CZ" sz="2400" dirty="0" smtClean="0"/>
              <a:t> </a:t>
            </a:r>
            <a:r>
              <a:rPr lang="cs-CZ" sz="2400" dirty="0"/>
              <a:t>Kierkegaard</a:t>
            </a:r>
            <a:r>
              <a:rPr lang="cs-CZ" sz="2400" dirty="0" smtClean="0"/>
              <a:t>)</a:t>
            </a:r>
            <a:endParaRPr lang="cs-CZ" sz="2400" dirty="0"/>
          </a:p>
          <a:p>
            <a:pPr marL="45720" indent="0">
              <a:buNone/>
            </a:pPr>
            <a:r>
              <a:rPr lang="cs-CZ" sz="2400" dirty="0" smtClean="0"/>
              <a:t>- jedinec je </a:t>
            </a:r>
            <a:r>
              <a:rPr lang="cs-CZ" sz="2400" dirty="0"/>
              <a:t>izolovaný od </a:t>
            </a:r>
            <a:r>
              <a:rPr lang="cs-CZ" sz="2400" dirty="0" smtClean="0"/>
              <a:t>společnosti, zažívá pocity úzkosti</a:t>
            </a:r>
          </a:p>
          <a:p>
            <a:pPr marL="45720" indent="0">
              <a:buNone/>
            </a:pPr>
            <a:r>
              <a:rPr lang="cs-CZ" sz="2400" dirty="0" smtClean="0"/>
              <a:t>- jedinec žije ve světě, kterému 	nerozumí, svět se mu proto </a:t>
            </a:r>
          </a:p>
          <a:p>
            <a:pPr marL="45720" indent="0">
              <a:buNone/>
            </a:pPr>
            <a:r>
              <a:rPr lang="cs-CZ" sz="2400" dirty="0" smtClean="0"/>
              <a:t>	jeví absurdní</a:t>
            </a:r>
          </a:p>
          <a:p>
            <a:pPr marL="45720" indent="0">
              <a:buNone/>
            </a:pPr>
            <a:r>
              <a:rPr lang="cs-CZ" sz="2400" dirty="0" smtClean="0"/>
              <a:t>- člověku je dána svoboda, ale je k ní donucen; neustále si </a:t>
            </a:r>
          </a:p>
          <a:p>
            <a:pPr marL="45720" indent="0">
              <a:buNone/>
            </a:pPr>
            <a:r>
              <a:rPr lang="cs-CZ" sz="2400" dirty="0" smtClean="0"/>
              <a:t>	musí vybírat a volit z různých cest</a:t>
            </a:r>
          </a:p>
          <a:p>
            <a:pPr marL="45720" indent="0">
              <a:buNone/>
            </a:pPr>
            <a:r>
              <a:rPr lang="cs-CZ" sz="2400" dirty="0" smtClean="0"/>
              <a:t>- jedinec si je vědom nevyhnutelné smrti</a:t>
            </a:r>
          </a:p>
          <a:p>
            <a:pPr marL="45720" indent="0">
              <a:buNone/>
            </a:pPr>
            <a:r>
              <a:rPr lang="cs-CZ" sz="2400" dirty="0" smtClean="0"/>
              <a:t>- autoři: Albert </a:t>
            </a:r>
            <a:r>
              <a:rPr lang="cs-CZ" sz="2400" dirty="0" err="1" smtClean="0"/>
              <a:t>Camus</a:t>
            </a:r>
            <a:r>
              <a:rPr lang="cs-CZ" sz="2400" dirty="0" smtClean="0"/>
              <a:t>, Jean-Paul Sartre</a:t>
            </a:r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3200" dirty="0" smtClean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2311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r>
              <a:rPr lang="cs-CZ" sz="2800" dirty="0" smtClean="0"/>
              <a:t>Absurdní drama</a:t>
            </a:r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r>
              <a:rPr lang="cs-CZ" sz="2400" dirty="0" smtClean="0"/>
              <a:t>– vzniká ve Francii v souvislosti s existencialismem, původně </a:t>
            </a:r>
          </a:p>
          <a:p>
            <a:pPr marL="4572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určeno pro pobavení intelektuálů</a:t>
            </a:r>
          </a:p>
          <a:p>
            <a:pPr marL="45720" indent="0">
              <a:buNone/>
            </a:pPr>
            <a:r>
              <a:rPr lang="cs-CZ" sz="2400" dirty="0" smtClean="0"/>
              <a:t>- zaměřuje </a:t>
            </a:r>
            <a:r>
              <a:rPr lang="cs-CZ" sz="2400" dirty="0"/>
              <a:t>se na vylíčení úzkosti </a:t>
            </a:r>
            <a:r>
              <a:rPr lang="cs-CZ" sz="2400" dirty="0" smtClean="0"/>
              <a:t>vycházející </a:t>
            </a:r>
            <a:r>
              <a:rPr lang="cs-CZ" sz="2400" dirty="0"/>
              <a:t>z lidské </a:t>
            </a:r>
            <a:endParaRPr lang="cs-CZ" sz="2400" dirty="0" smtClean="0"/>
          </a:p>
          <a:p>
            <a:pPr marL="45720" indent="0">
              <a:buNone/>
            </a:pPr>
            <a:r>
              <a:rPr lang="cs-CZ" sz="2400" dirty="0" smtClean="0"/>
              <a:t>	existence</a:t>
            </a:r>
          </a:p>
          <a:p>
            <a:pPr marL="45720" indent="0">
              <a:buNone/>
            </a:pPr>
            <a:r>
              <a:rPr lang="cs-CZ" sz="2400" dirty="0" smtClean="0"/>
              <a:t>- dramatu </a:t>
            </a:r>
            <a:r>
              <a:rPr lang="cs-CZ" sz="2400" dirty="0"/>
              <a:t>chybí děj, </a:t>
            </a:r>
            <a:r>
              <a:rPr lang="cs-CZ" sz="2400" dirty="0" smtClean="0"/>
              <a:t>zápletka</a:t>
            </a:r>
          </a:p>
          <a:p>
            <a:pPr marL="45720" indent="0">
              <a:buNone/>
            </a:pPr>
            <a:r>
              <a:rPr lang="cs-CZ" sz="2400" dirty="0" smtClean="0"/>
              <a:t>- jazyk </a:t>
            </a:r>
            <a:r>
              <a:rPr lang="cs-CZ" sz="2400" dirty="0"/>
              <a:t>je úmyslně narušený (= </a:t>
            </a:r>
            <a:r>
              <a:rPr lang="cs-CZ" sz="2400" dirty="0" smtClean="0"/>
              <a:t>nemá </a:t>
            </a:r>
            <a:r>
              <a:rPr lang="cs-CZ" sz="2400" dirty="0"/>
              <a:t>sdělnou funkci</a:t>
            </a:r>
            <a:r>
              <a:rPr lang="cs-CZ" sz="2400" dirty="0" smtClean="0"/>
              <a:t>)</a:t>
            </a:r>
          </a:p>
          <a:p>
            <a:pPr marL="45720" indent="0">
              <a:buNone/>
            </a:pPr>
            <a:r>
              <a:rPr lang="cs-CZ" sz="2400" dirty="0" smtClean="0"/>
              <a:t>- mezi </a:t>
            </a:r>
            <a:r>
              <a:rPr lang="cs-CZ" sz="2400" dirty="0"/>
              <a:t>replikami postav často není souvislost (což naznačuje </a:t>
            </a:r>
            <a:endParaRPr lang="cs-CZ" sz="2400" dirty="0" smtClean="0"/>
          </a:p>
          <a:p>
            <a:pPr marL="45720" indent="0">
              <a:buNone/>
            </a:pPr>
            <a:r>
              <a:rPr lang="cs-CZ" sz="2400" dirty="0" smtClean="0"/>
              <a:t>	ztrátu schopnosti </a:t>
            </a:r>
            <a:r>
              <a:rPr lang="cs-CZ" sz="2400" dirty="0"/>
              <a:t>komunikace</a:t>
            </a:r>
            <a:r>
              <a:rPr lang="cs-CZ" sz="2400" dirty="0" smtClean="0"/>
              <a:t>)</a:t>
            </a:r>
          </a:p>
          <a:p>
            <a:pPr marL="45720" indent="0">
              <a:buNone/>
            </a:pPr>
            <a:r>
              <a:rPr lang="cs-CZ" sz="2400" dirty="0"/>
              <a:t>-</a:t>
            </a:r>
            <a:r>
              <a:rPr lang="cs-CZ" sz="2400" dirty="0" smtClean="0"/>
              <a:t> autoři</a:t>
            </a:r>
            <a:r>
              <a:rPr lang="cs-CZ" sz="2400" dirty="0"/>
              <a:t>: </a:t>
            </a:r>
            <a:r>
              <a:rPr lang="cs-CZ" sz="2400" dirty="0" err="1"/>
              <a:t>Eugéne</a:t>
            </a:r>
            <a:r>
              <a:rPr lang="cs-CZ" sz="2400" dirty="0"/>
              <a:t> </a:t>
            </a:r>
            <a:r>
              <a:rPr lang="cs-CZ" sz="2400" dirty="0" err="1"/>
              <a:t>Ionesco</a:t>
            </a:r>
            <a:r>
              <a:rPr lang="cs-CZ" sz="2400" dirty="0"/>
              <a:t>, Samuel </a:t>
            </a:r>
            <a:r>
              <a:rPr lang="cs-CZ" sz="2400" dirty="0" err="1"/>
              <a:t>Beckett</a:t>
            </a:r>
            <a:r>
              <a:rPr lang="cs-CZ" sz="2400" dirty="0"/>
              <a:t>, Václav Havel</a:t>
            </a:r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3200" dirty="0" smtClean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04170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r>
              <a:rPr lang="cs-CZ" sz="2800" dirty="0" smtClean="0"/>
              <a:t>Absurdní drama</a:t>
            </a:r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r>
              <a:rPr lang="cs-CZ" sz="2400" dirty="0" smtClean="0"/>
              <a:t>– vzniká ve Francii v souvislosti s existencialismem, původně </a:t>
            </a:r>
          </a:p>
          <a:p>
            <a:pPr marL="4572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určeno pro pobavení intelektuálů</a:t>
            </a:r>
          </a:p>
          <a:p>
            <a:pPr marL="45720" indent="0">
              <a:buNone/>
            </a:pPr>
            <a:r>
              <a:rPr lang="cs-CZ" sz="2400" dirty="0" smtClean="0"/>
              <a:t>- zaměřuje </a:t>
            </a:r>
            <a:r>
              <a:rPr lang="cs-CZ" sz="2400" dirty="0"/>
              <a:t>se na vylíčení úzkosti </a:t>
            </a:r>
            <a:r>
              <a:rPr lang="cs-CZ" sz="2400" dirty="0" smtClean="0"/>
              <a:t>vycházející </a:t>
            </a:r>
            <a:r>
              <a:rPr lang="cs-CZ" sz="2400" dirty="0"/>
              <a:t>z lidské </a:t>
            </a:r>
            <a:endParaRPr lang="cs-CZ" sz="2400" dirty="0" smtClean="0"/>
          </a:p>
          <a:p>
            <a:pPr marL="45720" indent="0">
              <a:buNone/>
            </a:pPr>
            <a:r>
              <a:rPr lang="cs-CZ" sz="2400" dirty="0" smtClean="0"/>
              <a:t>	existence</a:t>
            </a:r>
          </a:p>
          <a:p>
            <a:pPr marL="45720" indent="0">
              <a:buNone/>
            </a:pPr>
            <a:r>
              <a:rPr lang="cs-CZ" sz="2400" dirty="0" smtClean="0"/>
              <a:t>- dramatu </a:t>
            </a:r>
            <a:r>
              <a:rPr lang="cs-CZ" sz="2400" dirty="0"/>
              <a:t>chybí děj, </a:t>
            </a:r>
            <a:r>
              <a:rPr lang="cs-CZ" sz="2400" dirty="0" smtClean="0"/>
              <a:t>zápletka</a:t>
            </a:r>
          </a:p>
          <a:p>
            <a:pPr marL="45720" indent="0">
              <a:buNone/>
            </a:pPr>
            <a:r>
              <a:rPr lang="cs-CZ" sz="2400" dirty="0" smtClean="0"/>
              <a:t>- jazyk </a:t>
            </a:r>
            <a:r>
              <a:rPr lang="cs-CZ" sz="2400" dirty="0"/>
              <a:t>je úmyslně narušený (= </a:t>
            </a:r>
            <a:r>
              <a:rPr lang="cs-CZ" sz="2400" dirty="0" smtClean="0"/>
              <a:t>nemá </a:t>
            </a:r>
            <a:r>
              <a:rPr lang="cs-CZ" sz="2400" dirty="0"/>
              <a:t>sdělnou funkci</a:t>
            </a:r>
            <a:r>
              <a:rPr lang="cs-CZ" sz="2400" dirty="0" smtClean="0"/>
              <a:t>)</a:t>
            </a:r>
          </a:p>
          <a:p>
            <a:pPr marL="45720" indent="0">
              <a:buNone/>
            </a:pPr>
            <a:r>
              <a:rPr lang="cs-CZ" sz="2400" dirty="0" smtClean="0"/>
              <a:t>- mezi </a:t>
            </a:r>
            <a:r>
              <a:rPr lang="cs-CZ" sz="2400" dirty="0"/>
              <a:t>replikami postav často není souvislost (což naznačuje </a:t>
            </a:r>
            <a:endParaRPr lang="cs-CZ" sz="2400" dirty="0" smtClean="0"/>
          </a:p>
          <a:p>
            <a:pPr marL="45720" indent="0">
              <a:buNone/>
            </a:pPr>
            <a:r>
              <a:rPr lang="cs-CZ" sz="2400" dirty="0" smtClean="0"/>
              <a:t>	ztrátu schopnosti </a:t>
            </a:r>
            <a:r>
              <a:rPr lang="cs-CZ" sz="2400" dirty="0"/>
              <a:t>komunikace</a:t>
            </a:r>
            <a:r>
              <a:rPr lang="cs-CZ" sz="2400" dirty="0" smtClean="0"/>
              <a:t>)</a:t>
            </a:r>
          </a:p>
          <a:p>
            <a:pPr marL="45720" indent="0">
              <a:buNone/>
            </a:pPr>
            <a:r>
              <a:rPr lang="cs-CZ" sz="2400" dirty="0"/>
              <a:t>-</a:t>
            </a:r>
            <a:r>
              <a:rPr lang="cs-CZ" sz="2400" dirty="0" smtClean="0"/>
              <a:t> autoři</a:t>
            </a:r>
            <a:r>
              <a:rPr lang="cs-CZ" sz="2400" dirty="0"/>
              <a:t>: </a:t>
            </a:r>
            <a:r>
              <a:rPr lang="cs-CZ" sz="2400" dirty="0" err="1"/>
              <a:t>Eugéne</a:t>
            </a:r>
            <a:r>
              <a:rPr lang="cs-CZ" sz="2400" dirty="0"/>
              <a:t> </a:t>
            </a:r>
            <a:r>
              <a:rPr lang="cs-CZ" sz="2400" dirty="0" err="1"/>
              <a:t>Ionesco</a:t>
            </a:r>
            <a:r>
              <a:rPr lang="cs-CZ" sz="2400" dirty="0"/>
              <a:t>, Samuel </a:t>
            </a:r>
            <a:r>
              <a:rPr lang="cs-CZ" sz="2400" dirty="0" err="1"/>
              <a:t>Beckett</a:t>
            </a:r>
            <a:r>
              <a:rPr lang="cs-CZ" sz="2400" dirty="0"/>
              <a:t>, Václav Havel</a:t>
            </a:r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3200" dirty="0" smtClean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75089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Jean-Paul Sartre</a:t>
            </a:r>
            <a:endParaRPr lang="cs-CZ" sz="2400" dirty="0">
              <a:solidFill>
                <a:srgbClr val="FF0000"/>
              </a:solidFill>
            </a:endParaRPr>
          </a:p>
          <a:p>
            <a:pPr marL="45720" indent="0">
              <a:buNone/>
            </a:pPr>
            <a:r>
              <a:rPr lang="cs-CZ" sz="2400" dirty="0" smtClean="0"/>
              <a:t>- francouzský </a:t>
            </a:r>
            <a:r>
              <a:rPr lang="cs-CZ" sz="2400" dirty="0"/>
              <a:t>spisovatel a filosof existence, nositel Nobelovy ceny, </a:t>
            </a:r>
            <a:endParaRPr lang="cs-CZ" sz="2400" dirty="0" smtClean="0"/>
          </a:p>
          <a:p>
            <a:pPr marL="45720" indent="0">
              <a:buNone/>
            </a:pPr>
            <a:r>
              <a:rPr lang="cs-CZ" sz="2400" dirty="0" smtClean="0"/>
              <a:t>	kterou </a:t>
            </a:r>
            <a:r>
              <a:rPr lang="cs-CZ" sz="2400" dirty="0"/>
              <a:t>ale odmítl převzít </a:t>
            </a:r>
          </a:p>
          <a:p>
            <a:pPr marL="45720" indent="0">
              <a:buNone/>
            </a:pPr>
            <a:r>
              <a:rPr lang="cs-CZ" sz="2400" dirty="0" smtClean="0"/>
              <a:t>- celý </a:t>
            </a:r>
            <a:r>
              <a:rPr lang="cs-CZ" sz="2400" dirty="0"/>
              <a:t>život žil ve volném svazku s feministkou Simone de </a:t>
            </a:r>
            <a:endParaRPr lang="cs-CZ" sz="2400" dirty="0" smtClean="0"/>
          </a:p>
          <a:p>
            <a:pPr marL="45720" indent="0">
              <a:buNone/>
            </a:pPr>
            <a:r>
              <a:rPr lang="cs-CZ" sz="2400" dirty="0" smtClean="0"/>
              <a:t>	Beauvoirovou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Dílo:</a:t>
            </a:r>
          </a:p>
          <a:p>
            <a:pPr marL="4572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Zeď</a:t>
            </a:r>
            <a:r>
              <a:rPr lang="cs-CZ" sz="2400" dirty="0" smtClean="0"/>
              <a:t> </a:t>
            </a:r>
            <a:r>
              <a:rPr lang="cs-CZ" sz="2400" dirty="0"/>
              <a:t>– soubor filosofických povídek. Nejznámější povídka Zeď se odehrává za španělské občanské </a:t>
            </a:r>
            <a:r>
              <a:rPr lang="cs-CZ" sz="2400" dirty="0" smtClean="0"/>
              <a:t>války</a:t>
            </a:r>
            <a:r>
              <a:rPr lang="cs-CZ" sz="2400" dirty="0"/>
              <a:t>. Hlavní hrdina čeká ve vězení na popravu (zastřelení u zdi). Líčí své psychické procesy, z</a:t>
            </a:r>
            <a:r>
              <a:rPr lang="cs-CZ" sz="2400" dirty="0" smtClean="0"/>
              <a:t>apírání</a:t>
            </a:r>
            <a:r>
              <a:rPr lang="cs-CZ" sz="2400" dirty="0"/>
              <a:t>, vzdor, smíření. Vyšetřovatelé chtějí vědět, kde se skrývá jeho velitel. Ve chvíli </a:t>
            </a:r>
            <a:r>
              <a:rPr lang="cs-CZ" sz="2400" dirty="0" smtClean="0"/>
              <a:t>smíření </a:t>
            </a:r>
            <a:r>
              <a:rPr lang="cs-CZ" sz="2400" dirty="0"/>
              <a:t>se se smrtí se u něj dostavuje pocit svobody. Proto se k dozorcům dovolí žert, když </a:t>
            </a:r>
            <a:r>
              <a:rPr lang="cs-CZ" sz="2400" dirty="0" smtClean="0"/>
              <a:t>jim </a:t>
            </a:r>
            <a:r>
              <a:rPr lang="cs-CZ" sz="2400" dirty="0"/>
              <a:t>řekne, že </a:t>
            </a:r>
            <a:r>
              <a:rPr lang="cs-CZ" sz="2400" dirty="0" smtClean="0"/>
              <a:t>se </a:t>
            </a:r>
            <a:r>
              <a:rPr lang="cs-CZ" sz="2400" dirty="0"/>
              <a:t>velitel skrývá na hřbitově. Poté očekává smrt, ale místo toho vše směřuje </a:t>
            </a:r>
            <a:r>
              <a:rPr lang="cs-CZ" sz="2400" dirty="0" smtClean="0"/>
              <a:t>k</a:t>
            </a:r>
            <a:r>
              <a:rPr lang="cs-CZ" sz="2400" dirty="0"/>
              <a:t> jeho propuštění. Jeho velitel se totiž na hřbitově opravdu skrýval. </a:t>
            </a:r>
          </a:p>
          <a:p>
            <a:pPr marL="4572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Bytí </a:t>
            </a:r>
            <a:r>
              <a:rPr lang="cs-CZ" sz="2400" b="1" dirty="0">
                <a:solidFill>
                  <a:srgbClr val="FF0000"/>
                </a:solidFill>
              </a:rPr>
              <a:t>a nicota </a:t>
            </a:r>
            <a:r>
              <a:rPr lang="cs-CZ" sz="2400" dirty="0"/>
              <a:t>– filosofický traktát, ve kterém popsal zásady filosofie existence</a:t>
            </a:r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3200" dirty="0" smtClean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76058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 fontScale="85000" lnSpcReduction="10000"/>
          </a:bodyPr>
          <a:lstStyle/>
          <a:p>
            <a:pPr marL="45720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Albert </a:t>
            </a:r>
            <a:r>
              <a:rPr lang="cs-CZ" sz="2400" b="1" dirty="0" err="1">
                <a:solidFill>
                  <a:srgbClr val="FF0000"/>
                </a:solidFill>
              </a:rPr>
              <a:t>Camus</a:t>
            </a:r>
            <a:endParaRPr lang="cs-CZ" sz="2400" dirty="0">
              <a:solidFill>
                <a:srgbClr val="FF0000"/>
              </a:solidFill>
            </a:endParaRPr>
          </a:p>
          <a:p>
            <a:pPr marL="45720" indent="0">
              <a:buNone/>
            </a:pPr>
            <a:r>
              <a:rPr lang="cs-CZ" sz="2400" dirty="0"/>
              <a:t>- francouzský filosof a spisovatel, nositel Nobelovy ceny</a:t>
            </a:r>
          </a:p>
          <a:p>
            <a:pPr marL="45720" indent="0">
              <a:buNone/>
            </a:pPr>
            <a:r>
              <a:rPr lang="cs-CZ" sz="2400" dirty="0" smtClean="0"/>
              <a:t>- ve </a:t>
            </a:r>
            <a:r>
              <a:rPr lang="cs-CZ" sz="2400" dirty="0"/>
              <a:t>svém díle se zabýval především nesmyslností života člověka </a:t>
            </a:r>
            <a:endParaRPr lang="cs-CZ" sz="2400" dirty="0" smtClean="0"/>
          </a:p>
          <a:p>
            <a:pPr marL="45720" indent="0">
              <a:buNone/>
            </a:pPr>
            <a:r>
              <a:rPr lang="cs-CZ" sz="2400" dirty="0" smtClean="0"/>
              <a:t>	v</a:t>
            </a:r>
            <a:r>
              <a:rPr lang="cs-CZ" sz="2400" dirty="0"/>
              <a:t> absurdním světě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Dílo</a:t>
            </a:r>
            <a:r>
              <a:rPr lang="cs-CZ" sz="2400" dirty="0">
                <a:solidFill>
                  <a:srgbClr val="FF0000"/>
                </a:solidFill>
              </a:rPr>
              <a:t>:</a:t>
            </a:r>
            <a:r>
              <a:rPr lang="cs-CZ" sz="2400" dirty="0"/>
              <a:t>	</a:t>
            </a:r>
            <a:endParaRPr lang="cs-CZ" sz="2400" dirty="0" smtClean="0"/>
          </a:p>
          <a:p>
            <a:pPr marL="4572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Mýtus </a:t>
            </a:r>
            <a:r>
              <a:rPr lang="cs-CZ" sz="2400" b="1" dirty="0">
                <a:solidFill>
                  <a:srgbClr val="FF0000"/>
                </a:solidFill>
              </a:rPr>
              <a:t>o Sisyfovi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/>
              <a:t>– filosofický esej, ve kterém se jedinec vzbouří proti </a:t>
            </a:r>
            <a:r>
              <a:rPr lang="cs-CZ" sz="2400" dirty="0" smtClean="0"/>
              <a:t>svému </a:t>
            </a:r>
            <a:r>
              <a:rPr lang="cs-CZ" sz="2400" dirty="0"/>
              <a:t>absurdnímu údělu tak, </a:t>
            </a:r>
            <a:r>
              <a:rPr lang="cs-CZ" sz="2400" dirty="0" smtClean="0"/>
              <a:t>že </a:t>
            </a:r>
            <a:r>
              <a:rPr lang="cs-CZ" sz="2400" dirty="0"/>
              <a:t>ho svobodně přijme.</a:t>
            </a:r>
            <a:r>
              <a:rPr lang="cs-CZ" sz="2400" b="1" dirty="0"/>
              <a:t>	</a:t>
            </a:r>
            <a:endParaRPr lang="cs-CZ" sz="2400" dirty="0"/>
          </a:p>
          <a:p>
            <a:pPr marL="4572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Cizinec</a:t>
            </a:r>
            <a:r>
              <a:rPr lang="cs-CZ" sz="2400" dirty="0" smtClean="0"/>
              <a:t> </a:t>
            </a:r>
            <a:r>
              <a:rPr lang="cs-CZ" sz="2400" dirty="0"/>
              <a:t>– román se dvěma částmi, dějovou a </a:t>
            </a:r>
            <a:r>
              <a:rPr lang="cs-CZ" sz="2400" dirty="0" smtClean="0"/>
              <a:t>úvahovou. V</a:t>
            </a:r>
            <a:r>
              <a:rPr lang="cs-CZ" sz="2400" dirty="0"/>
              <a:t> první části hlavní </a:t>
            </a:r>
            <a:r>
              <a:rPr lang="cs-CZ" sz="2400" dirty="0" smtClean="0"/>
              <a:t>postava (úředník </a:t>
            </a:r>
            <a:r>
              <a:rPr lang="cs-CZ" sz="2400" dirty="0" err="1" smtClean="0"/>
              <a:t>Mersault</a:t>
            </a:r>
            <a:r>
              <a:rPr lang="cs-CZ" sz="2400" dirty="0"/>
              <a:t>)</a:t>
            </a:r>
            <a:r>
              <a:rPr lang="cs-CZ" sz="2400" dirty="0" smtClean="0"/>
              <a:t> </a:t>
            </a:r>
            <a:r>
              <a:rPr lang="cs-CZ" sz="2400" dirty="0"/>
              <a:t>přichází o matku. I když ji měl rád, tak </a:t>
            </a:r>
            <a:r>
              <a:rPr lang="cs-CZ" sz="2400" dirty="0" smtClean="0"/>
              <a:t>neprojevuje </a:t>
            </a:r>
            <a:r>
              <a:rPr lang="cs-CZ" sz="2400" dirty="0"/>
              <a:t>lítost. Ten samý den naváže sexuální vztah, seznámí se s pasákem Raymondem, </a:t>
            </a:r>
            <a:r>
              <a:rPr lang="cs-CZ" sz="2400" dirty="0" smtClean="0"/>
              <a:t>zabije </a:t>
            </a:r>
            <a:r>
              <a:rPr lang="cs-CZ" sz="2400" dirty="0"/>
              <a:t>Araba, když chce pomoci Raymondovi.</a:t>
            </a:r>
          </a:p>
          <a:p>
            <a:pPr marL="45720" indent="0">
              <a:buNone/>
            </a:pPr>
            <a:r>
              <a:rPr lang="cs-CZ" sz="2400" dirty="0" smtClean="0"/>
              <a:t>Ve </a:t>
            </a:r>
            <a:r>
              <a:rPr lang="cs-CZ" sz="2400" dirty="0"/>
              <a:t>druhé části probíhá soudní proces, jenž </a:t>
            </a:r>
            <a:r>
              <a:rPr lang="cs-CZ" sz="2400" dirty="0" err="1"/>
              <a:t>Mersault</a:t>
            </a:r>
            <a:r>
              <a:rPr lang="cs-CZ" sz="2400" dirty="0"/>
              <a:t> popisuje, jako kdyby se jej netýkal. 	</a:t>
            </a:r>
            <a:r>
              <a:rPr lang="cs-CZ" sz="2400" dirty="0" smtClean="0"/>
              <a:t>Neprojevuje </a:t>
            </a:r>
            <a:r>
              <a:rPr lang="cs-CZ" sz="2400" dirty="0"/>
              <a:t>žádné city. Jeho chování je pro porotu nepochopitelné, proto ho odsoudí k trestu </a:t>
            </a:r>
            <a:r>
              <a:rPr lang="cs-CZ" sz="2400" dirty="0" smtClean="0"/>
              <a:t>smrti</a:t>
            </a:r>
            <a:r>
              <a:rPr lang="cs-CZ" sz="2400" dirty="0"/>
              <a:t>. Ne proto, že by vraždil, ale kvůli tomu, že nedokáže projevit své pocity.</a:t>
            </a:r>
          </a:p>
          <a:p>
            <a:pPr marL="45720" indent="0">
              <a:buNone/>
            </a:pPr>
            <a:r>
              <a:rPr lang="cs-CZ" sz="2400" b="1" dirty="0" err="1" smtClean="0">
                <a:solidFill>
                  <a:srgbClr val="FF0000"/>
                </a:solidFill>
              </a:rPr>
              <a:t>Caligula</a:t>
            </a:r>
            <a:r>
              <a:rPr lang="cs-CZ" sz="2400" dirty="0" smtClean="0"/>
              <a:t> </a:t>
            </a:r>
            <a:r>
              <a:rPr lang="cs-CZ" sz="2400" dirty="0"/>
              <a:t>– divadelní hra zasazená do starověkého Říma. Na osobě šíleného císaře </a:t>
            </a:r>
            <a:r>
              <a:rPr lang="cs-CZ" sz="2400" dirty="0" err="1"/>
              <a:t>Camus</a:t>
            </a:r>
            <a:r>
              <a:rPr lang="cs-CZ" sz="2400" dirty="0"/>
              <a:t> popisuje, 	</a:t>
            </a:r>
            <a:r>
              <a:rPr lang="cs-CZ" sz="2400" dirty="0" smtClean="0"/>
              <a:t>kam </a:t>
            </a:r>
            <a:r>
              <a:rPr lang="cs-CZ" sz="2400" dirty="0"/>
              <a:t>až dokáže zajít člověk s neomezenou mocí. I přesto ale na něj čeká smrt.</a:t>
            </a:r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3200" dirty="0" smtClean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0369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2000" b="1" dirty="0" smtClean="0"/>
          </a:p>
          <a:p>
            <a:pPr marL="45720" indent="0">
              <a:buNone/>
            </a:pPr>
            <a:r>
              <a:rPr lang="cs-CZ" sz="2000" b="1" dirty="0" err="1" smtClean="0">
                <a:solidFill>
                  <a:srgbClr val="FF0000"/>
                </a:solidFill>
              </a:rPr>
              <a:t>Eugéne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>
                <a:solidFill>
                  <a:srgbClr val="FF0000"/>
                </a:solidFill>
              </a:rPr>
              <a:t>Ionesco</a:t>
            </a:r>
            <a:endParaRPr lang="cs-CZ" sz="2000" dirty="0">
              <a:solidFill>
                <a:srgbClr val="FF0000"/>
              </a:solidFill>
            </a:endParaRPr>
          </a:p>
          <a:p>
            <a:pPr marL="45720" indent="0">
              <a:buNone/>
            </a:pPr>
            <a:r>
              <a:rPr lang="cs-CZ" sz="2000" dirty="0"/>
              <a:t>- francouzský autor absurdních </a:t>
            </a:r>
            <a:r>
              <a:rPr lang="cs-CZ" sz="2000" dirty="0" err="1"/>
              <a:t>dramatů</a:t>
            </a:r>
            <a:r>
              <a:rPr lang="cs-CZ" sz="2000" dirty="0"/>
              <a:t> rumunského původu</a:t>
            </a:r>
          </a:p>
          <a:p>
            <a:pPr marL="4572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Dílo: 	</a:t>
            </a:r>
            <a:endParaRPr lang="cs-CZ" sz="2000" dirty="0" smtClean="0">
              <a:solidFill>
                <a:srgbClr val="FF0000"/>
              </a:solidFill>
            </a:endParaRPr>
          </a:p>
          <a:p>
            <a:pPr marL="4572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Plešatá </a:t>
            </a:r>
            <a:r>
              <a:rPr lang="cs-CZ" sz="2000" dirty="0">
                <a:solidFill>
                  <a:srgbClr val="FF0000"/>
                </a:solidFill>
              </a:rPr>
              <a:t>zpěvačka </a:t>
            </a:r>
            <a:r>
              <a:rPr lang="cs-CZ" sz="2000" dirty="0"/>
              <a:t>– manželé se sejdou na večeři; hra bez zápletky, promluvy spolu nesouvisí, jsou </a:t>
            </a:r>
            <a:r>
              <a:rPr lang="cs-CZ" sz="2000" dirty="0" smtClean="0"/>
              <a:t>plné </a:t>
            </a:r>
            <a:r>
              <a:rPr lang="cs-CZ" sz="2000" dirty="0"/>
              <a:t>klišé a frází, postavy se vzájemně neposlouchají</a:t>
            </a:r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3200" dirty="0" smtClean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36676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Samuel </a:t>
            </a:r>
            <a:r>
              <a:rPr lang="cs-CZ" sz="2000" b="1" dirty="0" err="1" smtClean="0">
                <a:solidFill>
                  <a:srgbClr val="FF0000"/>
                </a:solidFill>
              </a:rPr>
              <a:t>Beckett</a:t>
            </a:r>
            <a:endParaRPr lang="cs-CZ" sz="2000" dirty="0" smtClean="0">
              <a:solidFill>
                <a:srgbClr val="FF0000"/>
              </a:solidFill>
            </a:endParaRPr>
          </a:p>
          <a:p>
            <a:pPr marL="45720" indent="0">
              <a:buNone/>
            </a:pPr>
            <a:r>
              <a:rPr lang="cs-CZ" sz="2000" dirty="0" smtClean="0"/>
              <a:t>- irský prozaik a dramatik (peníze, které získal za Nobelovu cenu, údajně </a:t>
            </a:r>
          </a:p>
          <a:p>
            <a:pPr marL="45720" indent="0">
              <a:buNone/>
            </a:pPr>
            <a:r>
              <a:rPr lang="cs-CZ" sz="2000" dirty="0" smtClean="0"/>
              <a:t>	rozdal chudým umělcům); představitel </a:t>
            </a:r>
            <a:r>
              <a:rPr lang="cs-CZ" sz="2000" dirty="0"/>
              <a:t>absurdního divadla</a:t>
            </a:r>
          </a:p>
          <a:p>
            <a:pPr marL="45720" indent="0">
              <a:buNone/>
            </a:pPr>
            <a:r>
              <a:rPr lang="cs-CZ" sz="2000" dirty="0" smtClean="0"/>
              <a:t>- od </a:t>
            </a:r>
            <a:r>
              <a:rPr lang="cs-CZ" sz="2000" dirty="0"/>
              <a:t>2. světové války žil ve Francii, část děl napsal francouzsky, proto se </a:t>
            </a:r>
            <a:endParaRPr lang="cs-CZ" sz="2000" dirty="0" smtClean="0"/>
          </a:p>
          <a:p>
            <a:pPr marL="45720" indent="0">
              <a:buNone/>
            </a:pPr>
            <a:r>
              <a:rPr lang="cs-CZ" sz="2000" dirty="0" smtClean="0"/>
              <a:t>	považuje </a:t>
            </a:r>
            <a:r>
              <a:rPr lang="cs-CZ" sz="2000" dirty="0"/>
              <a:t>za irského i </a:t>
            </a:r>
            <a:r>
              <a:rPr lang="cs-CZ" sz="2000" dirty="0" smtClean="0"/>
              <a:t>francouzského </a:t>
            </a:r>
            <a:r>
              <a:rPr lang="cs-CZ" sz="2000" dirty="0"/>
              <a:t>autora</a:t>
            </a:r>
          </a:p>
          <a:p>
            <a:pPr marL="4572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Dílo:	</a:t>
            </a:r>
            <a:endParaRPr lang="cs-CZ" sz="2000" dirty="0" smtClean="0">
              <a:solidFill>
                <a:srgbClr val="FF0000"/>
              </a:solidFill>
            </a:endParaRPr>
          </a:p>
          <a:p>
            <a:pPr marL="4572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Čekání </a:t>
            </a:r>
            <a:r>
              <a:rPr lang="cs-CZ" sz="2000" b="1" dirty="0">
                <a:solidFill>
                  <a:srgbClr val="FF0000"/>
                </a:solidFill>
              </a:rPr>
              <a:t>na Godota </a:t>
            </a:r>
            <a:r>
              <a:rPr lang="cs-CZ" sz="2000" dirty="0"/>
              <a:t>– absurdní drama o dvou dějstvích, na silnici se setkávají dva tuláci, přátelé </a:t>
            </a:r>
            <a:r>
              <a:rPr lang="cs-CZ" sz="2000" dirty="0" smtClean="0"/>
              <a:t>Vladimír </a:t>
            </a:r>
            <a:r>
              <a:rPr lang="cs-CZ" sz="2000" dirty="0"/>
              <a:t>a </a:t>
            </a:r>
            <a:r>
              <a:rPr lang="cs-CZ" sz="2000" dirty="0" smtClean="0"/>
              <a:t>Estragon. Z</a:t>
            </a:r>
            <a:r>
              <a:rPr lang="cs-CZ" sz="2000" dirty="0"/>
              <a:t> jejich chaotického rozhovoru lze poznat jen to, že čekají na jakéhosi </a:t>
            </a:r>
            <a:r>
              <a:rPr lang="cs-CZ" sz="2000" dirty="0" smtClean="0"/>
              <a:t>Godota. </a:t>
            </a:r>
            <a:r>
              <a:rPr lang="cs-CZ" sz="2000" dirty="0"/>
              <a:t>Dále ještě přijde pán (ztělesnění sadistické osoby) se </a:t>
            </a:r>
            <a:r>
              <a:rPr lang="cs-CZ" sz="2000" dirty="0" smtClean="0"/>
              <a:t>svým </a:t>
            </a:r>
            <a:r>
              <a:rPr lang="cs-CZ" sz="2000" dirty="0"/>
              <a:t>sluhou na provazu (ponížený člověk). Pak přijde chlapec a oznámí jim, že Godot </a:t>
            </a:r>
            <a:r>
              <a:rPr lang="cs-CZ" sz="2000" dirty="0" smtClean="0"/>
              <a:t>nepřijde</a:t>
            </a:r>
            <a:r>
              <a:rPr lang="cs-CZ" sz="2000" dirty="0"/>
              <a:t>. Ve druhém </a:t>
            </a:r>
            <a:r>
              <a:rPr lang="cs-CZ" sz="2000" dirty="0" smtClean="0"/>
              <a:t>dějství </a:t>
            </a:r>
            <a:r>
              <a:rPr lang="cs-CZ" sz="2000" dirty="0"/>
              <a:t>se vše téměř opakuje, jen pán </a:t>
            </a:r>
            <a:r>
              <a:rPr lang="cs-CZ" sz="2000" dirty="0" err="1"/>
              <a:t>Pozzo</a:t>
            </a:r>
            <a:r>
              <a:rPr lang="cs-CZ" sz="2000" dirty="0"/>
              <a:t> je slepý a je závislý na </a:t>
            </a:r>
            <a:r>
              <a:rPr lang="cs-CZ" sz="2000" dirty="0" smtClean="0"/>
              <a:t>svém </a:t>
            </a:r>
            <a:r>
              <a:rPr lang="cs-CZ" sz="2000" dirty="0"/>
              <a:t>sluhovi. Nyní on je závislý na vůli sluhy </a:t>
            </a:r>
            <a:r>
              <a:rPr lang="cs-CZ" sz="2000" dirty="0" err="1"/>
              <a:t>Luckyho</a:t>
            </a:r>
            <a:r>
              <a:rPr lang="cs-CZ" sz="2000" dirty="0"/>
              <a:t>. </a:t>
            </a:r>
          </a:p>
          <a:p>
            <a:pPr marL="45720" indent="0">
              <a:buNone/>
            </a:pPr>
            <a:r>
              <a:rPr lang="cs-CZ" sz="2000" dirty="0" smtClean="0"/>
              <a:t>Oba </a:t>
            </a:r>
            <a:r>
              <a:rPr lang="cs-CZ" sz="2000" dirty="0"/>
              <a:t>hlavní protagonisté spolu nemluví, aby si něco řekli, mluví, aby zaplnili co nejvíce času.</a:t>
            </a:r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3200" dirty="0" smtClean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02266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4800" y="476672"/>
            <a:ext cx="86868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Zdroje: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ANDREE, Lukáš. </a:t>
            </a:r>
            <a:r>
              <a:rPr lang="cs-CZ" sz="2400" i="1" dirty="0"/>
              <a:t>Literatura pro 4. ročník středních škol</a:t>
            </a:r>
            <a:r>
              <a:rPr lang="cs-CZ" sz="2400" dirty="0"/>
              <a:t>. Vyd. 1. Brno: </a:t>
            </a:r>
            <a:r>
              <a:rPr lang="cs-CZ" sz="2400" dirty="0" err="1"/>
              <a:t>Didaktis</a:t>
            </a:r>
            <a:r>
              <a:rPr lang="cs-CZ" sz="2400" dirty="0"/>
              <a:t>, c2010, 3 sv. ISBN 978-80-7358-151-0</a:t>
            </a:r>
          </a:p>
          <a:p>
            <a:pPr marL="0" indent="0">
              <a:buNone/>
            </a:pPr>
            <a:endParaRPr lang="cs-CZ" sz="24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400" dirty="0"/>
              <a:t>ANDREE, Lukáš. </a:t>
            </a:r>
            <a:r>
              <a:rPr lang="cs-CZ" sz="2400" i="1" dirty="0"/>
              <a:t>Odmaturuj! z literatury</a:t>
            </a:r>
            <a:r>
              <a:rPr lang="cs-CZ" sz="2400" dirty="0"/>
              <a:t>. Vyd. 3. </a:t>
            </a:r>
            <a:r>
              <a:rPr lang="cs-CZ" sz="2400" dirty="0" err="1"/>
              <a:t>rozš</a:t>
            </a:r>
            <a:r>
              <a:rPr lang="cs-CZ" sz="2400" dirty="0"/>
              <a:t>., dotisk. Editor Eva Hánová. Brno: </a:t>
            </a:r>
            <a:r>
              <a:rPr lang="cs-CZ" sz="2400" dirty="0" err="1"/>
              <a:t>Didaktis</a:t>
            </a:r>
            <a:r>
              <a:rPr lang="cs-CZ" sz="2400" dirty="0"/>
              <a:t>, c2004, 208 s. Odmaturuj!. ISBN 80-735-8016-0</a:t>
            </a:r>
            <a:endParaRPr lang="cs-CZ" sz="2400" b="1" dirty="0">
              <a:solidFill>
                <a:srgbClr val="00B050"/>
              </a:solidFill>
            </a:endParaRPr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endParaRPr lang="cs-CZ" sz="3200" dirty="0" smtClean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2465782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103</TotalTime>
  <Words>290</Words>
  <Application>Microsoft Office PowerPoint</Application>
  <PresentationFormat>Předvádění na obrazovce (4:3)</PresentationFormat>
  <Paragraphs>141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Calibri</vt:lpstr>
      <vt:lpstr>Georgia</vt:lpstr>
      <vt:lpstr>Times New Roman</vt:lpstr>
      <vt:lpstr>Trebuchet MS</vt:lpstr>
      <vt:lpstr>Aerodynamika</vt:lpstr>
      <vt:lpstr>Prezentace aplikace PowerPoint</vt:lpstr>
      <vt:lpstr>Prezentace aplikace PowerPoint</vt:lpstr>
      <vt:lpstr>Absurdní drama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SŠ a VOŠ cestovního ruchu, České Budějovice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Sophiina volba</dc:title>
  <dc:creator>Uživatel</dc:creator>
  <cp:lastModifiedBy>Admin</cp:lastModifiedBy>
  <cp:revision>20</cp:revision>
  <dcterms:created xsi:type="dcterms:W3CDTF">2013-01-14T11:49:08Z</dcterms:created>
  <dcterms:modified xsi:type="dcterms:W3CDTF">2014-02-23T13:51:05Z</dcterms:modified>
</cp:coreProperties>
</file>