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6" r:id="rId6"/>
    <p:sldId id="267" r:id="rId7"/>
    <p:sldId id="268" r:id="rId8"/>
    <p:sldId id="269" r:id="rId9"/>
    <p:sldId id="270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02334E-1872-478E-B60C-58070DD15A83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32DC54-DDA7-4A20-8A1B-9237F47FEB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114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127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127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1276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1276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1276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1276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127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758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9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393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8138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9699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948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982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216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524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728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227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9BB93-345A-4E9C-A89B-38BBF77BCBB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139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101886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Petr Kříž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Česká</a:t>
                      </a:r>
                      <a:r>
                        <a:rPr lang="cs-CZ" baseline="0" dirty="0" smtClean="0"/>
                        <a:t> literatura 2. poloviny 20. století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20. 9. 2013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sz="2400" dirty="0"/>
              <a:t>Tato prezentace přibližuje </a:t>
            </a:r>
            <a:r>
              <a:rPr lang="cs-CZ" sz="2400" dirty="0" smtClean="0"/>
              <a:t>českou literaturu mezi léty 1948 - 1960. Zároveň informuje o historickém pozadí. Inovuje </a:t>
            </a:r>
            <a:r>
              <a:rPr lang="cs-CZ" sz="2400" dirty="0"/>
              <a:t>výuku využitím multimediálních pomůcek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</a:t>
            </a:r>
            <a:r>
              <a:rPr lang="cs-CZ" dirty="0"/>
              <a:t>pokyny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sz="2400" dirty="0"/>
              <a:t>Materiál použije učitel při výkladu látky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7249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  <a:p>
            <a:pPr marL="0" indent="0" algn="ctr">
              <a:buNone/>
            </a:pPr>
            <a:r>
              <a:rPr lang="cs-CZ" sz="3600" smtClean="0"/>
              <a:t>Česká literatura </a:t>
            </a:r>
            <a:r>
              <a:rPr lang="cs-CZ" sz="3600" dirty="0"/>
              <a:t>v letech </a:t>
            </a:r>
            <a:r>
              <a:rPr lang="cs-CZ" sz="3600" dirty="0" smtClean="0"/>
              <a:t>1948 </a:t>
            </a:r>
            <a:r>
              <a:rPr lang="cs-CZ" sz="3600" dirty="0"/>
              <a:t>– </a:t>
            </a:r>
            <a:r>
              <a:rPr lang="cs-CZ" sz="3600" dirty="0" smtClean="0"/>
              <a:t>1960</a:t>
            </a:r>
          </a:p>
          <a:p>
            <a:pPr marL="0" indent="0" algn="ctr">
              <a:buNone/>
            </a:pPr>
            <a:r>
              <a:rPr lang="cs-CZ" sz="3600" dirty="0" smtClean="0"/>
              <a:t>historický a literární přehled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825368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- v únoru 1948 se nekomunističtí ministři pokusili oslabit moc komunistů vyvoláním vládní krize – podali demisi</a:t>
            </a:r>
          </a:p>
          <a:p>
            <a:pPr>
              <a:buNone/>
            </a:pPr>
            <a:r>
              <a:rPr lang="cs-CZ" sz="2400" dirty="0" smtClean="0"/>
              <a:t>- komunisté ale díky tomu převzali moc ve státě, což potvrdily i následující volby. Edvard Beneš odmítl podepsat novou ústavu a abdikoval. Novým prezidentem ČSR se stal Klement Gottwald.</a:t>
            </a:r>
          </a:p>
          <a:p>
            <a:pPr>
              <a:buNone/>
            </a:pPr>
            <a:r>
              <a:rPr lang="cs-CZ" sz="2400" dirty="0" smtClean="0"/>
              <a:t>- komunisté nastolili totalitu a začali budovat společnost podle sovětského způsobu</a:t>
            </a:r>
          </a:p>
          <a:p>
            <a:pPr>
              <a:buNone/>
            </a:pPr>
            <a:r>
              <a:rPr lang="cs-CZ" sz="2400" dirty="0" smtClean="0"/>
              <a:t>- docházelo k pronásledování politických odpůrců či jiných nepohodlných osob (Milada Horáková, </a:t>
            </a:r>
            <a:r>
              <a:rPr lang="cs-CZ" sz="2400" dirty="0" err="1" smtClean="0"/>
              <a:t>Heliodor</a:t>
            </a:r>
            <a:r>
              <a:rPr lang="cs-CZ" sz="2400" dirty="0" smtClean="0"/>
              <a:t> Píka, ale i komunista Rudolf Slánský. Kromě Slánského byl i 	v procesu např. poúnorový ministr zahraničí </a:t>
            </a:r>
            <a:r>
              <a:rPr lang="cs-CZ" sz="2400" dirty="0" err="1" smtClean="0"/>
              <a:t>Clementis</a:t>
            </a:r>
            <a:r>
              <a:rPr lang="cs-CZ" sz="2400" dirty="0" smtClean="0"/>
              <a:t> a různí náměstci ministrů – celkem bylo popraveno 11 ze 14 osob. Byli obviněni z velezrady, </a:t>
            </a:r>
            <a:r>
              <a:rPr lang="cs-CZ" sz="2400" dirty="0" err="1" smtClean="0"/>
              <a:t>titoismu</a:t>
            </a:r>
            <a:r>
              <a:rPr lang="cs-CZ" sz="2400" dirty="0" smtClean="0"/>
              <a:t>, trockismu, špionáže a židovského původu.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1108825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- někteří lidé raději odešli do emigrace</a:t>
            </a:r>
          </a:p>
          <a:p>
            <a:pPr>
              <a:buNone/>
            </a:pPr>
            <a:r>
              <a:rPr lang="cs-CZ" sz="2400" dirty="0" smtClean="0"/>
              <a:t>- po smrti Stalina (Stalin = muž z oceli) došlo k postupnému uvolnění režimu, byly rušeny tábory nucených prací, proběhla první vlna rehabilitací</a:t>
            </a:r>
          </a:p>
          <a:p>
            <a:pPr>
              <a:buNone/>
            </a:pPr>
            <a:r>
              <a:rPr lang="cs-CZ" sz="2400" dirty="0" smtClean="0"/>
              <a:t>- doba nejtvrdšího teroru končí v roce 1956 </a:t>
            </a:r>
            <a:r>
              <a:rPr lang="cs-CZ" sz="2400" dirty="0" err="1" smtClean="0"/>
              <a:t>Chruščovovým</a:t>
            </a:r>
            <a:r>
              <a:rPr lang="cs-CZ" sz="2400" dirty="0" smtClean="0"/>
              <a:t> odkrytím Stalinových zločinů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1108825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>
                <a:solidFill>
                  <a:srgbClr val="00B050"/>
                </a:solidFill>
              </a:rPr>
              <a:t>LITERATURA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- v dubnu 1948 na Sjezdu národní kultury vystoupili hlavní straničtí ideologové V. Kopecký, Nejedlý a </a:t>
            </a:r>
            <a:r>
              <a:rPr lang="cs-CZ" sz="2400" dirty="0" err="1" smtClean="0"/>
              <a:t>Štoll</a:t>
            </a:r>
            <a:r>
              <a:rPr lang="cs-CZ" sz="2400" dirty="0" smtClean="0"/>
              <a:t> s požadavkem socialistického realismu</a:t>
            </a:r>
          </a:p>
          <a:p>
            <a:pPr>
              <a:buNone/>
            </a:pPr>
            <a:r>
              <a:rPr lang="cs-CZ" sz="2400" dirty="0" smtClean="0"/>
              <a:t>- typické žánry SR: budovatelský román, historický román, agitační poezie, výrobní drama</a:t>
            </a:r>
          </a:p>
          <a:p>
            <a:pPr>
              <a:buNone/>
            </a:pPr>
            <a:r>
              <a:rPr lang="cs-CZ" sz="2400" dirty="0" smtClean="0"/>
              <a:t>- začaly se provádět čistky v knihovnách – odstraňovaly se nevhodné knihy – např. Karel Čapek, Jiří </a:t>
            </a:r>
            <a:r>
              <a:rPr lang="cs-CZ" sz="2400" dirty="0" err="1" smtClean="0"/>
              <a:t>Orten</a:t>
            </a:r>
            <a:r>
              <a:rPr lang="cs-CZ" sz="2400" dirty="0" smtClean="0"/>
              <a:t>, legionáři, surrealisté, </a:t>
            </a:r>
            <a:r>
              <a:rPr lang="cs-CZ" sz="2400" dirty="0" err="1" smtClean="0"/>
              <a:t>Franz</a:t>
            </a:r>
            <a:r>
              <a:rPr lang="cs-CZ" sz="2400" dirty="0" smtClean="0"/>
              <a:t> Kafka, Jaroslav </a:t>
            </a:r>
            <a:r>
              <a:rPr lang="cs-CZ" sz="2400" dirty="0" err="1" smtClean="0"/>
              <a:t>Foglar</a:t>
            </a:r>
            <a:r>
              <a:rPr lang="cs-CZ" sz="2400" dirty="0" smtClean="0"/>
              <a:t> – během tzv. šrotování knížek bylo zlikvidováno asi 27 milionů knížek</a:t>
            </a:r>
          </a:p>
          <a:p>
            <a:pPr>
              <a:buNone/>
            </a:pPr>
            <a:r>
              <a:rPr lang="cs-CZ" sz="2400" dirty="0" smtClean="0"/>
              <a:t>- vyzdvihováni byli klasici typu Jiráska, Nerudy, Hálka, Tyla – byli vykládáni jako předchůdci revolučního hnutí</a:t>
            </a:r>
          </a:p>
          <a:p>
            <a:pPr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1108825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- byl zrušen Syndikát čsl. spisovatelů, vznikl Svaz československých spisovatelů, první předseda Jan Drda, organizace přísně výběrová, členy nebyli Seifert, Halas, Zahradníček, </a:t>
            </a:r>
            <a:r>
              <a:rPr lang="cs-CZ" sz="2400" dirty="0" err="1" smtClean="0"/>
              <a:t>Teige</a:t>
            </a:r>
            <a:r>
              <a:rPr lang="cs-CZ" sz="2400" dirty="0" smtClean="0"/>
              <a:t>, Holan a další</a:t>
            </a:r>
          </a:p>
          <a:p>
            <a:pPr>
              <a:buNone/>
            </a:pPr>
            <a:r>
              <a:rPr lang="cs-CZ" sz="2400" dirty="0" smtClean="0"/>
              <a:t>- některým autorům byl uložen zákaz publikace, někteří byli ve vykonstruovaných procesech odsouzeni na mnoho let do vězení – především katolíci: Jan Zahradníček, Zdeněk </a:t>
            </a:r>
            <a:r>
              <a:rPr lang="cs-CZ" sz="2400" dirty="0" err="1" smtClean="0"/>
              <a:t>Kalista</a:t>
            </a:r>
            <a:r>
              <a:rPr lang="cs-CZ" sz="2400" dirty="0" smtClean="0"/>
              <a:t>, </a:t>
            </a:r>
            <a:r>
              <a:rPr lang="cs-CZ" sz="2400" dirty="0" err="1" smtClean="0"/>
              <a:t>Kostohryz</a:t>
            </a:r>
            <a:r>
              <a:rPr lang="cs-CZ" sz="2400" dirty="0" smtClean="0"/>
              <a:t>, </a:t>
            </a:r>
            <a:r>
              <a:rPr lang="cs-CZ" sz="2400" dirty="0" err="1" smtClean="0"/>
              <a:t>Rotrekl</a:t>
            </a:r>
            <a:r>
              <a:rPr lang="cs-CZ" sz="2400" dirty="0" smtClean="0"/>
              <a:t>, 	ruralisté František </a:t>
            </a:r>
            <a:r>
              <a:rPr lang="cs-CZ" sz="2400" dirty="0" err="1" smtClean="0"/>
              <a:t>Křelina</a:t>
            </a:r>
            <a:r>
              <a:rPr lang="cs-CZ" sz="2400" dirty="0" smtClean="0"/>
              <a:t>, Josef Knap, popraven byl kritik a novinář Záviš </a:t>
            </a:r>
            <a:r>
              <a:rPr lang="cs-CZ" sz="2400" dirty="0" err="1" smtClean="0"/>
              <a:t>Kalandra</a:t>
            </a:r>
            <a:r>
              <a:rPr lang="cs-CZ" sz="2400" dirty="0" smtClean="0"/>
              <a:t> (spolu s Miladou Horákovou)</a:t>
            </a:r>
          </a:p>
          <a:p>
            <a:pPr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1108825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- díky politickému tlaku došlo k rozdělení literatury do tří oblastí: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1. literatura oficiální – autoři, kteří přijali zásady socialistického realismu – Marie Majerová, Vítězslav Nezval, Ivan Skála, Vlastimil </a:t>
            </a:r>
            <a:r>
              <a:rPr lang="cs-CZ" sz="2400" dirty="0" err="1" smtClean="0"/>
              <a:t>Školaudy</a:t>
            </a:r>
            <a:r>
              <a:rPr lang="cs-CZ" sz="2400" dirty="0" smtClean="0"/>
              <a:t>, Stanislav Neumann, ale normy splňovali např. i Seifert, Závada, Biebl, </a:t>
            </a:r>
            <a:r>
              <a:rPr lang="cs-CZ" sz="2400" dirty="0" err="1" smtClean="0"/>
              <a:t>Kainar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2. literatura neoficiální (= </a:t>
            </a:r>
            <a:r>
              <a:rPr lang="cs-CZ" sz="2400" dirty="0" err="1" smtClean="0"/>
              <a:t>ineditní</a:t>
            </a:r>
            <a:r>
              <a:rPr lang="cs-CZ" sz="2400" dirty="0" smtClean="0"/>
              <a:t>) – nevycházela oficiálně, autoři se vystavovali postihu – Vladimír Holan, Jiří Kolář</a:t>
            </a:r>
          </a:p>
          <a:p>
            <a:pPr>
              <a:buNone/>
            </a:pPr>
            <a:r>
              <a:rPr lang="cs-CZ" sz="2400" dirty="0" smtClean="0"/>
              <a:t>3. literatura exilová – autoři, kteří emigrovali – 2. vlna emigrace – Ivan Blatný, Egon </a:t>
            </a:r>
            <a:r>
              <a:rPr lang="cs-CZ" sz="2400" dirty="0" err="1" smtClean="0"/>
              <a:t>Hostovský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1108825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- k postupnému uvolňování poměrů docházelo v 2. polovině 50. let</a:t>
            </a:r>
          </a:p>
          <a:p>
            <a:pPr>
              <a:buNone/>
            </a:pPr>
            <a:r>
              <a:rPr lang="cs-CZ" sz="2400" dirty="0" smtClean="0"/>
              <a:t>- na jaře 1956 se konal 2. Sjezd československých spisovatelů, proti dogmatikům </a:t>
            </a:r>
            <a:r>
              <a:rPr lang="cs-CZ" sz="2400" dirty="0" err="1" smtClean="0"/>
              <a:t>Štollovi</a:t>
            </a:r>
            <a:r>
              <a:rPr lang="cs-CZ" sz="2400" dirty="0" smtClean="0"/>
              <a:t>, </a:t>
            </a:r>
            <a:r>
              <a:rPr lang="cs-CZ" sz="2400" dirty="0" err="1" smtClean="0"/>
              <a:t>Tauferovi</a:t>
            </a:r>
            <a:r>
              <a:rPr lang="cs-CZ" sz="2400" dirty="0" smtClean="0"/>
              <a:t>, Zápotockému vystoupili Seifert (vyzval k propuštění neprávem vězněných spisovatelů), </a:t>
            </a:r>
            <a:r>
              <a:rPr lang="cs-CZ" sz="2400" dirty="0" err="1" smtClean="0"/>
              <a:t>Hrubín</a:t>
            </a:r>
            <a:r>
              <a:rPr lang="cs-CZ" sz="2400" dirty="0" smtClean="0"/>
              <a:t> (mluvil o české poezii jako o labuti zamrzlé v ledu)</a:t>
            </a:r>
          </a:p>
          <a:p>
            <a:pPr>
              <a:buNone/>
            </a:pPr>
            <a:r>
              <a:rPr lang="cs-CZ" sz="2400" dirty="0" smtClean="0"/>
              <a:t>- po konferenci spisovatelů v roce 1959 nastala další vlna prověrek a represí, ale tresty nebyly už tak tvrdé 	jako v 50. letech. Další uvolnění přišlo v roce 1962	</a:t>
            </a:r>
          </a:p>
          <a:p>
            <a:pPr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11088256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Zdroje:</a:t>
            </a:r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r>
              <a:rPr lang="cs-CZ" sz="2400" dirty="0" smtClean="0"/>
              <a:t>ANDREE, Lukáš. </a:t>
            </a:r>
            <a:r>
              <a:rPr lang="cs-CZ" sz="2400" i="1" dirty="0" smtClean="0"/>
              <a:t>Literatura pro 4. ročník středních škol</a:t>
            </a:r>
            <a:r>
              <a:rPr lang="cs-CZ" sz="2400" dirty="0" smtClean="0"/>
              <a:t>. </a:t>
            </a:r>
            <a:r>
              <a:rPr lang="cs-CZ" sz="2400" dirty="0" err="1" smtClean="0"/>
              <a:t>Vyd</a:t>
            </a:r>
            <a:r>
              <a:rPr lang="cs-CZ" sz="2400" dirty="0" smtClean="0"/>
              <a:t>. 1. Brno: </a:t>
            </a:r>
            <a:r>
              <a:rPr lang="cs-CZ" sz="2400" dirty="0" err="1" smtClean="0"/>
              <a:t>Didaktis</a:t>
            </a:r>
            <a:r>
              <a:rPr lang="cs-CZ" sz="2400" dirty="0" smtClean="0"/>
              <a:t>, c2010, 3 sv. ISBN 978-80-7358-151-0</a:t>
            </a:r>
          </a:p>
          <a:p>
            <a:pPr marL="0" indent="0">
              <a:buNone/>
            </a:pPr>
            <a:endParaRPr lang="cs-CZ" sz="2400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ANDREE, Lukáš. </a:t>
            </a:r>
            <a:r>
              <a:rPr lang="cs-CZ" sz="2400" i="1" dirty="0" smtClean="0"/>
              <a:t>Odmaturuj! z literatury</a:t>
            </a:r>
            <a:r>
              <a:rPr lang="cs-CZ" sz="2400" dirty="0" smtClean="0"/>
              <a:t>. </a:t>
            </a:r>
            <a:r>
              <a:rPr lang="cs-CZ" sz="2400" dirty="0" err="1" smtClean="0"/>
              <a:t>Vyd</a:t>
            </a:r>
            <a:r>
              <a:rPr lang="cs-CZ" sz="2400" dirty="0" smtClean="0"/>
              <a:t>. 3. </a:t>
            </a:r>
            <a:r>
              <a:rPr lang="cs-CZ" sz="2400" dirty="0" err="1" smtClean="0"/>
              <a:t>rozš</a:t>
            </a:r>
            <a:r>
              <a:rPr lang="cs-CZ" sz="2400" dirty="0" smtClean="0"/>
              <a:t>., dotisk. Editor Eva Hánová. Brno: </a:t>
            </a:r>
            <a:r>
              <a:rPr lang="cs-CZ" sz="2400" dirty="0" err="1" smtClean="0"/>
              <a:t>Didaktis</a:t>
            </a:r>
            <a:r>
              <a:rPr lang="cs-CZ" sz="2400" dirty="0" smtClean="0"/>
              <a:t>, c2004, 208 s. Odmaturuj!. </a:t>
            </a:r>
            <a:r>
              <a:rPr lang="cs-CZ" sz="2400" smtClean="0"/>
              <a:t>ISBN 80-735-8016-0</a:t>
            </a:r>
            <a:endParaRPr lang="cs-CZ" sz="2400" b="1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172830932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274</Words>
  <Application>Microsoft Office PowerPoint</Application>
  <PresentationFormat>Předvádění na obrazovce (4:3)</PresentationFormat>
  <Paragraphs>88</Paragraphs>
  <Slides>10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SŠ a VOŠ cestovního ruchu, České Budějovice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Baštář Jan</dc:creator>
  <cp:lastModifiedBy>Admin</cp:lastModifiedBy>
  <cp:revision>14</cp:revision>
  <dcterms:created xsi:type="dcterms:W3CDTF">2012-10-19T06:36:28Z</dcterms:created>
  <dcterms:modified xsi:type="dcterms:W3CDTF">2014-02-23T14:00:21Z</dcterms:modified>
</cp:coreProperties>
</file>