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75" r:id="rId6"/>
    <p:sldId id="266" r:id="rId7"/>
    <p:sldId id="268" r:id="rId8"/>
    <p:sldId id="269" r:id="rId9"/>
    <p:sldId id="27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647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16593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1193239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20. 10. 2013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</a:t>
            </a:r>
            <a:r>
              <a:rPr lang="cs-CZ" sz="2400" dirty="0" smtClean="0"/>
              <a:t>českou literaturu mezi léty 1948 – 1960 – literaturu neoficiální, konkrétně autory Jana Zahradníčka a Jiřího Koláře. Inovuje </a:t>
            </a:r>
            <a:r>
              <a:rPr lang="cs-CZ" sz="2400" dirty="0"/>
              <a:t>výuku využitím </a:t>
            </a:r>
            <a:r>
              <a:rPr lang="cs-CZ" sz="2400" dirty="0" smtClean="0"/>
              <a:t>multimediálních </a:t>
            </a:r>
            <a:r>
              <a:rPr lang="cs-CZ" sz="2400" dirty="0"/>
              <a:t>pomůcek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Literatura </a:t>
            </a:r>
            <a:r>
              <a:rPr lang="cs-CZ" sz="3600" dirty="0"/>
              <a:t>v letech </a:t>
            </a:r>
            <a:r>
              <a:rPr lang="cs-CZ" sz="3600" dirty="0" smtClean="0"/>
              <a:t>1948 </a:t>
            </a:r>
            <a:r>
              <a:rPr lang="cs-CZ" sz="3600" dirty="0"/>
              <a:t>– </a:t>
            </a:r>
            <a:r>
              <a:rPr lang="cs-CZ" sz="3600" dirty="0" smtClean="0"/>
              <a:t>1960</a:t>
            </a:r>
          </a:p>
          <a:p>
            <a:pPr marL="0" indent="0" algn="ctr">
              <a:buNone/>
            </a:pPr>
            <a:r>
              <a:rPr lang="cs-CZ" sz="3600" dirty="0" smtClean="0"/>
              <a:t>neoficiální literatura </a:t>
            </a:r>
          </a:p>
          <a:p>
            <a:pPr marL="0" indent="0" algn="ctr">
              <a:buNone/>
            </a:pPr>
            <a:r>
              <a:rPr lang="cs-CZ" sz="3600" dirty="0" smtClean="0"/>
              <a:t>Jan Zahradníček</a:t>
            </a:r>
          </a:p>
          <a:p>
            <a:pPr marL="0" indent="0" algn="ctr">
              <a:buNone/>
            </a:pPr>
            <a:r>
              <a:rPr lang="cs-CZ" sz="3600" dirty="0" smtClean="0"/>
              <a:t>Jiří Kolář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2536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Neoficiální (= </a:t>
            </a:r>
            <a:r>
              <a:rPr lang="cs-CZ" sz="2400" b="1" dirty="0" err="1"/>
              <a:t>ineditní</a:t>
            </a:r>
            <a:r>
              <a:rPr lang="cs-CZ" sz="2400" b="1" dirty="0"/>
              <a:t>) literatura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též „literatura v katakombách“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především poezie</a:t>
            </a:r>
          </a:p>
          <a:p>
            <a:pPr marL="0" indent="0">
              <a:buNone/>
            </a:pPr>
            <a:r>
              <a:rPr lang="cs-CZ" sz="2400" dirty="0"/>
              <a:t>- umělce lze rozdělit do dvou skupin</a:t>
            </a:r>
          </a:p>
          <a:p>
            <a:pPr marL="0" indent="0">
              <a:buNone/>
            </a:pPr>
            <a:r>
              <a:rPr lang="cs-CZ" sz="2400" dirty="0"/>
              <a:t>	a) politická protirežimní angažovanost</a:t>
            </a:r>
          </a:p>
          <a:p>
            <a:pPr marL="0" indent="0">
              <a:buNone/>
            </a:pPr>
            <a:r>
              <a:rPr lang="cs-CZ" sz="2400" dirty="0"/>
              <a:t>	b) odmítnutí současného životního stylu společnosti</a:t>
            </a:r>
          </a:p>
          <a:p>
            <a:pPr marL="0" indent="0">
              <a:buNone/>
            </a:pPr>
            <a:r>
              <a:rPr lang="cs-CZ" sz="2400" dirty="0" smtClean="0"/>
              <a:t>- oba </a:t>
            </a:r>
            <a:r>
              <a:rPr lang="cs-CZ" sz="2400" dirty="0"/>
              <a:t>okruhy spojuje vydávání </a:t>
            </a:r>
            <a:r>
              <a:rPr lang="cs-CZ" sz="2400" b="1" dirty="0"/>
              <a:t>samizdatem </a:t>
            </a:r>
            <a:r>
              <a:rPr lang="cs-CZ" sz="2400" dirty="0"/>
              <a:t>(= strojopisně, </a:t>
            </a:r>
          </a:p>
          <a:p>
            <a:pPr marL="0" indent="0">
              <a:buNone/>
            </a:pPr>
            <a:r>
              <a:rPr lang="cs-CZ" sz="2400" dirty="0" smtClean="0"/>
              <a:t>	později </a:t>
            </a:r>
            <a:r>
              <a:rPr lang="cs-CZ" sz="2400" dirty="0"/>
              <a:t>xeroxem, malý počet výtisků (4 – 6), 	koluje pouze </a:t>
            </a:r>
          </a:p>
          <a:p>
            <a:pPr marL="0" indent="0">
              <a:buNone/>
            </a:pPr>
            <a:r>
              <a:rPr lang="cs-CZ" sz="2400" dirty="0" smtClean="0"/>
              <a:t>	mezi </a:t>
            </a:r>
            <a:r>
              <a:rPr lang="cs-CZ" sz="2400" dirty="0"/>
              <a:t>přáteli)</a:t>
            </a:r>
          </a:p>
          <a:p>
            <a:pPr marL="0" indent="0">
              <a:buNone/>
            </a:pPr>
            <a:r>
              <a:rPr lang="cs-CZ" sz="2400" dirty="0" smtClean="0"/>
              <a:t>- tato </a:t>
            </a:r>
            <a:r>
              <a:rPr lang="cs-CZ" sz="2400" dirty="0"/>
              <a:t>literatura často vznikala v extrémních podmínkách –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Zahradníček </a:t>
            </a:r>
            <a:r>
              <a:rPr lang="cs-CZ" sz="2400" dirty="0"/>
              <a:t>– Čtyři léta, Dům </a:t>
            </a:r>
            <a:r>
              <a:rPr lang="cs-CZ" sz="2400" dirty="0" smtClean="0"/>
              <a:t>Strach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v 50. letech přejímá </a:t>
            </a:r>
            <a:r>
              <a:rPr lang="cs-CZ" sz="2400" dirty="0" err="1"/>
              <a:t>ineditní</a:t>
            </a:r>
            <a:r>
              <a:rPr lang="cs-CZ" sz="2400" dirty="0"/>
              <a:t> literatura funkci uchovatele hodnot</a:t>
            </a:r>
          </a:p>
          <a:p>
            <a:pPr marL="0" indent="0">
              <a:buNone/>
            </a:pPr>
            <a:r>
              <a:rPr lang="cs-CZ" sz="2400" dirty="0" smtClean="0"/>
              <a:t>- zároveň </a:t>
            </a:r>
            <a:r>
              <a:rPr lang="cs-CZ" sz="2400" dirty="0"/>
              <a:t>se začíná formovat budoucí underground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autoři</a:t>
            </a:r>
            <a:r>
              <a:rPr lang="cs-CZ" sz="2400" dirty="0"/>
              <a:t>: Vladimír Holan, Jiří Kolář, Bohumil </a:t>
            </a:r>
            <a:r>
              <a:rPr lang="cs-CZ" sz="2400" dirty="0" err="1"/>
              <a:t>Reynek</a:t>
            </a:r>
            <a:r>
              <a:rPr lang="cs-CZ" sz="2400" dirty="0"/>
              <a:t>, Bohumil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Hrabal</a:t>
            </a:r>
            <a:r>
              <a:rPr lang="cs-CZ" sz="2400" dirty="0"/>
              <a:t>, Egon Bondy, Jan Zahradníček </a:t>
            </a:r>
            <a:r>
              <a:rPr lang="cs-CZ" sz="2400" dirty="0" smtClean="0"/>
              <a:t>atd.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8825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farm8.staticflickr.com/7459/9738672209_8df22319c1_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7597" y="548680"/>
            <a:ext cx="7080787" cy="531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53498" y="6021288"/>
            <a:ext cx="591040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LEX, Josef. </a:t>
            </a:r>
            <a:r>
              <a:rPr lang="cs-CZ" sz="1100" i="1" dirty="0" err="1"/>
              <a:t>Flickr</a:t>
            </a:r>
            <a:r>
              <a:rPr lang="cs-CZ" sz="1100" dirty="0"/>
              <a:t> [online]. [cit. </a:t>
            </a:r>
            <a:r>
              <a:rPr lang="cs-CZ" sz="1100" dirty="0" smtClean="0"/>
              <a:t>20.10.2013</a:t>
            </a:r>
            <a:r>
              <a:rPr lang="cs-CZ" sz="1100" dirty="0"/>
              <a:t>]. Dostupný na WWW: http://www.flickr.com/photos/russianchild007/9738672209/sizes/z/in/photolist-fQzeXx/ </a:t>
            </a:r>
          </a:p>
        </p:txBody>
      </p:sp>
    </p:spTree>
    <p:extLst>
      <p:ext uri="{BB962C8B-B14F-4D97-AF65-F5344CB8AC3E}">
        <p14:creationId xmlns:p14="http://schemas.microsoft.com/office/powerpoint/2010/main" xmlns="" val="7073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Jan Zahradníček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autor katolické poezie, těžký úraz páteře, redaktor katolického </a:t>
            </a:r>
            <a:r>
              <a:rPr lang="cs-CZ" sz="2400" dirty="0" smtClean="0"/>
              <a:t>	časopisu </a:t>
            </a:r>
            <a:r>
              <a:rPr lang="cs-CZ" sz="2400" dirty="0"/>
              <a:t>Akord, rodinná tragédie, odsouzení  </a:t>
            </a:r>
            <a:r>
              <a:rPr lang="cs-CZ" sz="2400" dirty="0" smtClean="0"/>
              <a:t>na </a:t>
            </a:r>
            <a:r>
              <a:rPr lang="cs-CZ" sz="2400" dirty="0"/>
              <a:t>třináct </a:t>
            </a:r>
            <a:r>
              <a:rPr lang="cs-CZ" sz="2400" dirty="0" smtClean="0"/>
              <a:t>	let</a:t>
            </a:r>
            <a:r>
              <a:rPr lang="cs-CZ" sz="2400" dirty="0"/>
              <a:t>, </a:t>
            </a:r>
            <a:r>
              <a:rPr lang="cs-CZ" sz="2400" dirty="0" smtClean="0"/>
              <a:t>deset let strávil ve vězení.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Pokušení smrti – pesimistická sbírka s motivy smrti</a:t>
            </a:r>
          </a:p>
          <a:p>
            <a:pPr marL="0" indent="0">
              <a:buNone/>
            </a:pPr>
            <a:r>
              <a:rPr lang="cs-CZ" sz="2400" dirty="0"/>
              <a:t>- Žalm z roku dvaačtyřicátého – věnováno obětem heydrichiády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b="1" dirty="0"/>
              <a:t>Čtyři léta</a:t>
            </a:r>
            <a:r>
              <a:rPr lang="cs-CZ" sz="2400" dirty="0"/>
              <a:t> – básně z vězení, které si Zahradníček pamatoval a </a:t>
            </a:r>
            <a:r>
              <a:rPr lang="cs-CZ" sz="2400" dirty="0" smtClean="0"/>
              <a:t>	sepsal </a:t>
            </a:r>
            <a:r>
              <a:rPr lang="cs-CZ" sz="2400" dirty="0"/>
              <a:t>až po propuštění. Básně o </a:t>
            </a:r>
            <a:r>
              <a:rPr lang="cs-CZ" sz="2400" dirty="0" smtClean="0"/>
              <a:t>utrpení, které 	Zahradníček </a:t>
            </a:r>
            <a:r>
              <a:rPr lang="cs-CZ" sz="2400" dirty="0"/>
              <a:t>musel prožít, výtka Bohu za smrt jeho dcer a </a:t>
            </a:r>
            <a:r>
              <a:rPr lang="cs-CZ" sz="2400" dirty="0" smtClean="0"/>
              <a:t>	ženy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b="1" dirty="0"/>
              <a:t>Dům Strach</a:t>
            </a:r>
            <a:r>
              <a:rPr lang="cs-CZ" sz="2400" dirty="0"/>
              <a:t> – sbírka, která vznikala ve vězeňských podmínkách, </a:t>
            </a:r>
            <a:r>
              <a:rPr lang="cs-CZ" sz="2400" dirty="0" smtClean="0"/>
              <a:t>	svou </a:t>
            </a:r>
            <a:r>
              <a:rPr lang="cs-CZ" sz="2400" dirty="0"/>
              <a:t>těžkou životní situaci Zahradníček </a:t>
            </a:r>
            <a:r>
              <a:rPr lang="cs-CZ" sz="2400" dirty="0" smtClean="0"/>
              <a:t>překonává </a:t>
            </a:r>
            <a:r>
              <a:rPr lang="cs-CZ" sz="2400" dirty="0"/>
              <a:t>díky </a:t>
            </a:r>
            <a:r>
              <a:rPr lang="cs-CZ" sz="2400" dirty="0" smtClean="0"/>
              <a:t>	náboženské </a:t>
            </a:r>
            <a:r>
              <a:rPr lang="cs-CZ" sz="2400" dirty="0"/>
              <a:t>víře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8825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Jiří Kolář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český výtvarník a básník, jeden z nejznámějších a světově </a:t>
            </a:r>
            <a:r>
              <a:rPr lang="cs-CZ" sz="2400" dirty="0" smtClean="0"/>
              <a:t>	nejuznávanějších </a:t>
            </a:r>
            <a:r>
              <a:rPr lang="cs-CZ" sz="2400" dirty="0"/>
              <a:t>českých výtvarníků (</a:t>
            </a:r>
            <a:r>
              <a:rPr lang="cs-CZ" sz="2400" dirty="0" smtClean="0"/>
              <a:t>autor</a:t>
            </a:r>
            <a:r>
              <a:rPr lang="cs-CZ" sz="2400" dirty="0"/>
              <a:t>	především </a:t>
            </a:r>
            <a:r>
              <a:rPr lang="cs-CZ" sz="2400" dirty="0" smtClean="0"/>
              <a:t>	koláží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/>
              <a:t>- člen básnické a výtvarné Skupiny 42</a:t>
            </a:r>
          </a:p>
          <a:p>
            <a:pPr marL="0" indent="0">
              <a:buNone/>
            </a:pPr>
            <a:r>
              <a:rPr lang="cs-CZ" sz="2400" dirty="0"/>
              <a:t>- pocházel z Protivína, vyučen truhlářem, na pár měsíců v roce </a:t>
            </a:r>
            <a:r>
              <a:rPr lang="cs-CZ" sz="2400" dirty="0" smtClean="0"/>
              <a:t>	1945 </a:t>
            </a:r>
            <a:r>
              <a:rPr lang="cs-CZ" sz="2400" dirty="0"/>
              <a:t>člen KSČ</a:t>
            </a:r>
          </a:p>
          <a:p>
            <a:pPr marL="0" indent="0">
              <a:buNone/>
            </a:pPr>
            <a:r>
              <a:rPr lang="cs-CZ" sz="2400" dirty="0"/>
              <a:t>- v letech 1952 – 1953 strávil devět měsíců ve vězení (u kritika </a:t>
            </a:r>
            <a:r>
              <a:rPr lang="cs-CZ" sz="2400" dirty="0" smtClean="0"/>
              <a:t>	Václava </a:t>
            </a:r>
            <a:r>
              <a:rPr lang="cs-CZ" sz="2400" dirty="0"/>
              <a:t>Černého se našla jeho sbírka </a:t>
            </a:r>
            <a:r>
              <a:rPr lang="cs-CZ" sz="2400" dirty="0" smtClean="0"/>
              <a:t>Prométheova </a:t>
            </a:r>
            <a:r>
              <a:rPr lang="cs-CZ" sz="2400" dirty="0"/>
              <a:t>játra)</a:t>
            </a:r>
          </a:p>
          <a:p>
            <a:pPr marL="0" indent="0">
              <a:buNone/>
            </a:pPr>
            <a:r>
              <a:rPr lang="cs-CZ" sz="2400" dirty="0"/>
              <a:t>- podepsal Chartu 77, v roce 1979 se nesměl vrátit z Německa </a:t>
            </a:r>
            <a:r>
              <a:rPr lang="cs-CZ" sz="2400" dirty="0" smtClean="0"/>
              <a:t>	zpět </a:t>
            </a:r>
            <a:r>
              <a:rPr lang="cs-CZ" sz="2400" dirty="0"/>
              <a:t>do Čech, celá 80. a částečně 90. léta </a:t>
            </a:r>
            <a:r>
              <a:rPr lang="cs-CZ" sz="2400" dirty="0" smtClean="0"/>
              <a:t>žil</a:t>
            </a:r>
            <a:r>
              <a:rPr lang="cs-CZ" sz="2400" dirty="0"/>
              <a:t>	ve Francii </a:t>
            </a:r>
            <a:r>
              <a:rPr lang="cs-CZ" sz="2400" dirty="0" smtClean="0"/>
              <a:t>	jako </a:t>
            </a:r>
            <a:r>
              <a:rPr lang="cs-CZ" sz="2400" dirty="0"/>
              <a:t>nedobrovolný emigrant, v roce 1997 se vrátil </a:t>
            </a:r>
            <a:r>
              <a:rPr lang="cs-CZ" sz="2400" dirty="0" smtClean="0"/>
              <a:t>	natrvalo </a:t>
            </a:r>
            <a:r>
              <a:rPr lang="cs-CZ" sz="2400" dirty="0"/>
              <a:t>do Prahy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8825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Prométheova játra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napsáno již v roce 1950, vyšlo 1979 samizdatem, oficiálně až </a:t>
            </a:r>
            <a:r>
              <a:rPr lang="cs-CZ" sz="2400" dirty="0" smtClean="0"/>
              <a:t>	v</a:t>
            </a:r>
            <a:r>
              <a:rPr lang="cs-CZ" sz="2400" dirty="0"/>
              <a:t> roce 1990.</a:t>
            </a:r>
          </a:p>
          <a:p>
            <a:pPr marL="0" indent="0">
              <a:buNone/>
            </a:pPr>
            <a:r>
              <a:rPr lang="cs-CZ" sz="2400" dirty="0" smtClean="0"/>
              <a:t>- experimentální </a:t>
            </a:r>
            <a:r>
              <a:rPr lang="cs-CZ" sz="2400" dirty="0"/>
              <a:t>sbírka popisující nastupující komunistickou </a:t>
            </a:r>
            <a:r>
              <a:rPr lang="cs-CZ" sz="2400" dirty="0" smtClean="0"/>
              <a:t>	diktaturu </a:t>
            </a:r>
            <a:r>
              <a:rPr lang="cs-CZ" sz="2400" dirty="0"/>
              <a:t>a krutost totality. Je </a:t>
            </a:r>
            <a:r>
              <a:rPr lang="cs-CZ" sz="2400" dirty="0" smtClean="0"/>
              <a:t>složená </a:t>
            </a:r>
            <a:r>
              <a:rPr lang="cs-CZ" sz="2400" dirty="0"/>
              <a:t>ze tří částí: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1</a:t>
            </a:r>
            <a:r>
              <a:rPr lang="cs-CZ" sz="2400" b="1" dirty="0"/>
              <a:t>. Skutečná událost </a:t>
            </a:r>
            <a:r>
              <a:rPr lang="cs-CZ" sz="2400" dirty="0"/>
              <a:t>– </a:t>
            </a:r>
            <a:r>
              <a:rPr lang="cs-CZ" sz="2400" dirty="0" smtClean="0"/>
              <a:t>zkombinování prózy </a:t>
            </a:r>
            <a:r>
              <a:rPr lang="cs-CZ" sz="2400" dirty="0"/>
              <a:t>Ladislava Klímy </a:t>
            </a:r>
            <a:r>
              <a:rPr lang="cs-CZ" sz="2400" dirty="0" smtClean="0"/>
              <a:t>	(</a:t>
            </a:r>
            <a:r>
              <a:rPr lang="cs-CZ" sz="2400" dirty="0"/>
              <a:t>zpověď muže, který je </a:t>
            </a:r>
            <a:r>
              <a:rPr lang="cs-CZ" sz="2400" dirty="0" smtClean="0"/>
              <a:t>zakladatel </a:t>
            </a:r>
            <a:r>
              <a:rPr lang="cs-CZ" sz="2400" dirty="0"/>
              <a:t>jakéhosi fiktivního rodu </a:t>
            </a:r>
            <a:r>
              <a:rPr lang="cs-CZ" sz="2400" dirty="0" smtClean="0"/>
              <a:t>	nestvůr</a:t>
            </a:r>
            <a:r>
              <a:rPr lang="cs-CZ" sz="2400" dirty="0"/>
              <a:t>, jakýsi dementní tyran) a </a:t>
            </a:r>
            <a:r>
              <a:rPr lang="cs-CZ" sz="2400" dirty="0" smtClean="0"/>
              <a:t>povídky polské </a:t>
            </a:r>
            <a:r>
              <a:rPr lang="cs-CZ" sz="2400" dirty="0"/>
              <a:t>autorky </a:t>
            </a:r>
            <a:r>
              <a:rPr lang="cs-CZ" sz="2400" dirty="0" smtClean="0"/>
              <a:t>	Žofie </a:t>
            </a:r>
            <a:r>
              <a:rPr lang="cs-CZ" sz="2400" dirty="0" err="1" smtClean="0"/>
              <a:t>Nalkowské</a:t>
            </a:r>
            <a:r>
              <a:rPr lang="cs-CZ" sz="2400" dirty="0" smtClean="0"/>
              <a:t> </a:t>
            </a:r>
            <a:r>
              <a:rPr lang="cs-CZ" sz="2400" dirty="0"/>
              <a:t>(ženy zastřelené na útěku z transportu). </a:t>
            </a:r>
            <a:r>
              <a:rPr lang="cs-CZ" sz="2400" dirty="0" smtClean="0"/>
              <a:t>	Kolář </a:t>
            </a:r>
            <a:r>
              <a:rPr lang="cs-CZ" sz="2400" dirty="0"/>
              <a:t>oba příběhy </a:t>
            </a:r>
            <a:r>
              <a:rPr lang="cs-CZ" sz="2400" dirty="0" smtClean="0"/>
              <a:t>propojil a </a:t>
            </a:r>
            <a:r>
              <a:rPr lang="cs-CZ" sz="2400" dirty="0"/>
              <a:t>převedl do poezie.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8825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Jásající hřbitov</a:t>
            </a:r>
            <a:r>
              <a:rPr lang="cs-CZ" sz="2400" dirty="0"/>
              <a:t> – Kolářovy deníkové záznamy z roku 1950 </a:t>
            </a:r>
            <a:r>
              <a:rPr lang="cs-CZ" sz="2400" dirty="0" smtClean="0"/>
              <a:t>	(</a:t>
            </a:r>
            <a:r>
              <a:rPr lang="cs-CZ" sz="2400" dirty="0"/>
              <a:t>leden až listopad). </a:t>
            </a:r>
            <a:r>
              <a:rPr lang="cs-CZ" sz="2400" dirty="0" smtClean="0"/>
              <a:t>Do záznamů </a:t>
            </a:r>
            <a:r>
              <a:rPr lang="cs-CZ" sz="2400" dirty="0"/>
              <a:t>jsou vloženy básně, </a:t>
            </a:r>
            <a:r>
              <a:rPr lang="cs-CZ" sz="2400" dirty="0" smtClean="0"/>
              <a:t>	záznamy </a:t>
            </a:r>
            <a:r>
              <a:rPr lang="cs-CZ" sz="2400" dirty="0"/>
              <a:t>rozhovorů lidí na ulici a přehled </a:t>
            </a:r>
            <a:r>
              <a:rPr lang="cs-CZ" sz="2400" dirty="0" smtClean="0"/>
              <a:t>kulturní </a:t>
            </a:r>
            <a:r>
              <a:rPr lang="cs-CZ" sz="2400" dirty="0"/>
              <a:t>a </a:t>
            </a:r>
            <a:r>
              <a:rPr lang="cs-CZ" sz="2400" dirty="0" smtClean="0"/>
              <a:t>	politické </a:t>
            </a:r>
            <a:r>
              <a:rPr lang="cs-CZ" sz="2400" dirty="0"/>
              <a:t>situace. Kolář reaguje na </a:t>
            </a:r>
            <a:r>
              <a:rPr lang="cs-CZ" sz="2400" dirty="0" err="1"/>
              <a:t>Štollův</a:t>
            </a:r>
            <a:r>
              <a:rPr lang="cs-CZ" sz="2400" dirty="0"/>
              <a:t> referát o české </a:t>
            </a:r>
            <a:r>
              <a:rPr lang="cs-CZ" sz="2400" dirty="0" smtClean="0"/>
              <a:t>	poezii </a:t>
            </a:r>
            <a:r>
              <a:rPr lang="cs-CZ" sz="2400" dirty="0"/>
              <a:t>a </a:t>
            </a:r>
            <a:r>
              <a:rPr lang="cs-CZ" sz="2400" dirty="0" smtClean="0"/>
              <a:t>Nezvalovu </a:t>
            </a:r>
            <a:r>
              <a:rPr lang="cs-CZ" sz="2400" dirty="0"/>
              <a:t>obhajobu Františka Halase. Zároveň se </a:t>
            </a:r>
            <a:r>
              <a:rPr lang="cs-CZ" sz="2400" dirty="0" smtClean="0"/>
              <a:t>	vžívá </a:t>
            </a:r>
            <a:r>
              <a:rPr lang="cs-CZ" sz="2400" dirty="0"/>
              <a:t>do jiných autorů ve v</a:t>
            </a:r>
            <a:r>
              <a:rPr lang="cs-CZ" sz="2400" dirty="0" smtClean="0"/>
              <a:t>ěku </a:t>
            </a:r>
            <a:r>
              <a:rPr lang="cs-CZ" sz="2400" dirty="0"/>
              <a:t>36 a uvádí, co v tomto </a:t>
            </a:r>
            <a:r>
              <a:rPr lang="cs-CZ" sz="2400" dirty="0" smtClean="0"/>
              <a:t>	věku </a:t>
            </a:r>
            <a:r>
              <a:rPr lang="cs-CZ" sz="2400" dirty="0"/>
              <a:t>napsali (Hašek, Dyk, Kafka, Sabina, </a:t>
            </a:r>
            <a:r>
              <a:rPr lang="cs-CZ" sz="2400" dirty="0" smtClean="0"/>
              <a:t>Jungmann</a:t>
            </a:r>
            <a:r>
              <a:rPr lang="cs-CZ" sz="2400" dirty="0"/>
              <a:t>, Halas </a:t>
            </a:r>
            <a:r>
              <a:rPr lang="cs-CZ" sz="2400" dirty="0" smtClean="0"/>
              <a:t>	atd</a:t>
            </a:r>
            <a:r>
              <a:rPr lang="cs-CZ" sz="2400" dirty="0"/>
              <a:t>.). Dobu charakterizuje jako vládu tupců a byrokratů.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3</a:t>
            </a:r>
            <a:r>
              <a:rPr lang="cs-CZ" sz="2400" b="1" dirty="0"/>
              <a:t>. Každodenní komedie</a:t>
            </a:r>
            <a:r>
              <a:rPr lang="cs-CZ" sz="2400" dirty="0"/>
              <a:t> – navazuje na první část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395846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7283093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250</Words>
  <Application>Microsoft Office PowerPoint</Application>
  <PresentationFormat>Předvádění na obrazovce (4:3)</PresentationFormat>
  <Paragraphs>93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23</cp:revision>
  <dcterms:created xsi:type="dcterms:W3CDTF">2012-10-19T06:36:28Z</dcterms:created>
  <dcterms:modified xsi:type="dcterms:W3CDTF">2014-02-23T14:11:28Z</dcterms:modified>
</cp:coreProperties>
</file>