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79" r:id="rId3"/>
    <p:sldId id="280" r:id="rId4"/>
    <p:sldId id="256" r:id="rId5"/>
    <p:sldId id="257" r:id="rId6"/>
    <p:sldId id="258" r:id="rId7"/>
    <p:sldId id="259" r:id="rId8"/>
    <p:sldId id="261" r:id="rId9"/>
    <p:sldId id="262" r:id="rId10"/>
    <p:sldId id="263" r:id="rId11"/>
    <p:sldId id="268" r:id="rId12"/>
    <p:sldId id="264" r:id="rId13"/>
    <p:sldId id="265" r:id="rId14"/>
    <p:sldId id="266" r:id="rId15"/>
    <p:sldId id="267" r:id="rId16"/>
    <p:sldId id="269" r:id="rId17"/>
    <p:sldId id="270" r:id="rId18"/>
    <p:sldId id="271" r:id="rId19"/>
    <p:sldId id="272" r:id="rId20"/>
    <p:sldId id="273" r:id="rId21"/>
    <p:sldId id="274" r:id="rId22"/>
    <p:sldId id="278" r:id="rId23"/>
    <p:sldId id="277" r:id="rId24"/>
    <p:sldId id="260" r:id="rId25"/>
    <p:sldId id="275" r:id="rId26"/>
    <p:sldId id="27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703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8651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367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858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526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866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1602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7213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4113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8909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9304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275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1114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4694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1BE56D-1FCB-440C-8B86-564A0CE6A95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1B7773B-74BD-410F-B3F0-933FE386581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762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ph_I,_Holy_Roman_Emperor.jpg" TargetMode="External"/><Relationship Id="rId7" Type="http://schemas.openxmlformats.org/officeDocument/2006/relationships/hyperlink" Target="http://cs.wikipedia.org/wiki/Soubor:Charles_VII.jpg" TargetMode="External"/><Relationship Id="rId2" Type="http://schemas.openxmlformats.org/officeDocument/2006/relationships/hyperlink" Target="http://cs.wikipedia.org/wiki/Soubor:Pragmatica_San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iedrich_Zweite_Feldherr.jpg" TargetMode="External"/><Relationship Id="rId5" Type="http://schemas.openxmlformats.org/officeDocument/2006/relationships/hyperlink" Target="http://cs.wikipedia.org/wiki/Soubor:Andreas_Moeller_001.jpg" TargetMode="External"/><Relationship Id="rId4" Type="http://schemas.openxmlformats.org/officeDocument/2006/relationships/hyperlink" Target="http://cs.wikipedia.org/wiki/Soubor:Karel_VI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Války o rakouské dědictví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4699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VY_32_INOVACE_3.DE.07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396254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509120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událostmi válek o rakouské dědictví. Sleduje události, které vedly ke konfliktu, ukazuje válku jako konflikt mezi Rakouskem a Pruskem. Ukazuje také, jaký měl tento válečný konflikt význam pro dějiny českých zemí. Materiál je určen především pro výkladovou část </a:t>
            </a:r>
            <a:r>
              <a:rPr lang="cs-CZ" sz="1100" dirty="0" smtClean="0"/>
              <a:t>hodiny, ale i pro opakování látky. </a:t>
            </a:r>
            <a:r>
              <a:rPr lang="cs-CZ" sz="1100" dirty="0"/>
              <a:t>Obrazový materiál je vhodný jako pomůcka pro osvětlení některých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400945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Války o rakouské dědictví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1740 – 1748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32315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467600" cy="5976664"/>
          </a:xfrm>
        </p:spPr>
        <p:txBody>
          <a:bodyPr>
            <a:normAutofit/>
          </a:bodyPr>
          <a:lstStyle/>
          <a:p>
            <a:r>
              <a:rPr lang="cs-CZ" dirty="0"/>
              <a:t>války </a:t>
            </a:r>
            <a:r>
              <a:rPr lang="cs-CZ" dirty="0" smtClean="0"/>
              <a:t>o </a:t>
            </a:r>
            <a:r>
              <a:rPr lang="cs-CZ" dirty="0"/>
              <a:t>nástupnictví na </a:t>
            </a:r>
            <a:r>
              <a:rPr lang="cs-CZ" dirty="0" smtClean="0"/>
              <a:t>trůn habsburské </a:t>
            </a:r>
            <a:r>
              <a:rPr lang="cs-CZ" dirty="0"/>
              <a:t>monarchie mezi Marií Terezií </a:t>
            </a:r>
            <a:r>
              <a:rPr lang="cs-CZ" dirty="0" smtClean="0"/>
              <a:t>a Pruskem</a:t>
            </a:r>
            <a:r>
              <a:rPr lang="cs-CZ" dirty="0"/>
              <a:t>, Bavorskem a Francií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1740 </a:t>
            </a:r>
            <a:r>
              <a:rPr lang="cs-CZ" dirty="0"/>
              <a:t>až </a:t>
            </a:r>
            <a:r>
              <a:rPr lang="cs-CZ" dirty="0" smtClean="0"/>
              <a:t>1748</a:t>
            </a:r>
          </a:p>
          <a:p>
            <a:endParaRPr lang="cs-CZ" dirty="0" smtClean="0"/>
          </a:p>
          <a:p>
            <a:r>
              <a:rPr lang="cs-CZ" dirty="0" smtClean="0"/>
              <a:t>Důvodem </a:t>
            </a:r>
            <a:r>
              <a:rPr lang="cs-CZ" dirty="0"/>
              <a:t>bylo odmítnutí nástupnictví Marie Terezie a Pragmatické sankce a územní nároky pruského krále Fridricha </a:t>
            </a:r>
            <a:r>
              <a:rPr lang="cs-CZ" dirty="0" smtClean="0"/>
              <a:t>II. </a:t>
            </a:r>
            <a:r>
              <a:rPr lang="cs-CZ" dirty="0"/>
              <a:t>ve </a:t>
            </a:r>
            <a:r>
              <a:rPr lang="cs-CZ" dirty="0" smtClean="0"/>
              <a:t>Slezsku</a:t>
            </a:r>
            <a:endParaRPr lang="cs-CZ" dirty="0"/>
          </a:p>
          <a:p>
            <a:pPr lvl="1"/>
            <a:r>
              <a:rPr lang="cs-CZ" dirty="0" smtClean="0"/>
              <a:t>Boje </a:t>
            </a:r>
            <a:r>
              <a:rPr lang="cs-CZ" dirty="0"/>
              <a:t>o Slezsko </a:t>
            </a:r>
            <a:r>
              <a:rPr lang="cs-CZ" dirty="0" smtClean="0"/>
              <a:t>někdy nazývány </a:t>
            </a:r>
            <a:r>
              <a:rPr lang="cs-CZ" b="1" dirty="0" smtClean="0"/>
              <a:t>slezské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Pragmatická sankce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4997152"/>
          </a:xfrm>
        </p:spPr>
        <p:txBody>
          <a:bodyPr>
            <a:normAutofit/>
          </a:bodyPr>
          <a:lstStyle/>
          <a:p>
            <a:r>
              <a:rPr lang="cs-CZ" b="1" dirty="0" smtClean="0"/>
              <a:t>1713</a:t>
            </a:r>
          </a:p>
          <a:p>
            <a:r>
              <a:rPr lang="cs-CZ" dirty="0" smtClean="0"/>
              <a:t>Vydal císař </a:t>
            </a:r>
            <a:r>
              <a:rPr lang="cs-CZ" b="1" dirty="0" smtClean="0"/>
              <a:t>Karel VI.</a:t>
            </a:r>
          </a:p>
          <a:p>
            <a:r>
              <a:rPr lang="cs-CZ" b="1" dirty="0"/>
              <a:t>Cílem </a:t>
            </a:r>
            <a:r>
              <a:rPr lang="cs-CZ" b="1" dirty="0" smtClean="0"/>
              <a:t>zajištění </a:t>
            </a:r>
            <a:r>
              <a:rPr lang="cs-CZ" b="1" dirty="0"/>
              <a:t>nástupnictví po Karlu VI. pro jeho vlastní </a:t>
            </a:r>
            <a:r>
              <a:rPr lang="cs-CZ" b="1" dirty="0" smtClean="0"/>
              <a:t>děti</a:t>
            </a:r>
          </a:p>
          <a:p>
            <a:pPr lvl="1"/>
            <a:r>
              <a:rPr lang="cs-CZ" b="1" dirty="0" smtClean="0"/>
              <a:t>také pro </a:t>
            </a:r>
            <a:r>
              <a:rPr lang="cs-CZ" b="1" dirty="0"/>
              <a:t>dcery</a:t>
            </a:r>
            <a:r>
              <a:rPr lang="cs-CZ" dirty="0"/>
              <a:t>, v případě, že by nezanechal mužské </a:t>
            </a:r>
            <a:r>
              <a:rPr lang="cs-CZ" dirty="0" smtClean="0"/>
              <a:t>potomky</a:t>
            </a:r>
          </a:p>
          <a:p>
            <a:pPr lvl="1"/>
            <a:r>
              <a:rPr lang="cs-CZ" dirty="0" smtClean="0"/>
              <a:t>při nástupnictví </a:t>
            </a:r>
            <a:r>
              <a:rPr lang="cs-CZ" b="1" dirty="0" smtClean="0"/>
              <a:t>měly </a:t>
            </a:r>
            <a:r>
              <a:rPr lang="cs-CZ" b="1" dirty="0"/>
              <a:t>přednost dcery Karla VI.</a:t>
            </a:r>
            <a:r>
              <a:rPr lang="cs-CZ" dirty="0"/>
              <a:t> před dcerami </a:t>
            </a:r>
            <a:r>
              <a:rPr lang="cs-CZ" dirty="0" smtClean="0"/>
              <a:t>Josefa </a:t>
            </a:r>
            <a:r>
              <a:rPr lang="cs-CZ" dirty="0"/>
              <a:t>I. a Leopolda I.</a:t>
            </a:r>
          </a:p>
        </p:txBody>
      </p:sp>
    </p:spTree>
    <p:extLst>
      <p:ext uri="{BB962C8B-B14F-4D97-AF65-F5344CB8AC3E}">
        <p14:creationId xmlns:p14="http://schemas.microsoft.com/office/powerpoint/2010/main" val="3182261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476575"/>
            <a:ext cx="9144000" cy="381424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/>
              <a:t>1. Pragmatická sankce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04"/>
            <a:ext cx="9144000" cy="6469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375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6309320"/>
            <a:ext cx="4040188" cy="54050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                       2. Josef I.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88024" y="6309320"/>
            <a:ext cx="4041775" cy="5486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                       3. Karel VI.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91" y="260648"/>
            <a:ext cx="4402717" cy="5998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0648"/>
            <a:ext cx="3845049" cy="6045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1488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Do roku 1723 uznaly pragmatickou sankci sněmy všech zemí habsburské monarchie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Sankce </a:t>
            </a:r>
            <a:r>
              <a:rPr lang="cs-CZ" dirty="0"/>
              <a:t>zůstala základním zákonem až do konce monarchie</a:t>
            </a:r>
          </a:p>
        </p:txBody>
      </p:sp>
    </p:spTree>
    <p:extLst>
      <p:ext uri="{BB962C8B-B14F-4D97-AF65-F5344CB8AC3E}">
        <p14:creationId xmlns:p14="http://schemas.microsoft.com/office/powerpoint/2010/main" val="3866794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5649491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císař zasazoval o přijetí </a:t>
            </a:r>
            <a:r>
              <a:rPr lang="cs-CZ" dirty="0" smtClean="0"/>
              <a:t>dokumentu sousedními panovníky</a:t>
            </a:r>
          </a:p>
          <a:p>
            <a:r>
              <a:rPr lang="cs-CZ" dirty="0" smtClean="0"/>
              <a:t>po </a:t>
            </a:r>
            <a:r>
              <a:rPr lang="cs-CZ" dirty="0"/>
              <a:t>jeho smrti </a:t>
            </a:r>
            <a:r>
              <a:rPr lang="cs-CZ" dirty="0" smtClean="0"/>
              <a:t>byly </a:t>
            </a:r>
            <a:r>
              <a:rPr lang="cs-CZ" b="1" dirty="0" smtClean="0"/>
              <a:t>nároky</a:t>
            </a:r>
            <a:r>
              <a:rPr lang="cs-CZ" dirty="0" smtClean="0"/>
              <a:t> </a:t>
            </a:r>
            <a:r>
              <a:rPr lang="cs-CZ" dirty="0"/>
              <a:t>dcery </a:t>
            </a:r>
            <a:r>
              <a:rPr lang="cs-CZ" b="1" dirty="0" smtClean="0"/>
              <a:t>Marie </a:t>
            </a:r>
            <a:r>
              <a:rPr lang="cs-CZ" b="1" dirty="0"/>
              <a:t>Terezie </a:t>
            </a:r>
            <a:r>
              <a:rPr lang="cs-CZ" b="1" dirty="0" smtClean="0"/>
              <a:t>zpochybněny</a:t>
            </a:r>
            <a:endParaRPr lang="cs-CZ" b="1" dirty="0"/>
          </a:p>
          <a:p>
            <a:r>
              <a:rPr lang="cs-CZ" dirty="0" smtClean="0"/>
              <a:t>po </a:t>
            </a:r>
            <a:r>
              <a:rPr lang="cs-CZ" dirty="0"/>
              <a:t>smrti císaře Karla VI. napadli dědická práva Marie Terezie kurfiřti bavorský, saský a </a:t>
            </a:r>
            <a:r>
              <a:rPr lang="cs-CZ" dirty="0" smtClean="0"/>
              <a:t>braniborský</a:t>
            </a:r>
          </a:p>
          <a:p>
            <a:pPr lvl="1"/>
            <a:r>
              <a:rPr lang="cs-CZ" b="1" dirty="0" smtClean="0"/>
              <a:t>Bavorský</a:t>
            </a:r>
            <a:r>
              <a:rPr lang="cs-CZ" dirty="0" smtClean="0"/>
              <a:t> </a:t>
            </a:r>
            <a:r>
              <a:rPr lang="cs-CZ" dirty="0"/>
              <a:t>panovník a manžel dcery Josefa I. </a:t>
            </a:r>
            <a:r>
              <a:rPr lang="cs-CZ" b="1" dirty="0"/>
              <a:t>Karel Albrecht </a:t>
            </a:r>
            <a:r>
              <a:rPr lang="cs-CZ" dirty="0"/>
              <a:t>si nárokoval císařskou korunu a habsburské dědičné </a:t>
            </a:r>
            <a:r>
              <a:rPr lang="cs-CZ" dirty="0" smtClean="0"/>
              <a:t>země</a:t>
            </a:r>
          </a:p>
          <a:p>
            <a:pPr lvl="1"/>
            <a:r>
              <a:rPr lang="cs-CZ" b="1" dirty="0" smtClean="0"/>
              <a:t>saský </a:t>
            </a:r>
            <a:r>
              <a:rPr lang="cs-CZ" b="1" dirty="0"/>
              <a:t>kurfiřt </a:t>
            </a:r>
            <a:r>
              <a:rPr lang="cs-CZ" dirty="0"/>
              <a:t>a polský král </a:t>
            </a:r>
            <a:r>
              <a:rPr lang="cs-CZ" b="1" dirty="0"/>
              <a:t>Friedrich August </a:t>
            </a:r>
            <a:r>
              <a:rPr lang="cs-CZ" dirty="0"/>
              <a:t>své nároky odůvodňoval sňatkem s jednou z dcer Josefa I. </a:t>
            </a:r>
            <a:endParaRPr lang="cs-CZ" dirty="0" smtClean="0"/>
          </a:p>
          <a:p>
            <a:pPr lvl="1"/>
            <a:r>
              <a:rPr lang="cs-CZ" b="1" dirty="0" smtClean="0"/>
              <a:t>Braniborský </a:t>
            </a:r>
            <a:r>
              <a:rPr lang="cs-CZ" b="1" dirty="0"/>
              <a:t>kurfiřt </a:t>
            </a:r>
            <a:r>
              <a:rPr lang="cs-CZ" dirty="0"/>
              <a:t>a zároveň pruský král </a:t>
            </a:r>
            <a:r>
              <a:rPr lang="cs-CZ" b="1" dirty="0"/>
              <a:t>Friedrich II. </a:t>
            </a:r>
            <a:r>
              <a:rPr lang="cs-CZ" dirty="0"/>
              <a:t>v</a:t>
            </a:r>
            <a:r>
              <a:rPr lang="cs-CZ" dirty="0" smtClean="0"/>
              <a:t>znesl dědické </a:t>
            </a:r>
            <a:r>
              <a:rPr lang="cs-CZ" dirty="0"/>
              <a:t>nároky na některá slezská </a:t>
            </a:r>
            <a:r>
              <a:rPr lang="cs-CZ" dirty="0" smtClean="0"/>
              <a:t>knížectví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542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309320"/>
            <a:ext cx="4040188" cy="5486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       4. Marie Terezie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6309320"/>
            <a:ext cx="4041775" cy="57095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          5. Friedrich II.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97" y="260081"/>
            <a:ext cx="4550042" cy="5617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262" y="260647"/>
            <a:ext cx="4139183" cy="561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8132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válka o Slezsko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462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1740 vpád </a:t>
            </a:r>
            <a:r>
              <a:rPr lang="cs-CZ" b="1" dirty="0"/>
              <a:t>pruského vojska do </a:t>
            </a:r>
            <a:r>
              <a:rPr lang="cs-CZ" b="1" dirty="0" smtClean="0"/>
              <a:t>Slezska </a:t>
            </a:r>
          </a:p>
          <a:p>
            <a:pPr lvl="1"/>
            <a:r>
              <a:rPr lang="cs-CZ" dirty="0" smtClean="0"/>
              <a:t>Armáda </a:t>
            </a:r>
            <a:r>
              <a:rPr lang="cs-CZ" dirty="0"/>
              <a:t>Friedricha II. </a:t>
            </a:r>
            <a:r>
              <a:rPr lang="cs-CZ" dirty="0" smtClean="0"/>
              <a:t>tehdy </a:t>
            </a:r>
            <a:r>
              <a:rPr lang="cs-CZ" dirty="0"/>
              <a:t>nejmoderněji vybavenou a vedenou armádou </a:t>
            </a:r>
            <a:r>
              <a:rPr lang="cs-CZ" dirty="0" smtClean="0"/>
              <a:t>Evropy</a:t>
            </a:r>
          </a:p>
          <a:p>
            <a:pPr lvl="1"/>
            <a:r>
              <a:rPr lang="cs-CZ" dirty="0" smtClean="0"/>
              <a:t>rakouské vojsko oslabeno válkami </a:t>
            </a:r>
            <a:r>
              <a:rPr lang="cs-CZ" dirty="0"/>
              <a:t>s </a:t>
            </a:r>
            <a:r>
              <a:rPr lang="cs-CZ" dirty="0" smtClean="0"/>
              <a:t>Turky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Habsburské </a:t>
            </a:r>
            <a:r>
              <a:rPr lang="cs-CZ" dirty="0"/>
              <a:t>jednotky </a:t>
            </a:r>
            <a:r>
              <a:rPr lang="cs-CZ" dirty="0" smtClean="0"/>
              <a:t>ustoupily </a:t>
            </a:r>
            <a:r>
              <a:rPr lang="cs-CZ" dirty="0"/>
              <a:t>do Čech a na </a:t>
            </a:r>
            <a:r>
              <a:rPr lang="cs-CZ" dirty="0" smtClean="0"/>
              <a:t>Moravu</a:t>
            </a:r>
          </a:p>
          <a:p>
            <a:endParaRPr lang="cs-CZ" dirty="0" smtClean="0"/>
          </a:p>
          <a:p>
            <a:r>
              <a:rPr lang="cs-CZ" b="1" dirty="0" smtClean="0"/>
              <a:t>pruské </a:t>
            </a:r>
            <a:r>
              <a:rPr lang="cs-CZ" b="1" dirty="0"/>
              <a:t>vítězství </a:t>
            </a:r>
            <a:r>
              <a:rPr lang="cs-CZ" b="1" dirty="0" smtClean="0"/>
              <a:t>1741 </a:t>
            </a:r>
            <a:r>
              <a:rPr lang="cs-CZ" b="1" dirty="0"/>
              <a:t>v bitvě u </a:t>
            </a:r>
            <a:r>
              <a:rPr lang="cs-CZ" b="1" dirty="0" err="1" smtClean="0"/>
              <a:t>Molvic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338134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Hrozba narušení mocenské rovnováhy v Evropě </a:t>
            </a:r>
            <a:endParaRPr lang="cs-CZ" dirty="0"/>
          </a:p>
          <a:p>
            <a:pPr lvl="1"/>
            <a:r>
              <a:rPr lang="cs-CZ" dirty="0" smtClean="0"/>
              <a:t>sjednání </a:t>
            </a:r>
            <a:r>
              <a:rPr lang="cs-CZ" dirty="0" err="1"/>
              <a:t>protipruské</a:t>
            </a:r>
            <a:r>
              <a:rPr lang="cs-CZ" dirty="0"/>
              <a:t> koalice</a:t>
            </a:r>
          </a:p>
          <a:p>
            <a:pPr lvl="2"/>
            <a:r>
              <a:rPr lang="cs-CZ" dirty="0"/>
              <a:t>Spojené království, Rusko, Nizozemí a </a:t>
            </a:r>
            <a:r>
              <a:rPr lang="cs-CZ" dirty="0" smtClean="0"/>
              <a:t>Sasko</a:t>
            </a:r>
          </a:p>
          <a:p>
            <a:pPr lvl="2"/>
            <a:endParaRPr lang="cs-CZ" dirty="0"/>
          </a:p>
          <a:p>
            <a:pPr lvl="1"/>
            <a:r>
              <a:rPr lang="cs-CZ" dirty="0"/>
              <a:t>spojenci </a:t>
            </a:r>
            <a:r>
              <a:rPr lang="cs-CZ" dirty="0" smtClean="0"/>
              <a:t>Pruska</a:t>
            </a:r>
            <a:endParaRPr lang="cs-CZ" dirty="0"/>
          </a:p>
          <a:p>
            <a:pPr lvl="2"/>
            <a:r>
              <a:rPr lang="cs-CZ" dirty="0"/>
              <a:t>Francie, Španělsko a </a:t>
            </a:r>
            <a:r>
              <a:rPr lang="cs-CZ" dirty="0" err="1"/>
              <a:t>Neapolsko</a:t>
            </a:r>
            <a:r>
              <a:rPr lang="cs-CZ" dirty="0"/>
              <a:t>, Bavorsko, Švédsko, Janovská republika, Portugalsko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003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>
            <a:normAutofit/>
          </a:bodyPr>
          <a:lstStyle/>
          <a:p>
            <a:r>
              <a:rPr lang="cs-CZ" dirty="0"/>
              <a:t>Friedrich II. následně vtáhl do </a:t>
            </a:r>
            <a:r>
              <a:rPr lang="cs-CZ" dirty="0" smtClean="0"/>
              <a:t>Čech</a:t>
            </a:r>
          </a:p>
          <a:p>
            <a:r>
              <a:rPr lang="cs-CZ" b="1" dirty="0" smtClean="0"/>
              <a:t>1742 – u Chotusic </a:t>
            </a:r>
            <a:r>
              <a:rPr lang="cs-CZ" dirty="0" smtClean="0"/>
              <a:t>(u Čáslavi) </a:t>
            </a:r>
            <a:r>
              <a:rPr lang="cs-CZ" dirty="0"/>
              <a:t>porazil </a:t>
            </a:r>
            <a:r>
              <a:rPr lang="cs-CZ" dirty="0" smtClean="0"/>
              <a:t>Karla Lotrinského</a:t>
            </a:r>
          </a:p>
          <a:p>
            <a:r>
              <a:rPr lang="cs-CZ" dirty="0" smtClean="0"/>
              <a:t>1742 – </a:t>
            </a:r>
            <a:r>
              <a:rPr lang="cs-CZ" b="1" dirty="0" smtClean="0"/>
              <a:t>příměří </a:t>
            </a:r>
            <a:r>
              <a:rPr lang="cs-CZ" b="1" dirty="0"/>
              <a:t>ve Vratislavi a </a:t>
            </a:r>
            <a:r>
              <a:rPr lang="cs-CZ" b="1" dirty="0" smtClean="0"/>
              <a:t>berlínská  mírová smlouva </a:t>
            </a:r>
          </a:p>
          <a:p>
            <a:pPr lvl="1"/>
            <a:r>
              <a:rPr lang="cs-CZ" dirty="0" smtClean="0"/>
              <a:t>Marie Terezie nucena </a:t>
            </a:r>
            <a:r>
              <a:rPr lang="cs-CZ" dirty="0"/>
              <a:t>přistoupit na nevýhodný </a:t>
            </a:r>
            <a:r>
              <a:rPr lang="cs-CZ" dirty="0" smtClean="0"/>
              <a:t>mír</a:t>
            </a:r>
          </a:p>
          <a:p>
            <a:pPr lvl="1"/>
            <a:r>
              <a:rPr lang="cs-CZ" dirty="0" smtClean="0"/>
              <a:t>ztratila </a:t>
            </a:r>
            <a:r>
              <a:rPr lang="cs-CZ" dirty="0"/>
              <a:t>Kladsko a téměř celé </a:t>
            </a:r>
            <a:r>
              <a:rPr lang="cs-CZ" dirty="0" smtClean="0"/>
              <a:t>Slezsko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7352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Bavorsko – rakouská válka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452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309320"/>
            <a:ext cx="4041775" cy="5486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            6. Karel VII.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548680"/>
            <a:ext cx="4608512" cy="5904656"/>
          </a:xfrm>
        </p:spPr>
        <p:txBody>
          <a:bodyPr>
            <a:noAutofit/>
          </a:bodyPr>
          <a:lstStyle/>
          <a:p>
            <a:r>
              <a:rPr lang="cs-CZ" sz="2800" b="1" dirty="0"/>
              <a:t>1741 vpadla do Horních Rakous a </a:t>
            </a:r>
            <a:r>
              <a:rPr lang="cs-CZ" sz="2800" b="1" dirty="0" smtClean="0"/>
              <a:t>Čech bavorsko-francouzská vojska</a:t>
            </a:r>
          </a:p>
          <a:p>
            <a:r>
              <a:rPr lang="cs-CZ" sz="2800" dirty="0" smtClean="0"/>
              <a:t>byla </a:t>
            </a:r>
            <a:r>
              <a:rPr lang="cs-CZ" sz="2800" dirty="0"/>
              <a:t>obsazena Praha </a:t>
            </a:r>
          </a:p>
          <a:p>
            <a:pPr lvl="1"/>
            <a:r>
              <a:rPr lang="cs-CZ" sz="2400" dirty="0" smtClean="0"/>
              <a:t>bavorský </a:t>
            </a:r>
            <a:r>
              <a:rPr lang="cs-CZ" sz="2400" dirty="0"/>
              <a:t>kurfiřt </a:t>
            </a:r>
            <a:r>
              <a:rPr lang="cs-CZ" sz="2400" dirty="0" smtClean="0"/>
              <a:t>Karel Albrecht českými </a:t>
            </a:r>
            <a:r>
              <a:rPr lang="cs-CZ" sz="2400" dirty="0"/>
              <a:t>stavy </a:t>
            </a:r>
            <a:r>
              <a:rPr lang="cs-CZ" sz="2400" dirty="0" smtClean="0"/>
              <a:t>provolán českým králem </a:t>
            </a:r>
            <a:endParaRPr lang="cs-CZ" dirty="0"/>
          </a:p>
          <a:p>
            <a:r>
              <a:rPr lang="cs-CZ" sz="2800" dirty="0"/>
              <a:t>1</a:t>
            </a:r>
            <a:r>
              <a:rPr lang="cs-CZ" sz="2800" dirty="0" smtClean="0"/>
              <a:t>742 zvolen Karel Albrecht </a:t>
            </a:r>
            <a:r>
              <a:rPr lang="cs-CZ" sz="2800" dirty="0"/>
              <a:t>císařem Svaté říše římské a </a:t>
            </a:r>
            <a:r>
              <a:rPr lang="cs-CZ" sz="2800" dirty="0" smtClean="0"/>
              <a:t>korunován jako Karel VII.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0"/>
            <a:ext cx="4081798" cy="5634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79633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Příměří s Pruskem v roce 1742 umožnilo habsburským armádám </a:t>
            </a:r>
            <a:r>
              <a:rPr lang="cs-CZ" dirty="0" smtClean="0"/>
              <a:t>okupaci </a:t>
            </a:r>
            <a:r>
              <a:rPr lang="cs-CZ" dirty="0"/>
              <a:t>Bavorska, rodové državy římského císaře Karla </a:t>
            </a:r>
            <a:r>
              <a:rPr lang="cs-CZ" dirty="0" smtClean="0"/>
              <a:t>VII.</a:t>
            </a:r>
          </a:p>
          <a:p>
            <a:endParaRPr lang="cs-CZ" dirty="0" smtClean="0"/>
          </a:p>
          <a:p>
            <a:r>
              <a:rPr lang="cs-CZ" dirty="0" smtClean="0"/>
              <a:t>1745 – Karel VII. zemřel</a:t>
            </a:r>
          </a:p>
          <a:p>
            <a:pPr lvl="1"/>
            <a:r>
              <a:rPr lang="cs-CZ" dirty="0" smtClean="0"/>
              <a:t>Vdova </a:t>
            </a:r>
            <a:r>
              <a:rPr lang="cs-CZ" dirty="0"/>
              <a:t>Marie </a:t>
            </a:r>
            <a:r>
              <a:rPr lang="cs-CZ" dirty="0" smtClean="0"/>
              <a:t>Amálie (dcera </a:t>
            </a:r>
            <a:r>
              <a:rPr lang="cs-CZ" dirty="0"/>
              <a:t>Josefa </a:t>
            </a:r>
            <a:r>
              <a:rPr lang="cs-CZ" dirty="0" smtClean="0"/>
              <a:t>I.) se </a:t>
            </a:r>
            <a:r>
              <a:rPr lang="cs-CZ" dirty="0"/>
              <a:t>svou sestřenicí Marií Terezií uzavřela </a:t>
            </a:r>
            <a:r>
              <a:rPr lang="cs-CZ" b="1" dirty="0" smtClean="0"/>
              <a:t>mír ve </a:t>
            </a:r>
            <a:r>
              <a:rPr lang="cs-CZ" b="1" dirty="0" err="1" smtClean="0"/>
              <a:t>Füssenu</a:t>
            </a:r>
            <a:endParaRPr lang="cs-CZ" b="1" dirty="0" smtClean="0"/>
          </a:p>
          <a:p>
            <a:pPr lvl="2"/>
            <a:r>
              <a:rPr lang="cs-CZ" dirty="0" smtClean="0"/>
              <a:t>Její </a:t>
            </a:r>
            <a:r>
              <a:rPr lang="cs-CZ" dirty="0"/>
              <a:t>syn </a:t>
            </a:r>
            <a:r>
              <a:rPr lang="cs-CZ" dirty="0" smtClean="0"/>
              <a:t>Maxmilián </a:t>
            </a:r>
            <a:r>
              <a:rPr lang="cs-CZ" dirty="0"/>
              <a:t>III. Josef se vzdal nároků na císařskou </a:t>
            </a:r>
            <a:r>
              <a:rPr lang="cs-CZ" dirty="0" smtClean="0"/>
              <a:t>korunu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Novým </a:t>
            </a:r>
            <a:r>
              <a:rPr lang="cs-CZ" dirty="0"/>
              <a:t>římským panovníkem se stal manžel Marie Terezie </a:t>
            </a:r>
            <a:r>
              <a:rPr lang="cs-CZ" b="1" dirty="0"/>
              <a:t>František I. Štěpán </a:t>
            </a:r>
            <a:r>
              <a:rPr lang="cs-CZ" b="1" dirty="0" smtClean="0"/>
              <a:t>Lotrinský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32045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válka o Slezsko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073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Marie </a:t>
            </a:r>
            <a:r>
              <a:rPr lang="cs-CZ" dirty="0"/>
              <a:t>Terezie </a:t>
            </a:r>
            <a:r>
              <a:rPr lang="cs-CZ" dirty="0" smtClean="0"/>
              <a:t>chtěla obnovit vládu nad Slezskem</a:t>
            </a:r>
          </a:p>
          <a:p>
            <a:endParaRPr lang="cs-CZ" dirty="0" smtClean="0"/>
          </a:p>
          <a:p>
            <a:r>
              <a:rPr lang="cs-CZ" dirty="0" smtClean="0"/>
              <a:t>Porážka Friedricha II. </a:t>
            </a:r>
            <a:r>
              <a:rPr lang="cs-CZ" dirty="0"/>
              <a:t>měla zároveň zabezpečit habsburskou </a:t>
            </a:r>
            <a:r>
              <a:rPr lang="cs-CZ" dirty="0" smtClean="0"/>
              <a:t>hegemonii </a:t>
            </a:r>
            <a:r>
              <a:rPr lang="cs-CZ" dirty="0"/>
              <a:t>v </a:t>
            </a:r>
            <a:r>
              <a:rPr lang="cs-CZ" dirty="0" smtClean="0"/>
              <a:t>Říši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lednu 1745 </a:t>
            </a:r>
            <a:r>
              <a:rPr lang="cs-CZ" dirty="0" smtClean="0"/>
              <a:t>ve </a:t>
            </a:r>
            <a:r>
              <a:rPr lang="cs-CZ" dirty="0"/>
              <a:t>Varšavě uzavřena </a:t>
            </a:r>
            <a:r>
              <a:rPr lang="cs-CZ" b="1" dirty="0" err="1"/>
              <a:t>protipruská</a:t>
            </a:r>
            <a:r>
              <a:rPr lang="cs-CZ" b="1" dirty="0"/>
              <a:t> koalice </a:t>
            </a:r>
          </a:p>
          <a:p>
            <a:pPr lvl="1"/>
            <a:r>
              <a:rPr lang="cs-CZ" dirty="0" smtClean="0"/>
              <a:t>Velká </a:t>
            </a:r>
            <a:r>
              <a:rPr lang="cs-CZ" dirty="0"/>
              <a:t>Británie, </a:t>
            </a:r>
            <a:r>
              <a:rPr lang="cs-CZ" dirty="0" smtClean="0"/>
              <a:t>Habsburkové, Nizozemsko, Sasko </a:t>
            </a:r>
            <a:r>
              <a:rPr lang="cs-CZ" dirty="0"/>
              <a:t>a </a:t>
            </a:r>
            <a:r>
              <a:rPr lang="cs-CZ" dirty="0" smtClean="0"/>
              <a:t>Polsko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3775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1744 – vpád Friedricha </a:t>
            </a:r>
            <a:r>
              <a:rPr lang="cs-CZ" dirty="0"/>
              <a:t>II. </a:t>
            </a:r>
            <a:r>
              <a:rPr lang="cs-CZ" dirty="0" smtClean="0"/>
              <a:t>do </a:t>
            </a:r>
            <a:r>
              <a:rPr lang="cs-CZ" dirty="0"/>
              <a:t>východních </a:t>
            </a:r>
            <a:r>
              <a:rPr lang="cs-CZ" dirty="0" smtClean="0"/>
              <a:t>Čech</a:t>
            </a:r>
            <a:endParaRPr lang="cs-CZ" dirty="0"/>
          </a:p>
          <a:p>
            <a:r>
              <a:rPr lang="cs-CZ" dirty="0" smtClean="0"/>
              <a:t>1745 – protiofenziva </a:t>
            </a:r>
            <a:r>
              <a:rPr lang="cs-CZ" dirty="0"/>
              <a:t>spojených rakousko-saských vojsk </a:t>
            </a:r>
            <a:r>
              <a:rPr lang="cs-CZ" dirty="0" smtClean="0"/>
              <a:t>skončila několika </a:t>
            </a:r>
            <a:r>
              <a:rPr lang="cs-CZ" dirty="0"/>
              <a:t>porážkami </a:t>
            </a:r>
          </a:p>
          <a:p>
            <a:pPr lvl="1"/>
            <a:r>
              <a:rPr lang="cs-CZ" dirty="0" smtClean="0"/>
              <a:t>obsazení Drážďan Prusy </a:t>
            </a:r>
            <a:r>
              <a:rPr lang="cs-CZ" dirty="0"/>
              <a:t>a </a:t>
            </a:r>
            <a:r>
              <a:rPr lang="cs-CZ" dirty="0" smtClean="0"/>
              <a:t>kapitulace Saska</a:t>
            </a:r>
          </a:p>
          <a:p>
            <a:r>
              <a:rPr lang="cs-CZ" dirty="0" smtClean="0"/>
              <a:t>Drážďanský mír</a:t>
            </a:r>
            <a:r>
              <a:rPr lang="cs-CZ" dirty="0"/>
              <a:t> </a:t>
            </a:r>
            <a:endParaRPr lang="cs-CZ" dirty="0" smtClean="0"/>
          </a:p>
          <a:p>
            <a:pPr lvl="1"/>
            <a:r>
              <a:rPr lang="cs-CZ" dirty="0" smtClean="0"/>
              <a:t>potvrzoval pruskou </a:t>
            </a:r>
            <a:r>
              <a:rPr lang="cs-CZ" dirty="0"/>
              <a:t>držbu </a:t>
            </a:r>
            <a:r>
              <a:rPr lang="cs-CZ" dirty="0" smtClean="0"/>
              <a:t>Slezska</a:t>
            </a:r>
            <a:r>
              <a:rPr lang="cs-CZ" dirty="0"/>
              <a:t> </a:t>
            </a:r>
            <a:r>
              <a:rPr lang="cs-CZ" dirty="0" smtClean="0"/>
              <a:t>i císařský </a:t>
            </a:r>
            <a:r>
              <a:rPr lang="cs-CZ" dirty="0"/>
              <a:t>titul Františka </a:t>
            </a:r>
            <a:r>
              <a:rPr lang="cs-CZ" dirty="0" smtClean="0"/>
              <a:t>Štěpána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0216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Mír v Cáchách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853136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1748</a:t>
            </a:r>
          </a:p>
          <a:p>
            <a:r>
              <a:rPr lang="cs-CZ" dirty="0" smtClean="0"/>
              <a:t>Byl </a:t>
            </a:r>
            <a:r>
              <a:rPr lang="cs-CZ" dirty="0"/>
              <a:t>výsledkem mezinárodního kongresu, který se v Cáchách konal </a:t>
            </a:r>
          </a:p>
          <a:p>
            <a:r>
              <a:rPr lang="cs-CZ" dirty="0" smtClean="0"/>
              <a:t>Ukončil </a:t>
            </a:r>
            <a:r>
              <a:rPr lang="cs-CZ" dirty="0"/>
              <a:t>války o rakouské </a:t>
            </a:r>
            <a:r>
              <a:rPr lang="cs-CZ" dirty="0" smtClean="0"/>
              <a:t>dědictví</a:t>
            </a:r>
            <a:endParaRPr lang="cs-CZ" dirty="0"/>
          </a:p>
          <a:p>
            <a:r>
              <a:rPr lang="cs-CZ" dirty="0" smtClean="0"/>
              <a:t>Obsah </a:t>
            </a:r>
            <a:r>
              <a:rPr lang="cs-CZ" dirty="0"/>
              <a:t>smlouvy byl </a:t>
            </a:r>
            <a:r>
              <a:rPr lang="cs-CZ" dirty="0" smtClean="0"/>
              <a:t>hlavně výsledkem </a:t>
            </a:r>
            <a:r>
              <a:rPr lang="cs-CZ" dirty="0"/>
              <a:t>vyjednávání Spojeného království a </a:t>
            </a:r>
            <a:r>
              <a:rPr lang="cs-CZ" dirty="0" smtClean="0"/>
              <a:t>Francie </a:t>
            </a:r>
          </a:p>
          <a:p>
            <a:pPr lvl="1"/>
            <a:r>
              <a:rPr lang="cs-CZ" dirty="0" smtClean="0"/>
              <a:t>Ostatní </a:t>
            </a:r>
            <a:r>
              <a:rPr lang="cs-CZ" dirty="0"/>
              <a:t>mocnosti se </a:t>
            </a:r>
            <a:r>
              <a:rPr lang="cs-CZ" dirty="0" smtClean="0"/>
              <a:t>připojily</a:t>
            </a:r>
          </a:p>
          <a:p>
            <a:r>
              <a:rPr lang="cs-CZ" b="1" dirty="0" smtClean="0"/>
              <a:t>Cášský mír potvrdil </a:t>
            </a:r>
            <a:r>
              <a:rPr lang="cs-CZ" b="1" dirty="0"/>
              <a:t>Pragmatickou </a:t>
            </a:r>
            <a:r>
              <a:rPr lang="cs-CZ" b="1" dirty="0" smtClean="0"/>
              <a:t>sankci</a:t>
            </a:r>
          </a:p>
          <a:p>
            <a:r>
              <a:rPr lang="cs-CZ" b="1" dirty="0" smtClean="0"/>
              <a:t>Potvrdil zisk </a:t>
            </a:r>
            <a:r>
              <a:rPr lang="cs-CZ" b="1" dirty="0"/>
              <a:t>větší části Slezska (včetně Kladska) </a:t>
            </a:r>
            <a:r>
              <a:rPr lang="cs-CZ" b="1" dirty="0" smtClean="0"/>
              <a:t>Pruskem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274415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Vysvětlete, co to byla Pragmatická sankce.</a:t>
            </a:r>
          </a:p>
          <a:p>
            <a:pPr marL="550926" indent="-514350">
              <a:buAutoNum type="arabicPeriod"/>
            </a:pPr>
            <a:r>
              <a:rPr lang="cs-CZ" dirty="0" smtClean="0"/>
              <a:t>Kolik bylo celkem válek o rakouské dědictví?</a:t>
            </a:r>
          </a:p>
          <a:p>
            <a:pPr marL="550926" indent="-514350">
              <a:buAutoNum type="arabicPeriod"/>
            </a:pPr>
            <a:r>
              <a:rPr lang="cs-CZ" dirty="0" smtClean="0"/>
              <a:t>Mezi kterými panovníky války probíhaly?</a:t>
            </a:r>
          </a:p>
          <a:p>
            <a:pPr marL="550926" indent="-514350">
              <a:buAutoNum type="arabicPeriod"/>
            </a:pPr>
            <a:r>
              <a:rPr lang="cs-CZ" dirty="0" smtClean="0"/>
              <a:t>O které území se především bojovalo?</a:t>
            </a:r>
          </a:p>
          <a:p>
            <a:pPr marL="550926" indent="-514350">
              <a:buAutoNum type="arabicPeriod"/>
            </a:pPr>
            <a:r>
              <a:rPr lang="cs-CZ" dirty="0" smtClean="0"/>
              <a:t>Co bylo důvodem, že se do války zapojily také další evropské státy?</a:t>
            </a:r>
          </a:p>
          <a:p>
            <a:pPr marL="550926" indent="-514350">
              <a:buAutoNum type="arabicPeriod"/>
            </a:pPr>
            <a:r>
              <a:rPr lang="cs-CZ" dirty="0" smtClean="0"/>
              <a:t>Vysvětlete pojem kurfiřt.</a:t>
            </a:r>
          </a:p>
          <a:p>
            <a:pPr marL="550926" indent="-514350">
              <a:buAutoNum type="arabicPeriod"/>
            </a:pPr>
            <a:r>
              <a:rPr lang="cs-CZ" dirty="0" smtClean="0"/>
              <a:t>Kdo byl českými stavy zvolen roku 1742 českým králem?</a:t>
            </a:r>
          </a:p>
          <a:p>
            <a:pPr marL="550926" indent="-514350">
              <a:buAutoNum type="arabicPeriod"/>
            </a:pPr>
            <a:r>
              <a:rPr lang="cs-CZ" dirty="0" smtClean="0"/>
              <a:t>Jak se jmenoval manžel Marie Terezie?</a:t>
            </a:r>
          </a:p>
          <a:p>
            <a:pPr marL="550926" indent="-514350">
              <a:buAutoNum type="arabicPeriod"/>
            </a:pPr>
            <a:r>
              <a:rPr lang="cs-CZ" dirty="0" smtClean="0"/>
              <a:t>Co bylo obsahem mírových smluv z </a:t>
            </a:r>
            <a:r>
              <a:rPr lang="cs-CZ" dirty="0" err="1" smtClean="0"/>
              <a:t>Füssenu</a:t>
            </a:r>
            <a:r>
              <a:rPr lang="cs-CZ" dirty="0" smtClean="0"/>
              <a:t> a Drážďan?</a:t>
            </a:r>
          </a:p>
          <a:p>
            <a:pPr marL="550926" indent="-514350">
              <a:buAutoNum type="arabicPeriod"/>
            </a:pPr>
            <a:r>
              <a:rPr lang="cs-CZ" dirty="0" smtClean="0"/>
              <a:t>Cášský mír.</a:t>
            </a:r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16330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MAGELLAN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13.1.2014].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cs.wikipedia.org/wiki/Soubor:Pragmatica_Sanc.jpg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13.1.2014]. Dostupný na WWW: </a:t>
            </a:r>
            <a:r>
              <a:rPr lang="cs-CZ" dirty="0">
                <a:hlinkClick r:id="rId3"/>
              </a:rPr>
              <a:t>http://cs.wikipedia.org/wiki/Soubor:Joseph_I,_</a:t>
            </a:r>
            <a:r>
              <a:rPr lang="cs-CZ" dirty="0" smtClean="0">
                <a:hlinkClick r:id="rId3"/>
              </a:rPr>
              <a:t>Holy_Roman_Emperor.jpg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13.1.2014].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cs.wikipedia.org/wiki/Soubor:Karel_VI.jpg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en-US" dirty="0"/>
              <a:t>MÖLLER, Andreas. </a:t>
            </a:r>
            <a:r>
              <a:rPr lang="en-US" i="1" dirty="0"/>
              <a:t>wikipedia.cz</a:t>
            </a:r>
            <a:r>
              <a:rPr lang="en-US" dirty="0"/>
              <a:t> [online]. [cit. 13.1.2014].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cs.wikipedia.org/wiki/Soubor:Andreas_Moeller_001.jpg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PESNE, Antoine. </a:t>
            </a:r>
            <a:r>
              <a:rPr lang="cs-CZ" i="1" dirty="0"/>
              <a:t>wikipedia.cz</a:t>
            </a:r>
            <a:r>
              <a:rPr lang="cs-CZ" dirty="0"/>
              <a:t> [online]. [cit. 13.1.2014].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cs.wikipedia.org/wiki/Soubor:Friedrich_Zweite_Feldherr.jpg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DESMARÉES, Georg. </a:t>
            </a:r>
            <a:r>
              <a:rPr lang="cs-CZ" i="1" dirty="0"/>
              <a:t>wikipedia.cz</a:t>
            </a:r>
            <a:r>
              <a:rPr lang="cs-CZ" dirty="0"/>
              <a:t> [online]. [cit. 13.1.2014].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cs.wikipedia.org/wiki/Soubor:Charles_VII.jpg</a:t>
            </a: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0040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53136"/>
          </a:xfrm>
        </p:spPr>
        <p:txBody>
          <a:bodyPr>
            <a:normAutofit fontScale="77500" lnSpcReduction="200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dirty="0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smtClean="0"/>
              <a:t>SKŘIVAN</a:t>
            </a:r>
            <a:r>
              <a:rPr lang="cs-CZ" dirty="0"/>
              <a:t>, Aleš. Války o dědictví rakouské, 1740-1748. </a:t>
            </a:r>
            <a:r>
              <a:rPr lang="cs-CZ" i="1" dirty="0"/>
              <a:t>Historický obzor</a:t>
            </a:r>
            <a:r>
              <a:rPr lang="cs-CZ" dirty="0"/>
              <a:t>. 2001, roč. 12, čís. 1/2, s. 2-9. ISSN 1210-6097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 smtClean="0"/>
              <a:t>ŠTĚPÁNKOVÁ</a:t>
            </a:r>
            <a:r>
              <a:rPr lang="cs-CZ" dirty="0"/>
              <a:t>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503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Konec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69652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140</TotalTime>
  <Words>942</Words>
  <Application>Microsoft Office PowerPoint</Application>
  <PresentationFormat>Předvádění na obrazovce (4:3)</PresentationFormat>
  <Paragraphs>133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Technický</vt:lpstr>
      <vt:lpstr>projekt</vt:lpstr>
      <vt:lpstr>Války o rakouské dědictví</vt:lpstr>
      <vt:lpstr>ANOTACE</vt:lpstr>
      <vt:lpstr>Války o rakouské dědictví</vt:lpstr>
      <vt:lpstr>Prezentace aplikace PowerPoint</vt:lpstr>
      <vt:lpstr>Pragmatická sankce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První válka o Slezsko</vt:lpstr>
      <vt:lpstr>Prezentace aplikace PowerPoint</vt:lpstr>
      <vt:lpstr>Prezentace aplikace PowerPoint</vt:lpstr>
      <vt:lpstr>Prezentace aplikace PowerPoint</vt:lpstr>
      <vt:lpstr>Bavorsko – rakouská válka</vt:lpstr>
      <vt:lpstr>Prezentace aplikace PowerPoint</vt:lpstr>
      <vt:lpstr>Prezentace aplikace PowerPoint</vt:lpstr>
      <vt:lpstr>Druhá válka o Slezsko</vt:lpstr>
      <vt:lpstr>Prezentace aplikace PowerPoint</vt:lpstr>
      <vt:lpstr>Prezentace aplikace PowerPoint</vt:lpstr>
      <vt:lpstr>Mír v Cáchách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Války o rakouské dědictví</dc:title>
  <dc:creator>zi</dc:creator>
  <cp:lastModifiedBy>zi</cp:lastModifiedBy>
  <cp:revision>15</cp:revision>
  <dcterms:created xsi:type="dcterms:W3CDTF">2014-01-13T13:29:22Z</dcterms:created>
  <dcterms:modified xsi:type="dcterms:W3CDTF">2014-02-21T06:54:42Z</dcterms:modified>
</cp:coreProperties>
</file>