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307" r:id="rId2"/>
    <p:sldId id="309" r:id="rId3"/>
    <p:sldId id="256" r:id="rId4"/>
    <p:sldId id="304" r:id="rId5"/>
    <p:sldId id="257" r:id="rId6"/>
    <p:sldId id="258" r:id="rId7"/>
    <p:sldId id="305" r:id="rId8"/>
    <p:sldId id="306" r:id="rId9"/>
    <p:sldId id="303" r:id="rId10"/>
    <p:sldId id="30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EA900"/>
    <a:srgbClr val="F1810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73237" autoAdjust="0"/>
  </p:normalViewPr>
  <p:slideViewPr>
    <p:cSldViewPr>
      <p:cViewPr>
        <p:scale>
          <a:sx n="96" d="100"/>
          <a:sy n="96" d="100"/>
        </p:scale>
        <p:origin x="-1134" y="3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57CFBF-518E-4194-8403-1D292DABFFE2}" type="datetimeFigureOut">
              <a:rPr lang="cs-CZ" smtClean="0"/>
              <a:t>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F52B2B6-57B5-4444-BAC6-4C7F593C199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28192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VY_32_INOVACE_1/20A-ICT/PE/ON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8683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65996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1909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7681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82947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30796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590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055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9459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360596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82216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11C8D7-A4B7-41E6-B47E-D0F74018BEF2}" type="datetimeFigureOut">
              <a:rPr lang="cs-CZ" smtClean="0"/>
              <a:t>6.2.2013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739D1CC-7A98-4936-96F7-1F490CBDA238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9701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</a:rPr>
              <a:t> 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70175680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Matematické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Matematika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Algebraické výrazy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Rozdíl a součet třetích mocnin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VY_32_INOVACE_1C_M_04(20)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Mgr. Petr </a:t>
                      </a:r>
                      <a:r>
                        <a:rPr lang="cs-CZ" sz="2000" dirty="0" err="1" smtClean="0">
                          <a:effectLst/>
                        </a:rPr>
                        <a:t>Zeidler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 </a:t>
                      </a:r>
                      <a:r>
                        <a:rPr lang="cs-CZ" sz="2000" smtClean="0">
                          <a:effectLst/>
                        </a:rPr>
                        <a:t>11. 2012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835010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600" y="874454"/>
            <a:ext cx="7272808" cy="58169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000" dirty="0"/>
              <a:t>Anotace:</a:t>
            </a:r>
          </a:p>
          <a:p>
            <a:pPr>
              <a:defRPr/>
            </a:pPr>
            <a:endParaRPr lang="cs-CZ" sz="2000" dirty="0" smtClean="0"/>
          </a:p>
          <a:p>
            <a:pPr>
              <a:defRPr/>
            </a:pPr>
            <a:r>
              <a:rPr lang="cs-CZ" sz="2000" dirty="0" smtClean="0"/>
              <a:t>Určená </a:t>
            </a:r>
            <a:r>
              <a:rPr lang="cs-CZ" sz="2000" dirty="0"/>
              <a:t>pro žáky 1. ročníku nástavbového studia.</a:t>
            </a:r>
          </a:p>
          <a:p>
            <a:pPr>
              <a:defRPr/>
            </a:pPr>
            <a:endParaRPr lang="cs-CZ" sz="2000" dirty="0" smtClean="0"/>
          </a:p>
          <a:p>
            <a:pPr>
              <a:defRPr/>
            </a:pPr>
            <a:r>
              <a:rPr lang="cs-CZ" sz="2000" dirty="0" smtClean="0"/>
              <a:t>Prezentace </a:t>
            </a:r>
            <a:r>
              <a:rPr lang="cs-CZ" sz="2000" dirty="0"/>
              <a:t>je určena jako podpůrný materiál k výkladu učitele a interaktivní práci žáků, lze použít i k opakování učiva.</a:t>
            </a:r>
          </a:p>
          <a:p>
            <a:pPr>
              <a:defRPr/>
            </a:pPr>
            <a:endParaRPr lang="cs-CZ" sz="2000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sz="2000" dirty="0">
                <a:ea typeface="Calibri"/>
                <a:cs typeface="Times New Roman"/>
              </a:rPr>
              <a:t>První dvě úlohy na roznásobení trojčlenu dvojčlenem a následnou úpravou se získá výraz, který představuje rozdíl nebo součet třetích mocnin.</a:t>
            </a:r>
          </a:p>
          <a:p>
            <a:pPr>
              <a:defRPr/>
            </a:pPr>
            <a:r>
              <a:rPr lang="cs-CZ" sz="2000" dirty="0">
                <a:ea typeface="Calibri"/>
                <a:cs typeface="Times New Roman"/>
              </a:rPr>
              <a:t>Dalších pět úloh řešíme společně (první z nich je s animací).</a:t>
            </a:r>
          </a:p>
          <a:p>
            <a:pPr>
              <a:defRPr/>
            </a:pPr>
            <a:r>
              <a:rPr lang="cs-CZ" sz="2000" dirty="0">
                <a:ea typeface="Calibri"/>
                <a:cs typeface="Times New Roman"/>
              </a:rPr>
              <a:t>Další </a:t>
            </a:r>
            <a:r>
              <a:rPr lang="cs-CZ" sz="2000" dirty="0" err="1">
                <a:ea typeface="Calibri"/>
                <a:cs typeface="Times New Roman"/>
              </a:rPr>
              <a:t>slide</a:t>
            </a:r>
            <a:r>
              <a:rPr lang="cs-CZ" sz="2000" dirty="0">
                <a:ea typeface="Calibri"/>
                <a:cs typeface="Times New Roman"/>
              </a:rPr>
              <a:t> obsahuje v jednou sloupci výrazy (rozdíl nebo součet třetích mocnin) a přiřazují k nim správný součin dvojčlenu a trojčlenu z druhého sloupce, některý z žáků může dostat myš a přepnutím ukazatele myši na pero jednotlivé správné dvojice spojovat.</a:t>
            </a:r>
          </a:p>
          <a:p>
            <a:pPr>
              <a:defRPr/>
            </a:pPr>
            <a:r>
              <a:rPr lang="cs-CZ" sz="2000" dirty="0">
                <a:ea typeface="Calibri"/>
                <a:cs typeface="Times New Roman"/>
              </a:rPr>
              <a:t>A na závěr čtyři příklady k samostatné práci žáků.</a:t>
            </a:r>
          </a:p>
          <a:p>
            <a:pPr>
              <a:defRPr/>
            </a:pPr>
            <a:endParaRPr lang="cs-CZ" sz="2000" dirty="0">
              <a:ea typeface="Calibri"/>
              <a:cs typeface="Times New Roman"/>
            </a:endParaRPr>
          </a:p>
          <a:p>
            <a:pPr>
              <a:defRPr/>
            </a:pPr>
            <a:r>
              <a:rPr lang="cs-CZ" sz="2000" dirty="0">
                <a:ea typeface="Calibri"/>
                <a:cs typeface="Times New Roman"/>
              </a:rPr>
              <a:t>Čas: cca. 25 – 30 min</a:t>
            </a:r>
            <a:r>
              <a:rPr lang="cs-CZ" sz="2000" dirty="0" smtClean="0">
                <a:ea typeface="Calibri"/>
                <a:cs typeface="Times New Roman"/>
              </a:rPr>
              <a:t>.</a:t>
            </a:r>
            <a:endParaRPr lang="cs-CZ" sz="2000" dirty="0"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5069755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4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sz="4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3833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Vynásobte: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(3 – x)∙(9 + 3x + x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=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(2e + 3f)∙(4e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6ef + 9f</a:t>
            </a:r>
            <a:r>
              <a:rPr lang="cs-CZ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=</a:t>
            </a:r>
          </a:p>
          <a:p>
            <a:pPr marL="0" indent="0">
              <a:buNone/>
            </a:pP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36096" y="285293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 – x</a:t>
            </a:r>
            <a:r>
              <a:rPr lang="cs-CZ" sz="32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baseline="30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2852933"/>
            <a:ext cx="50405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+ 9x </a:t>
            </a:r>
            <a:r>
              <a:rPr lang="cs-CZ" sz="3200" b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+ 3x</a:t>
            </a:r>
            <a:r>
              <a:rPr lang="cs-CZ" sz="3200" b="1" baseline="30000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9x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3x</a:t>
            </a:r>
            <a:r>
              <a:rPr lang="cs-CZ" sz="3200" b="1" baseline="30000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x</a:t>
            </a:r>
            <a:r>
              <a:rPr lang="cs-CZ" sz="3200" b="1" baseline="30000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5473785" y="3356992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6387" y="4653136"/>
            <a:ext cx="7336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8e</a:t>
            </a:r>
            <a:r>
              <a:rPr lang="cs-CZ" sz="3200" b="1" baseline="300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12e</a:t>
            </a:r>
            <a:r>
              <a:rPr lang="cs-CZ" sz="3200" b="1" baseline="30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+ 18ef</a:t>
            </a:r>
            <a:r>
              <a:rPr lang="cs-CZ" sz="3200" b="1" baseline="30000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+ 12e</a:t>
            </a:r>
            <a:r>
              <a:rPr lang="cs-CZ" sz="3200" b="1" baseline="30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 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18ef</a:t>
            </a:r>
            <a:r>
              <a:rPr lang="cs-CZ" sz="3200" b="1" baseline="30000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3200" b="1" dirty="0" smtClean="0">
                <a:solidFill>
                  <a:schemeClr val="bg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+ 27 f</a:t>
            </a:r>
            <a:r>
              <a:rPr lang="cs-CZ" sz="3200" b="1" baseline="30000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67544" y="5269479"/>
            <a:ext cx="21602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8e</a:t>
            </a:r>
            <a:r>
              <a:rPr lang="cs-CZ" sz="32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+ 27f</a:t>
            </a:r>
            <a:r>
              <a:rPr lang="cs-CZ" sz="32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baseline="300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942898" y="580526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32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32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B</a:t>
            </a:r>
            <a:r>
              <a:rPr lang="cs-CZ" sz="32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32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78983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cs-CZ" sz="4800" b="1" dirty="0" smtClean="0">
              <a:solidFill>
                <a:srgbClr val="C00000"/>
              </a:solidFill>
            </a:endParaRPr>
          </a:p>
          <a:p>
            <a:pPr marL="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(A – B)∙(A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AB + 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marL="0" lvl="0" indent="0" algn="ctr">
              <a:buNone/>
            </a:pPr>
            <a:endParaRPr lang="cs-CZ" sz="4800" b="1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(A 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cs-CZ" sz="48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B)∙(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AB + B</a:t>
            </a:r>
            <a:r>
              <a:rPr lang="cs-CZ" sz="48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endParaRPr lang="cs-CZ" sz="4800" b="1" baseline="30000" dirty="0" smtClean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617954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Rozložte na součin podle vzorce A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B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8 – u</a:t>
            </a:r>
            <a:r>
              <a:rPr lang="cs-CZ" sz="2400" b="1" baseline="30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27 – 8a</a:t>
            </a:r>
            <a:r>
              <a:rPr lang="cs-CZ" sz="2400" b="1" baseline="30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64c</a:t>
            </a:r>
            <a:r>
              <a:rPr lang="cs-CZ" sz="2400" b="1" baseline="300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125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lv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e)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– b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3021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230219"/>
            <a:ext cx="1784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64 – q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6918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endParaRPr lang="cs-CZ" sz="24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48280" y="26918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B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2416" y="2691884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endParaRPr lang="cs-CZ" sz="24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2416" y="2230219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(4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6918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B)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23021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q)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691883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∙(A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24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23021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∙(16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90709" y="269188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B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90709" y="2230216"/>
            <a:ext cx="11289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q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771800" y="3800516"/>
            <a:ext cx="398338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(2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(4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2u + u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39" y="4239655"/>
            <a:ext cx="446449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2a)∙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(9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6a + 4a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78086" y="4670967"/>
            <a:ext cx="4982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(4c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5)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(16c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20c + 25)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2843807" y="5105764"/>
            <a:ext cx="447585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 b)∙(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 + b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87415" y="2691879"/>
            <a:ext cx="1103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A∙B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87415" y="2230219"/>
            <a:ext cx="1103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+ 4∙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q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3153544"/>
            <a:ext cx="6132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64 – q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(4 – q)∙(16 + 4q + q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39409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13" grpId="0"/>
      <p:bldP spid="21" grpId="0"/>
      <p:bldP spid="2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Rozložte na součin podle vzorce A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B</a:t>
            </a:r>
            <a:r>
              <a:rPr lang="cs-CZ" sz="2400" b="1" baseline="300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endParaRPr lang="cs-CZ" sz="2400" b="1" dirty="0" smtClean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b)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v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+ 125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c)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1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64u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8c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+ 343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lvl="0" indent="0">
              <a:buNone/>
            </a:pPr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e)  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e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+ 8f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6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= </a:t>
            </a:r>
          </a:p>
          <a:p>
            <a:pPr marL="0" indent="0">
              <a:buNone/>
            </a:pPr>
            <a:endParaRPr lang="cs-CZ" sz="24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67544" y="223021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a) 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87624" y="2230219"/>
            <a:ext cx="17847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27 + d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87624" y="2691884"/>
            <a:ext cx="576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A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endParaRPr lang="cs-CZ" sz="24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748280" y="2691884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B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72416" y="2691884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(A</a:t>
            </a:r>
            <a:endParaRPr lang="cs-CZ" sz="24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72416" y="2230219"/>
            <a:ext cx="663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(3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563888" y="269188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B)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563888" y="2230219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d)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283968" y="2691883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∙(A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endParaRPr lang="cs-CZ" sz="2400" b="1" baseline="30000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83968" y="223021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∙(9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190709" y="269188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B</a:t>
            </a:r>
            <a:r>
              <a:rPr lang="cs-CZ" sz="2400" b="1" baseline="30000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6190709" y="2230216"/>
            <a:ext cx="112895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 d</a:t>
            </a:r>
            <a:r>
              <a:rPr lang="cs-CZ" sz="24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131838" y="3800516"/>
            <a:ext cx="424847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(v + 5)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(v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5v + 25)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131838" y="4239654"/>
            <a:ext cx="460851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(1 + 4u)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(1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u + 16u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317670" y="4670967"/>
            <a:ext cx="498234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(2c + 7)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(4c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14c + 49)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18146" y="5105764"/>
            <a:ext cx="49382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>
              <a:spcBef>
                <a:spcPct val="20000"/>
              </a:spcBef>
            </a:pP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(e + 2f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∙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(e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2ef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+ 4f</a:t>
            </a:r>
            <a:r>
              <a:rPr lang="cs-CZ" sz="24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4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87415" y="2691879"/>
            <a:ext cx="1103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chemeClr val="tx1">
                    <a:lumMod val="50000"/>
                    <a:lumOff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A∙B</a:t>
            </a:r>
            <a:endParaRPr lang="cs-CZ" sz="2400" b="1" dirty="0">
              <a:solidFill>
                <a:schemeClr val="tx1">
                  <a:lumMod val="50000"/>
                  <a:lumOff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087415" y="2230219"/>
            <a:ext cx="11032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3∙</a:t>
            </a:r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d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187624" y="3153544"/>
            <a:ext cx="61320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27 + d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3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= (3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+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d)∙(9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–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 3d + d</a:t>
            </a:r>
            <a:r>
              <a:rPr lang="cs-CZ" sz="2400" b="1" baseline="300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2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Liberation Mono" pitchFamily="50" charset="0"/>
                <a:cs typeface="Liberation Mono" pitchFamily="50" charset="0"/>
              </a:rPr>
              <a:t>)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Liberation Mono" pitchFamily="50" charset="0"/>
              <a:cs typeface="Liberation Mono" pitchFamily="50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04301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4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3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1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2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2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3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3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4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4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50000">
                                          <p:val>
                                            <p:strVal val="#ppt_x+0.1550"/>
                                          </p:val>
                                        </p:tav>
                                        <p:tav tm="55000">
                                          <p:val>
                                            <p:strVal val="#ppt_x+0.1531"/>
                                          </p:val>
                                        </p:tav>
                                        <p:tav tm="60000">
                                          <p:val>
                                            <p:strVal val="#ppt_x+0.1474"/>
                                          </p:val>
                                        </p:tav>
                                        <p:tav tm="65000">
                                          <p:val>
                                            <p:strVal val="#ppt_x+0.1381"/>
                                          </p:val>
                                        </p:tav>
                                        <p:tav tm="70000">
                                          <p:val>
                                            <p:strVal val="#ppt_x+0.1254"/>
                                          </p:val>
                                        </p:tav>
                                        <p:tav tm="75000">
                                          <p:val>
                                            <p:strVal val="#ppt_x+0.1096"/>
                                          </p:val>
                                        </p:tav>
                                        <p:tav tm="80000">
                                          <p:val>
                                            <p:strVal val="#ppt_x+0.0911"/>
                                          </p:val>
                                        </p:tav>
                                        <p:tav tm="85000">
                                          <p:val>
                                            <p:strVal val="#ppt_x+0.0704"/>
                                          </p:val>
                                        </p:tav>
                                        <p:tav tm="90000">
                                          <p:val>
                                            <p:strVal val="#ppt_x+0.0479"/>
                                          </p:val>
                                        </p:tav>
                                        <p:tav tm="95000">
                                          <p:val>
                                            <p:strVal val="#ppt_x+0.024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00" decel="500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31"/>
                                          </p:val>
                                        </p:tav>
                                        <p:tav tm="5000">
                                          <p:val>
                                            <p:strVal val="#ppt_y+0.308"/>
                                          </p:val>
                                        </p:tav>
                                        <p:tav tm="10000">
                                          <p:val>
                                            <p:strVal val="#ppt_y+0.3024"/>
                                          </p:val>
                                        </p:tav>
                                        <p:tav tm="15000">
                                          <p:val>
                                            <p:strVal val="#ppt_y+0.2931"/>
                                          </p:val>
                                        </p:tav>
                                        <p:tav tm="20000">
                                          <p:val>
                                            <p:strVal val="#ppt_y+0.2804"/>
                                          </p:val>
                                        </p:tav>
                                        <p:tav tm="25000">
                                          <p:val>
                                            <p:strVal val="#ppt_y+0.2646"/>
                                          </p:val>
                                        </p:tav>
                                        <p:tav tm="30000">
                                          <p:val>
                                            <p:strVal val="#ppt_y+0.2461"/>
                                          </p:val>
                                        </p:tav>
                                        <p:tav tm="35000">
                                          <p:val>
                                            <p:strVal val="#ppt_y+0.2253"/>
                                          </p:val>
                                        </p:tav>
                                        <p:tav tm="40000">
                                          <p:val>
                                            <p:strVal val="#ppt_y+0.2029"/>
                                          </p:val>
                                        </p:tav>
                                        <p:tav tm="45000">
                                          <p:val>
                                            <p:strVal val="#ppt_y+0.1792"/>
                                          </p:val>
                                        </p:tav>
                                        <p:tav tm="50000">
                                          <p:val>
                                            <p:strVal val="#ppt_y+0.155"/>
                                          </p:val>
                                        </p:tav>
                                        <p:tav tm="55000">
                                          <p:val>
                                            <p:strVal val="#ppt_y+0.1307"/>
                                          </p:val>
                                        </p:tav>
                                        <p:tav tm="60000">
                                          <p:val>
                                            <p:strVal val="#ppt_y+0.1071"/>
                                          </p:val>
                                        </p:tav>
                                        <p:tav tm="65000">
                                          <p:val>
                                            <p:strVal val="#ppt_y+0.0846"/>
                                          </p:val>
                                        </p:tav>
                                        <p:tav tm="70000">
                                          <p:val>
                                            <p:strVal val="#ppt_y+0.0639"/>
                                          </p:val>
                                        </p:tav>
                                        <p:tav tm="75000">
                                          <p:val>
                                            <p:strVal val="#ppt_y+0.0454"/>
                                          </p:val>
                                        </p:tav>
                                        <p:tav tm="80000">
                                          <p:val>
                                            <p:strVal val="#ppt_y+0.0296"/>
                                          </p:val>
                                        </p:tav>
                                        <p:tav tm="85000">
                                          <p:val>
                                            <p:strVal val="#ppt_y+0.0169"/>
                                          </p:val>
                                        </p:tav>
                                        <p:tav tm="90000">
                                          <p:val>
                                            <p:strVal val="#ppt_y+0.0076"/>
                                          </p:val>
                                        </p:tav>
                                        <p:tav tm="95000">
                                          <p:val>
                                            <p:strVal val="#ppt_y+0.0019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2" fill="hold">
                      <p:stCondLst>
                        <p:cond delay="indefinite"/>
                      </p:stCondLst>
                      <p:childTnLst>
                        <p:par>
                          <p:cTn id="143" fill="hold">
                            <p:stCondLst>
                              <p:cond delay="0"/>
                            </p:stCondLst>
                            <p:childTnLst>
                              <p:par>
                                <p:cTn id="1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  <p:bldP spid="12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13" grpId="0"/>
      <p:bldP spid="21" grpId="0"/>
      <p:bldP spid="2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Spojte správné rozklady:</a:t>
            </a:r>
          </a:p>
          <a:p>
            <a:pPr marL="0" indent="0">
              <a:buNone/>
            </a:pP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67644" y="2348877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27b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– 8c</a:t>
            </a:r>
            <a:r>
              <a:rPr lang="cs-CZ" sz="2400" b="1" baseline="30000" dirty="0" smtClean="0"/>
              <a:t>3</a:t>
            </a:r>
            <a:endParaRPr lang="cs-CZ" sz="2400" b="1" baseline="30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367644" y="2996952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27b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+ 8c</a:t>
            </a:r>
            <a:r>
              <a:rPr lang="cs-CZ" sz="2400" b="1" baseline="30000" dirty="0" smtClean="0"/>
              <a:t>3</a:t>
            </a:r>
            <a:endParaRPr lang="cs-CZ" sz="2400" b="1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67644" y="3644618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8b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– 27c</a:t>
            </a:r>
            <a:r>
              <a:rPr lang="cs-CZ" sz="2400" b="1" baseline="30000" dirty="0" smtClean="0"/>
              <a:t>3</a:t>
            </a:r>
            <a:endParaRPr lang="cs-CZ" sz="2400" b="1" baseline="30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67644" y="4293094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8b</a:t>
            </a:r>
            <a:r>
              <a:rPr lang="cs-CZ" sz="2400" b="1" baseline="30000" dirty="0" smtClean="0"/>
              <a:t>3</a:t>
            </a:r>
            <a:r>
              <a:rPr lang="cs-CZ" sz="2400" b="1" dirty="0" smtClean="0"/>
              <a:t> + 27c</a:t>
            </a:r>
            <a:r>
              <a:rPr lang="cs-CZ" sz="2400" b="1" baseline="30000" dirty="0" smtClean="0"/>
              <a:t>3</a:t>
            </a:r>
            <a:endParaRPr lang="cs-CZ" sz="2400" b="1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367644" y="4941168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4b</a:t>
            </a:r>
            <a:r>
              <a:rPr lang="cs-CZ" sz="2400" b="1" baseline="30000" dirty="0" smtClean="0"/>
              <a:t>4</a:t>
            </a:r>
            <a:r>
              <a:rPr lang="cs-CZ" sz="2400" b="1" dirty="0" smtClean="0"/>
              <a:t> – 9c</a:t>
            </a:r>
            <a:r>
              <a:rPr lang="cs-CZ" sz="2400" b="1" baseline="30000" dirty="0" smtClean="0"/>
              <a:t>2</a:t>
            </a:r>
            <a:endParaRPr lang="cs-CZ" sz="2400" b="1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67644" y="5589240"/>
            <a:ext cx="1512168" cy="461665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  <a:reflection blurRad="6350" stA="52000" endA="300" endPos="35000" dir="5400000" sy="-100000" algn="bl" rotWithShape="0"/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4b</a:t>
            </a:r>
            <a:r>
              <a:rPr lang="cs-CZ" sz="2400" b="1" baseline="30000" dirty="0" smtClean="0"/>
              <a:t>4</a:t>
            </a:r>
            <a:r>
              <a:rPr lang="cs-CZ" sz="2400" b="1" dirty="0" smtClean="0"/>
              <a:t> + 9c</a:t>
            </a:r>
            <a:r>
              <a:rPr lang="cs-CZ" sz="2400" b="1" baseline="30000" dirty="0" smtClean="0"/>
              <a:t>2</a:t>
            </a:r>
            <a:endParaRPr lang="cs-CZ" sz="2400" b="1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211960" y="2348877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(2b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+ 3c)∙(2b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– 3c) </a:t>
            </a:r>
            <a:endParaRPr lang="cs-CZ" sz="24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211960" y="2996951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(2b + 3c)∙(4b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– 6bc + 9c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211960" y="3645024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(3b </a:t>
            </a:r>
            <a:r>
              <a:rPr lang="cs-CZ" sz="2400" b="1" dirty="0"/>
              <a:t>–</a:t>
            </a:r>
            <a:r>
              <a:rPr lang="cs-CZ" sz="2400" b="1" dirty="0" smtClean="0"/>
              <a:t> 2c)∙(9b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+ 6bc + 4c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11960" y="4293095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Nelze rozložit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4941167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(2b </a:t>
            </a:r>
            <a:r>
              <a:rPr lang="cs-CZ" sz="2400" b="1" dirty="0">
                <a:solidFill>
                  <a:prstClr val="white"/>
                </a:solidFill>
              </a:rPr>
              <a:t>–</a:t>
            </a:r>
            <a:r>
              <a:rPr lang="cs-CZ" sz="2400" b="1" dirty="0" smtClean="0"/>
              <a:t> 3c)∙(4b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+ 6bc + 9c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11960" y="5589240"/>
            <a:ext cx="3384376" cy="461665"/>
          </a:xfrm>
          <a:prstGeom prst="rect">
            <a:avLst/>
          </a:prstGeom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(3b + 2c)∙(9b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 – 6bc + 4c</a:t>
            </a:r>
            <a:r>
              <a:rPr lang="cs-CZ" sz="2400" b="1" baseline="30000" dirty="0" smtClean="0"/>
              <a:t>2</a:t>
            </a:r>
            <a:r>
              <a:rPr lang="cs-CZ" sz="2400" b="1" dirty="0" smtClean="0"/>
              <a:t>) </a:t>
            </a:r>
            <a:endParaRPr lang="cs-CZ" sz="2400" b="1" dirty="0"/>
          </a:p>
        </p:txBody>
      </p:sp>
      <p:sp>
        <p:nvSpPr>
          <p:cNvPr id="16" name="Šipka doprava 15"/>
          <p:cNvSpPr/>
          <p:nvPr/>
        </p:nvSpPr>
        <p:spPr>
          <a:xfrm rot="2706692">
            <a:off x="2760267" y="2998759"/>
            <a:ext cx="1643662" cy="345235"/>
          </a:xfrm>
          <a:prstGeom prst="rightArrow">
            <a:avLst/>
          </a:prstGeom>
          <a:solidFill>
            <a:srgbClr val="FFC000">
              <a:alpha val="93000"/>
            </a:srgbClr>
          </a:solidFill>
          <a:ln>
            <a:solidFill>
              <a:srgbClr val="DEA900">
                <a:alpha val="93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7" name="Šipka doprava 16"/>
          <p:cNvSpPr/>
          <p:nvPr/>
        </p:nvSpPr>
        <p:spPr>
          <a:xfrm rot="3997621">
            <a:off x="2165678" y="4394364"/>
            <a:ext cx="2768623" cy="345235"/>
          </a:xfrm>
          <a:prstGeom prst="rightArrow">
            <a:avLst/>
          </a:prstGeom>
          <a:solidFill>
            <a:schemeClr val="accent1">
              <a:lumMod val="60000"/>
              <a:lumOff val="40000"/>
              <a:alpha val="93000"/>
            </a:schemeClr>
          </a:solidFill>
          <a:ln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8" name="Šipka doprava 17"/>
          <p:cNvSpPr/>
          <p:nvPr/>
        </p:nvSpPr>
        <p:spPr>
          <a:xfrm rot="2706692">
            <a:off x="2747211" y="4295309"/>
            <a:ext cx="1643662" cy="345235"/>
          </a:xfrm>
          <a:prstGeom prst="rightArrow">
            <a:avLst/>
          </a:prstGeom>
          <a:solidFill>
            <a:schemeClr val="accent4">
              <a:lumMod val="60000"/>
              <a:lumOff val="40000"/>
              <a:alpha val="93000"/>
            </a:schemeClr>
          </a:solidFill>
          <a:ln>
            <a:solidFill>
              <a:srgbClr val="7030A0">
                <a:alpha val="93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19" name="Šipka doprava 18"/>
          <p:cNvSpPr/>
          <p:nvPr/>
        </p:nvSpPr>
        <p:spPr>
          <a:xfrm rot="18719771">
            <a:off x="2720996" y="3712549"/>
            <a:ext cx="1706726" cy="345235"/>
          </a:xfrm>
          <a:prstGeom prst="rightArrow">
            <a:avLst/>
          </a:prstGeom>
          <a:solidFill>
            <a:schemeClr val="accent3">
              <a:lumMod val="60000"/>
              <a:lumOff val="40000"/>
              <a:alpha val="93000"/>
            </a:schemeClr>
          </a:solidFill>
          <a:ln>
            <a:solidFill>
              <a:schemeClr val="accent3">
                <a:lumMod val="50000"/>
                <a:alpha val="93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17576275">
            <a:off x="2113483" y="3712549"/>
            <a:ext cx="2882753" cy="345235"/>
          </a:xfrm>
          <a:prstGeom prst="rightArrow">
            <a:avLst/>
          </a:prstGeom>
          <a:solidFill>
            <a:schemeClr val="accent2">
              <a:lumMod val="60000"/>
              <a:lumOff val="40000"/>
              <a:alpha val="93000"/>
            </a:schemeClr>
          </a:solidFill>
          <a:ln>
            <a:solidFill>
              <a:schemeClr val="accent2">
                <a:lumMod val="75000"/>
                <a:alpha val="93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  <p:sp>
        <p:nvSpPr>
          <p:cNvPr id="21" name="Šipka doprava 20"/>
          <p:cNvSpPr/>
          <p:nvPr/>
        </p:nvSpPr>
        <p:spPr>
          <a:xfrm rot="18945805">
            <a:off x="2760266" y="4992312"/>
            <a:ext cx="1643662" cy="345235"/>
          </a:xfrm>
          <a:prstGeom prst="rightArrow">
            <a:avLst/>
          </a:prstGeom>
          <a:solidFill>
            <a:schemeClr val="bg1">
              <a:lumMod val="65000"/>
              <a:alpha val="93000"/>
            </a:schemeClr>
          </a:solidFill>
          <a:ln>
            <a:solidFill>
              <a:schemeClr val="tx1">
                <a:lumMod val="65000"/>
                <a:lumOff val="35000"/>
                <a:alpha val="93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52537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Rozložte: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0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	512 – 0,125j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0,5j)∙(64 + 4j + 0,25j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600" b="1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2) 	64k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 27m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4k + 3m)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∙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(16k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12km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9m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endParaRPr lang="cs-CZ" sz="26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3) 	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1000p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 =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(10p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pl-PL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)∙</a:t>
            </a: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(100p</a:t>
            </a:r>
            <a:r>
              <a:rPr lang="cs-CZ" sz="2600" b="1" baseline="30000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+ 10p</a:t>
            </a:r>
            <a:r>
              <a:rPr lang="pl-PL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</a:t>
            </a:r>
            <a:r>
              <a:rPr lang="pl-PL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</a:p>
          <a:p>
            <a:pPr marL="715963" lvl="1" indent="-715963">
              <a:buNone/>
            </a:pP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	</a:t>
            </a:r>
            <a:r>
              <a:rPr lang="cs-CZ" sz="26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0,001u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pl-PL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8v</a:t>
            </a:r>
            <a:r>
              <a:rPr lang="cs-CZ" sz="2600" b="1" baseline="300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26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2600" dirty="0">
              <a:solidFill>
                <a:srgbClr val="002060"/>
              </a:solidFill>
            </a:endParaRPr>
          </a:p>
          <a:p>
            <a:pPr marL="715963" lvl="1" indent="-715963">
              <a:buNone/>
            </a:pPr>
            <a:r>
              <a:rPr lang="cs-CZ" sz="26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	= 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(0,1u + 2v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)∙(0,01u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0,2uv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+ 4v</a:t>
            </a:r>
            <a:r>
              <a:rPr lang="cs-CZ" sz="2600" b="1" baseline="30000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26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endParaRPr lang="cs-CZ" sz="26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2670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Rozdíl a součet třetích mocnin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algn="ctr">
              <a:buNone/>
            </a:pPr>
            <a:endParaRPr lang="cs-CZ" sz="66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lvl="0" indent="0" algn="ctr">
              <a:buNone/>
            </a:pP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??  </a:t>
            </a:r>
            <a:r>
              <a:rPr lang="cs-CZ" sz="66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Nějaké dotazy ??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8834743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461</TotalTime>
  <Words>595</Words>
  <Application>Microsoft Office PowerPoint</Application>
  <PresentationFormat>Předvádění na obrazovce (4:3)</PresentationFormat>
  <Paragraphs>137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Rozdíl a součet třetích mocnin</vt:lpstr>
      <vt:lpstr>Rozdíl a součet třetích mocnin</vt:lpstr>
      <vt:lpstr>Rozdíl a součet třetích mocnin</vt:lpstr>
      <vt:lpstr>Rozdíl a součet třetích mocnin</vt:lpstr>
      <vt:lpstr>Rozdíl a součet třetích mocnin</vt:lpstr>
      <vt:lpstr>Rozdíl a součet třetích mocnin</vt:lpstr>
      <vt:lpstr>Rozdíl a součet třetích mocnin</vt:lpstr>
      <vt:lpstr>Rozdíl a součet třetích mocnin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Druhá mocnina dvojčlenu</dc:title>
  <dc:creator>Petr Zeidler</dc:creator>
  <cp:lastModifiedBy>Petr Zeidler</cp:lastModifiedBy>
  <cp:revision>67</cp:revision>
  <dcterms:created xsi:type="dcterms:W3CDTF">2012-10-31T20:59:24Z</dcterms:created>
  <dcterms:modified xsi:type="dcterms:W3CDTF">2013-02-06T13:27:04Z</dcterms:modified>
</cp:coreProperties>
</file>