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5" r:id="rId3"/>
    <p:sldId id="27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63" r:id="rId21"/>
    <p:sldId id="272" r:id="rId22"/>
    <p:sldId id="27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980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9237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1511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4113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4203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9710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2253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3729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111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14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6674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9513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8777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211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A82CCD0-A4DC-44EF-89B6-7F3C3DA1735B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2CF644-61EB-4EF8-8FAF-3E5FF83A365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851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ar_of_the_Bavarian_Succession.CZ.jpg" TargetMode="External"/><Relationship Id="rId3" Type="http://schemas.openxmlformats.org/officeDocument/2006/relationships/hyperlink" Target="http://cs.wikipedia.org/wiki/Soubor:Kurf%C3%BCrst_Karl_Theodor_(Bayern).jpg" TargetMode="External"/><Relationship Id="rId7" Type="http://schemas.openxmlformats.org/officeDocument/2006/relationships/hyperlink" Target="http://cs.wikipedia.org/wiki/Soubor:Gideon_Ernst_Freiherr_von_Laudon.jpg" TargetMode="External"/><Relationship Id="rId2" Type="http://schemas.openxmlformats.org/officeDocument/2006/relationships/hyperlink" Target="http://cs.wikipedia.org/wiki/Soubor:Desmarees_workshop_Maximilian_III_of_Bavar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oseph_II,_Holy_Roman_Emperor.jpg" TargetMode="External"/><Relationship Id="rId5" Type="http://schemas.openxmlformats.org/officeDocument/2006/relationships/hyperlink" Target="http://cs.wikipedia.org/wiki/Soubor:Henry_of_Prussia_by_Reclam.jpg" TargetMode="External"/><Relationship Id="rId4" Type="http://schemas.openxmlformats.org/officeDocument/2006/relationships/hyperlink" Target="http://cs.wikipedia.org/wiki/Soubor:Frederick_II_of_Prussia_Coloured_drawing.pn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Válka o bavorské dědictví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3174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VY_32_INOVACE_3.DE.10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750720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81131" y="4437112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událostmi války o bavorské dědictví. Sleduje události, které vedly k válce, ukazuje válku jako konflikt mezi Rakouskem a Pruskem (jako čtvrtou válku mezi těmito mocnostmi). Materiál je určen především pro výkladovou část hodiny. Obrazový a mapový materiál je vhodný jako pomůcka pro osvětlení některých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270321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Válka o bavorské dědictví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1778 - 1779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038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Čtvrtá válka mezi </a:t>
            </a:r>
            <a:r>
              <a:rPr lang="cs-CZ" b="1" dirty="0"/>
              <a:t>Pruskem </a:t>
            </a:r>
            <a:r>
              <a:rPr lang="cs-CZ" dirty="0" smtClean="0"/>
              <a:t>(Fridrich </a:t>
            </a:r>
            <a:r>
              <a:rPr lang="cs-CZ" dirty="0"/>
              <a:t>II. </a:t>
            </a:r>
            <a:r>
              <a:rPr lang="cs-CZ" dirty="0" smtClean="0"/>
              <a:t>Veliký) </a:t>
            </a:r>
            <a:r>
              <a:rPr lang="cs-CZ" b="1" dirty="0"/>
              <a:t>a</a:t>
            </a:r>
            <a:r>
              <a:rPr lang="cs-CZ" dirty="0"/>
              <a:t> </a:t>
            </a:r>
            <a:r>
              <a:rPr lang="cs-CZ" b="1" dirty="0" smtClean="0"/>
              <a:t>Rakouskem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smtClean="0"/>
              <a:t>Marie Terezie </a:t>
            </a:r>
            <a:r>
              <a:rPr lang="cs-CZ" dirty="0"/>
              <a:t>a </a:t>
            </a:r>
            <a:r>
              <a:rPr lang="cs-CZ" dirty="0" smtClean="0"/>
              <a:t>její syn římskoněmecký císař Josef </a:t>
            </a:r>
            <a:r>
              <a:rPr lang="cs-CZ" dirty="0"/>
              <a:t>II</a:t>
            </a:r>
            <a:r>
              <a:rPr lang="cs-CZ" dirty="0" smtClean="0"/>
              <a:t>.)</a:t>
            </a:r>
          </a:p>
          <a:p>
            <a:endParaRPr lang="cs-CZ" dirty="0" smtClean="0"/>
          </a:p>
          <a:p>
            <a:r>
              <a:rPr lang="cs-CZ" dirty="0" smtClean="0"/>
              <a:t>Válčilo se zejména </a:t>
            </a:r>
            <a:r>
              <a:rPr lang="cs-CZ" dirty="0"/>
              <a:t>území severních a severovýchodních </a:t>
            </a:r>
            <a:r>
              <a:rPr lang="cs-CZ" dirty="0" smtClean="0"/>
              <a:t>Čech</a:t>
            </a:r>
          </a:p>
          <a:p>
            <a:endParaRPr lang="cs-CZ" dirty="0" smtClean="0"/>
          </a:p>
          <a:p>
            <a:r>
              <a:rPr lang="cs-CZ" dirty="0" smtClean="0"/>
              <a:t>Neproběhly </a:t>
            </a:r>
            <a:r>
              <a:rPr lang="cs-CZ" dirty="0"/>
              <a:t>žádné rozsáhlé </a:t>
            </a:r>
            <a:r>
              <a:rPr lang="cs-CZ" dirty="0" smtClean="0"/>
              <a:t>bitvy</a:t>
            </a:r>
          </a:p>
        </p:txBody>
      </p:sp>
    </p:spTree>
    <p:extLst>
      <p:ext uri="{BB962C8B-B14F-4D97-AF65-F5344CB8AC3E}">
        <p14:creationId xmlns:p14="http://schemas.microsoft.com/office/powerpoint/2010/main" val="400694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Průběh střetnutí předznamenával nový charakter válečnictví – </a:t>
            </a:r>
            <a:r>
              <a:rPr lang="cs-CZ" b="1" dirty="0"/>
              <a:t>poziční </a:t>
            </a:r>
            <a:r>
              <a:rPr lang="cs-CZ" b="1" dirty="0" smtClean="0"/>
              <a:t>válku</a:t>
            </a:r>
          </a:p>
          <a:p>
            <a:endParaRPr lang="cs-CZ" b="1" dirty="0"/>
          </a:p>
          <a:p>
            <a:r>
              <a:rPr lang="cs-CZ" dirty="0"/>
              <a:t>Klasickou lineární taktiku vystřídalo manévrování a taktické přesuny vojsk na rozlehlém </a:t>
            </a:r>
            <a:r>
              <a:rPr lang="cs-CZ" dirty="0" smtClean="0"/>
              <a:t>území</a:t>
            </a:r>
          </a:p>
          <a:p>
            <a:endParaRPr lang="cs-CZ" dirty="0"/>
          </a:p>
          <a:p>
            <a:r>
              <a:rPr lang="cs-CZ" dirty="0"/>
              <a:t>Rakouská armáda </a:t>
            </a:r>
            <a:r>
              <a:rPr lang="cs-CZ" dirty="0" smtClean="0"/>
              <a:t>nakonec přinutila Prusko stáhnout </a:t>
            </a:r>
            <a:r>
              <a:rPr lang="cs-CZ" dirty="0"/>
              <a:t>se zpět za </a:t>
            </a:r>
            <a:r>
              <a:rPr lang="cs-CZ" dirty="0" smtClean="0"/>
              <a:t>hranice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89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Vyhladovělí vojáci </a:t>
            </a:r>
            <a:r>
              <a:rPr lang="cs-CZ" dirty="0" smtClean="0"/>
              <a:t>se z </a:t>
            </a:r>
            <a:r>
              <a:rPr lang="cs-CZ" dirty="0"/>
              <a:t>nedostatku proviantu často živili pouze krmnými bramborami nebo nezralými </a:t>
            </a:r>
            <a:r>
              <a:rPr lang="cs-CZ" dirty="0" smtClean="0"/>
              <a:t>švestkami</a:t>
            </a:r>
          </a:p>
          <a:p>
            <a:endParaRPr lang="cs-CZ" dirty="0" smtClean="0"/>
          </a:p>
          <a:p>
            <a:r>
              <a:rPr lang="cs-CZ" dirty="0" smtClean="0"/>
              <a:t>Vžil </a:t>
            </a:r>
            <a:r>
              <a:rPr lang="cs-CZ" dirty="0"/>
              <a:t>se lidový název konfliktu </a:t>
            </a:r>
            <a:r>
              <a:rPr lang="cs-CZ" b="1" dirty="0"/>
              <a:t>bramborová </a:t>
            </a:r>
            <a:r>
              <a:rPr lang="cs-CZ" b="1" dirty="0" smtClean="0"/>
              <a:t>válka</a:t>
            </a:r>
          </a:p>
          <a:p>
            <a:endParaRPr lang="cs-CZ" dirty="0"/>
          </a:p>
          <a:p>
            <a:r>
              <a:rPr lang="cs-CZ" dirty="0" smtClean="0"/>
              <a:t>také </a:t>
            </a:r>
            <a:r>
              <a:rPr lang="cs-CZ" b="1" dirty="0"/>
              <a:t>švestkový povyk </a:t>
            </a:r>
            <a:r>
              <a:rPr lang="cs-CZ" dirty="0"/>
              <a:t>nebo </a:t>
            </a:r>
            <a:r>
              <a:rPr lang="cs-CZ" b="1" dirty="0"/>
              <a:t>švestková mela </a:t>
            </a:r>
            <a:r>
              <a:rPr lang="cs-CZ" dirty="0"/>
              <a:t>(</a:t>
            </a:r>
            <a:r>
              <a:rPr lang="cs-CZ" dirty="0" err="1"/>
              <a:t>Zwetschkentummel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99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války 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211960" y="6381328"/>
            <a:ext cx="4932040" cy="476672"/>
          </a:xfrm>
        </p:spPr>
        <p:txBody>
          <a:bodyPr/>
          <a:lstStyle/>
          <a:p>
            <a:r>
              <a:rPr lang="cs-CZ" sz="2000" dirty="0"/>
              <a:t>1. Bavorský kurfiřt Maxmilián III. Josef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1516912"/>
            <a:ext cx="4104456" cy="5224456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1777 zemřel v Bavorsku </a:t>
            </a:r>
            <a:r>
              <a:rPr lang="cs-CZ" dirty="0" smtClean="0"/>
              <a:t>poslední člen bavorské linie vládnoucího rodu </a:t>
            </a:r>
            <a:r>
              <a:rPr lang="cs-CZ" dirty="0" err="1" smtClean="0"/>
              <a:t>Wittelsbachů</a:t>
            </a:r>
            <a:r>
              <a:rPr lang="cs-CZ" dirty="0" smtClean="0"/>
              <a:t> – </a:t>
            </a:r>
            <a:r>
              <a:rPr lang="cs-CZ" b="1" dirty="0" smtClean="0"/>
              <a:t>kurfiřt Maxmilián III. Josef</a:t>
            </a:r>
          </a:p>
          <a:p>
            <a:endParaRPr lang="cs-CZ" b="1" dirty="0" smtClean="0"/>
          </a:p>
          <a:p>
            <a:r>
              <a:rPr lang="cs-CZ" dirty="0" smtClean="0"/>
              <a:t>dědické nároky přešly </a:t>
            </a:r>
            <a:r>
              <a:rPr lang="cs-CZ" dirty="0"/>
              <a:t>na falckého kurfiřta </a:t>
            </a:r>
            <a:r>
              <a:rPr lang="cs-CZ" dirty="0" smtClean="0"/>
              <a:t>Karla Teodora, který byl z jiné linie rodu</a:t>
            </a:r>
          </a:p>
          <a:p>
            <a:endParaRPr lang="cs-CZ" dirty="0" smtClean="0"/>
          </a:p>
          <a:p>
            <a:r>
              <a:rPr lang="cs-CZ" b="1" dirty="0" smtClean="0"/>
              <a:t>Císař Josef II.</a:t>
            </a:r>
            <a:r>
              <a:rPr lang="cs-CZ" dirty="0" smtClean="0"/>
              <a:t> chtěl při té příležitosti vyměnit Rakouské </a:t>
            </a:r>
            <a:r>
              <a:rPr lang="cs-CZ" dirty="0"/>
              <a:t>Nizozemí za </a:t>
            </a:r>
            <a:r>
              <a:rPr lang="cs-CZ" dirty="0" smtClean="0"/>
              <a:t>Bavorsko</a:t>
            </a:r>
          </a:p>
          <a:p>
            <a:endParaRPr lang="cs-CZ" dirty="0" smtClean="0"/>
          </a:p>
          <a:p>
            <a:r>
              <a:rPr lang="cs-CZ" dirty="0" smtClean="0"/>
              <a:t>1778 </a:t>
            </a:r>
            <a:r>
              <a:rPr lang="cs-CZ" dirty="0"/>
              <a:t>Karel Teodor uznal rakouské nároky na </a:t>
            </a:r>
            <a:r>
              <a:rPr lang="cs-CZ" dirty="0" smtClean="0"/>
              <a:t>Bavorsko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754563" cy="598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615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139952" y="6325135"/>
            <a:ext cx="4824536" cy="532865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2. Kurfiřt Karel Teodor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548680"/>
            <a:ext cx="3538736" cy="6120680"/>
          </a:xfrm>
        </p:spPr>
        <p:txBody>
          <a:bodyPr>
            <a:normAutofit/>
          </a:bodyPr>
          <a:lstStyle/>
          <a:p>
            <a:r>
              <a:rPr lang="cs-CZ" dirty="0"/>
              <a:t>Rakouská monarchie </a:t>
            </a:r>
            <a:r>
              <a:rPr lang="cs-CZ" dirty="0" smtClean="0"/>
              <a:t>dosáhla </a:t>
            </a:r>
            <a:r>
              <a:rPr lang="cs-CZ" dirty="0"/>
              <a:t>výsadního postavení v rámci říše a zároveň územního </a:t>
            </a:r>
            <a:r>
              <a:rPr lang="cs-CZ" dirty="0" smtClean="0"/>
              <a:t>scelení</a:t>
            </a:r>
          </a:p>
          <a:p>
            <a:endParaRPr lang="cs-CZ" dirty="0"/>
          </a:p>
          <a:p>
            <a:r>
              <a:rPr lang="cs-CZ" dirty="0" smtClean="0"/>
              <a:t>Odpor </a:t>
            </a:r>
            <a:r>
              <a:rPr lang="cs-CZ" dirty="0"/>
              <a:t>pruského krále Fridricha II.</a:t>
            </a:r>
          </a:p>
          <a:p>
            <a:pPr lvl="1"/>
            <a:r>
              <a:rPr lang="cs-CZ" dirty="0" smtClean="0"/>
              <a:t>Zahájil </a:t>
            </a:r>
            <a:r>
              <a:rPr lang="cs-CZ" dirty="0"/>
              <a:t>diplomatickou </a:t>
            </a:r>
            <a:r>
              <a:rPr lang="cs-CZ" dirty="0" smtClean="0"/>
              <a:t>válku</a:t>
            </a:r>
          </a:p>
          <a:p>
            <a:pPr lvl="1"/>
            <a:r>
              <a:rPr lang="cs-CZ" dirty="0" smtClean="0"/>
              <a:t>brzy </a:t>
            </a:r>
            <a:r>
              <a:rPr lang="cs-CZ" dirty="0"/>
              <a:t>na svou stranu získal několik </a:t>
            </a:r>
            <a:r>
              <a:rPr lang="cs-CZ" dirty="0" smtClean="0"/>
              <a:t>knížat </a:t>
            </a:r>
            <a:r>
              <a:rPr lang="cs-CZ" dirty="0"/>
              <a:t>v říši (např. saského kurfiřta) 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3209"/>
            <a:ext cx="4752528" cy="6018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97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467600" cy="5001419"/>
          </a:xfrm>
        </p:spPr>
        <p:txBody>
          <a:bodyPr/>
          <a:lstStyle/>
          <a:p>
            <a:r>
              <a:rPr lang="cs-CZ" dirty="0"/>
              <a:t>Pruský panovník vyhlásil </a:t>
            </a:r>
            <a:r>
              <a:rPr lang="cs-CZ" dirty="0" smtClean="0"/>
              <a:t>mobilizaci</a:t>
            </a:r>
          </a:p>
          <a:p>
            <a:pPr lvl="1"/>
            <a:r>
              <a:rPr lang="cs-CZ" dirty="0" smtClean="0"/>
              <a:t>Vídeň to považovala jen za demonstraci síly</a:t>
            </a:r>
          </a:p>
          <a:p>
            <a:endParaRPr lang="cs-CZ" dirty="0" smtClean="0"/>
          </a:p>
          <a:p>
            <a:r>
              <a:rPr lang="cs-CZ" dirty="0" smtClean="0"/>
              <a:t>1778 – celý </a:t>
            </a:r>
            <a:r>
              <a:rPr lang="cs-CZ" dirty="0"/>
              <a:t>první </a:t>
            </a:r>
            <a:r>
              <a:rPr lang="cs-CZ" dirty="0" smtClean="0"/>
              <a:t>půlrok vedly </a:t>
            </a:r>
            <a:r>
              <a:rPr lang="cs-CZ" dirty="0"/>
              <a:t>Berlín a Vídeň intenzivní diplomatické </a:t>
            </a:r>
            <a:r>
              <a:rPr lang="cs-CZ" dirty="0" smtClean="0"/>
              <a:t>rozhovory</a:t>
            </a:r>
            <a:endParaRPr lang="cs-CZ" dirty="0"/>
          </a:p>
          <a:p>
            <a:pPr lvl="1"/>
            <a:r>
              <a:rPr lang="cs-CZ" dirty="0" smtClean="0"/>
              <a:t>Nevedlo to k žádnému výsledku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V červenci vyhlásilo Prusko Rakousku válku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76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Poměr sil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6019800"/>
            <a:ext cx="4040188" cy="838200"/>
          </a:xfrm>
        </p:spPr>
        <p:txBody>
          <a:bodyPr/>
          <a:lstStyle/>
          <a:p>
            <a:pPr algn="ctr"/>
            <a:r>
              <a:rPr lang="cs-CZ" dirty="0" smtClean="0"/>
              <a:t>Prusko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006333"/>
            <a:ext cx="4041775" cy="838200"/>
          </a:xfrm>
        </p:spPr>
        <p:txBody>
          <a:bodyPr/>
          <a:lstStyle/>
          <a:p>
            <a:pPr algn="ctr"/>
            <a:r>
              <a:rPr lang="cs-CZ" dirty="0" smtClean="0"/>
              <a:t>Rakousko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4360360"/>
          </a:xfrm>
        </p:spPr>
        <p:txBody>
          <a:bodyPr>
            <a:normAutofit/>
          </a:bodyPr>
          <a:lstStyle/>
          <a:p>
            <a:r>
              <a:rPr lang="cs-CZ" b="1" dirty="0"/>
              <a:t>1. armáda </a:t>
            </a:r>
            <a:r>
              <a:rPr lang="cs-CZ" dirty="0"/>
              <a:t>pod velením </a:t>
            </a:r>
            <a:r>
              <a:rPr lang="cs-CZ" b="1" dirty="0"/>
              <a:t>krále Fridricha II. </a:t>
            </a:r>
            <a:r>
              <a:rPr lang="cs-CZ" dirty="0" smtClean="0"/>
              <a:t>– 87 </a:t>
            </a:r>
            <a:r>
              <a:rPr lang="cs-CZ" dirty="0"/>
              <a:t>000 mužů </a:t>
            </a:r>
            <a:r>
              <a:rPr lang="cs-CZ" dirty="0" smtClean="0"/>
              <a:t>– byla </a:t>
            </a:r>
            <a:r>
              <a:rPr lang="cs-CZ" dirty="0"/>
              <a:t>rozmístěna </a:t>
            </a:r>
            <a:r>
              <a:rPr lang="cs-CZ" dirty="0" smtClean="0"/>
              <a:t>ve Slezsku</a:t>
            </a:r>
          </a:p>
          <a:p>
            <a:r>
              <a:rPr lang="cs-CZ" b="1" dirty="0" smtClean="0"/>
              <a:t>2</a:t>
            </a:r>
            <a:r>
              <a:rPr lang="cs-CZ" b="1" dirty="0"/>
              <a:t>. </a:t>
            </a:r>
            <a:r>
              <a:rPr lang="cs-CZ" b="1" dirty="0" smtClean="0"/>
              <a:t>armáda </a:t>
            </a:r>
            <a:r>
              <a:rPr lang="cs-CZ" dirty="0"/>
              <a:t>pod velením králova </a:t>
            </a:r>
            <a:r>
              <a:rPr lang="cs-CZ" b="1" dirty="0"/>
              <a:t>bratra prince Jindřicha</a:t>
            </a:r>
            <a:r>
              <a:rPr lang="cs-CZ" dirty="0"/>
              <a:t> o síle 67 000 pruských a 22 000 saských vojáků </a:t>
            </a:r>
            <a:r>
              <a:rPr lang="cs-CZ" dirty="0" smtClean="0"/>
              <a:t>na </a:t>
            </a:r>
            <a:r>
              <a:rPr lang="cs-CZ" dirty="0"/>
              <a:t>území </a:t>
            </a:r>
            <a:r>
              <a:rPr lang="cs-CZ" dirty="0" smtClean="0"/>
              <a:t>Saska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4576384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1. armáda </a:t>
            </a:r>
            <a:r>
              <a:rPr lang="cs-CZ" dirty="0"/>
              <a:t>pod velením </a:t>
            </a:r>
            <a:r>
              <a:rPr lang="cs-CZ" b="1" dirty="0"/>
              <a:t>císaře Josefa </a:t>
            </a:r>
            <a:r>
              <a:rPr lang="cs-CZ" b="1" dirty="0" smtClean="0"/>
              <a:t>II. </a:t>
            </a:r>
            <a:r>
              <a:rPr lang="cs-CZ" dirty="0" smtClean="0"/>
              <a:t>v počtu cca 80 000 mužů rozmístěna </a:t>
            </a:r>
            <a:r>
              <a:rPr lang="cs-CZ" dirty="0"/>
              <a:t>na západním břehu Labe mezi Hradcem Králové a </a:t>
            </a:r>
            <a:r>
              <a:rPr lang="cs-CZ" dirty="0" smtClean="0"/>
              <a:t>Hostinným</a:t>
            </a:r>
          </a:p>
          <a:p>
            <a:r>
              <a:rPr lang="cs-CZ" dirty="0" smtClean="0"/>
              <a:t>Úkolem </a:t>
            </a:r>
            <a:r>
              <a:rPr lang="cs-CZ" b="1" dirty="0"/>
              <a:t>2. armády </a:t>
            </a:r>
            <a:r>
              <a:rPr lang="cs-CZ" dirty="0"/>
              <a:t>pod velením </a:t>
            </a:r>
            <a:r>
              <a:rPr lang="cs-CZ" b="1" dirty="0"/>
              <a:t>polního maršála </a:t>
            </a:r>
            <a:r>
              <a:rPr lang="cs-CZ" b="1" dirty="0" err="1"/>
              <a:t>Gideona</a:t>
            </a:r>
            <a:r>
              <a:rPr lang="cs-CZ" b="1" dirty="0"/>
              <a:t> von Laudona </a:t>
            </a:r>
            <a:r>
              <a:rPr lang="cs-CZ" dirty="0"/>
              <a:t>o síle 62 000 mužů byla obrana česko-saských hranic</a:t>
            </a:r>
          </a:p>
        </p:txBody>
      </p:sp>
    </p:spTree>
    <p:extLst>
      <p:ext uri="{BB962C8B-B14F-4D97-AF65-F5344CB8AC3E}">
        <p14:creationId xmlns:p14="http://schemas.microsoft.com/office/powerpoint/2010/main" val="159503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309319"/>
            <a:ext cx="4040188" cy="535213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3</a:t>
            </a:r>
            <a:r>
              <a:rPr lang="cs-CZ" sz="2000" dirty="0" smtClean="0"/>
              <a:t>. Fridrich II.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6309320"/>
            <a:ext cx="4041775" cy="54868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4</a:t>
            </a:r>
            <a:r>
              <a:rPr lang="cs-CZ" sz="2000" dirty="0" smtClean="0"/>
              <a:t>. </a:t>
            </a:r>
            <a:r>
              <a:rPr lang="cs-CZ" sz="2000" dirty="0"/>
              <a:t>Princ Jindřich Pruský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71500"/>
            <a:ext cx="40957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820" y="571500"/>
            <a:ext cx="4353660" cy="5701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99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309320"/>
            <a:ext cx="4040188" cy="54868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5. Josef II. 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6309319"/>
            <a:ext cx="4041775" cy="535213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6. </a:t>
            </a:r>
            <a:r>
              <a:rPr lang="cs-CZ" sz="2000" dirty="0" err="1"/>
              <a:t>Gideon</a:t>
            </a:r>
            <a:r>
              <a:rPr lang="cs-CZ" sz="2000" dirty="0"/>
              <a:t> Ernst von Laudon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76262"/>
            <a:ext cx="43434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66421"/>
            <a:ext cx="41529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441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781128"/>
          </a:xfrm>
        </p:spPr>
        <p:txBody>
          <a:bodyPr>
            <a:normAutofit/>
          </a:bodyPr>
          <a:lstStyle/>
          <a:p>
            <a:r>
              <a:rPr lang="cs-CZ" dirty="0" smtClean="0"/>
              <a:t>5</a:t>
            </a:r>
            <a:r>
              <a:rPr lang="cs-CZ" dirty="0"/>
              <a:t>. července 1778 </a:t>
            </a:r>
            <a:r>
              <a:rPr lang="cs-CZ" dirty="0" smtClean="0"/>
              <a:t>vstoupily pruské </a:t>
            </a:r>
            <a:r>
              <a:rPr lang="cs-CZ" dirty="0"/>
              <a:t>oddíly na území Českého </a:t>
            </a:r>
            <a:r>
              <a:rPr lang="cs-CZ" dirty="0" smtClean="0"/>
              <a:t>království</a:t>
            </a:r>
            <a:endParaRPr lang="cs-CZ" dirty="0"/>
          </a:p>
          <a:p>
            <a:r>
              <a:rPr lang="cs-CZ" dirty="0" smtClean="0"/>
              <a:t>Bojové </a:t>
            </a:r>
            <a:r>
              <a:rPr lang="cs-CZ" dirty="0"/>
              <a:t>operace byly rozděleny do dvou </a:t>
            </a:r>
            <a:r>
              <a:rPr lang="cs-CZ" dirty="0" smtClean="0"/>
              <a:t>front</a:t>
            </a:r>
          </a:p>
          <a:p>
            <a:pPr lvl="1"/>
            <a:r>
              <a:rPr lang="cs-CZ" dirty="0" smtClean="0"/>
              <a:t>První </a:t>
            </a:r>
            <a:r>
              <a:rPr lang="cs-CZ" dirty="0"/>
              <a:t>fronta v severovýchodních Čechách </a:t>
            </a:r>
          </a:p>
          <a:p>
            <a:pPr lvl="2"/>
            <a:r>
              <a:rPr lang="cs-CZ" dirty="0" smtClean="0"/>
              <a:t>na </a:t>
            </a:r>
            <a:r>
              <a:rPr lang="cs-CZ" dirty="0"/>
              <a:t>linii </a:t>
            </a:r>
            <a:r>
              <a:rPr lang="cs-CZ" dirty="0" smtClean="0"/>
              <a:t>Vrchlabí – Jaroměř</a:t>
            </a:r>
            <a:endParaRPr lang="cs-CZ" dirty="0"/>
          </a:p>
          <a:p>
            <a:pPr lvl="2"/>
            <a:r>
              <a:rPr lang="cs-CZ" dirty="0" smtClean="0"/>
              <a:t>proti </a:t>
            </a:r>
            <a:r>
              <a:rPr lang="cs-CZ" dirty="0"/>
              <a:t>sobě </a:t>
            </a:r>
            <a:r>
              <a:rPr lang="cs-CZ" dirty="0" smtClean="0"/>
              <a:t>oba </a:t>
            </a:r>
            <a:r>
              <a:rPr lang="cs-CZ" dirty="0"/>
              <a:t>panovníci – </a:t>
            </a:r>
            <a:r>
              <a:rPr lang="cs-CZ" dirty="0" smtClean="0"/>
              <a:t>Fridrich </a:t>
            </a:r>
            <a:r>
              <a:rPr lang="cs-CZ" dirty="0"/>
              <a:t>a </a:t>
            </a:r>
            <a:r>
              <a:rPr lang="cs-CZ" dirty="0" smtClean="0"/>
              <a:t>Josef</a:t>
            </a:r>
          </a:p>
          <a:p>
            <a:pPr lvl="1"/>
            <a:r>
              <a:rPr lang="cs-CZ" dirty="0" smtClean="0"/>
              <a:t>Druhá – severní </a:t>
            </a:r>
            <a:endParaRPr lang="cs-CZ" dirty="0"/>
          </a:p>
          <a:p>
            <a:pPr lvl="2"/>
            <a:r>
              <a:rPr lang="cs-CZ" dirty="0" smtClean="0"/>
              <a:t>generál </a:t>
            </a:r>
            <a:r>
              <a:rPr lang="cs-CZ" dirty="0" err="1"/>
              <a:t>Gideon</a:t>
            </a:r>
            <a:r>
              <a:rPr lang="cs-CZ" dirty="0"/>
              <a:t> </a:t>
            </a:r>
            <a:r>
              <a:rPr lang="cs-CZ" dirty="0" err="1" smtClean="0"/>
              <a:t>Laudon,proti</a:t>
            </a:r>
            <a:r>
              <a:rPr lang="cs-CZ" dirty="0" smtClean="0"/>
              <a:t> </a:t>
            </a:r>
            <a:r>
              <a:rPr lang="cs-CZ" dirty="0"/>
              <a:t>němu stál bratr pruského krále princ </a:t>
            </a:r>
            <a:r>
              <a:rPr lang="cs-CZ" dirty="0" smtClean="0"/>
              <a:t>Jindřich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55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Nedocházelo </a:t>
            </a:r>
            <a:r>
              <a:rPr lang="cs-CZ" dirty="0"/>
              <a:t>k velkým bitvám ani k příliš velkým pohybům </a:t>
            </a:r>
            <a:r>
              <a:rPr lang="cs-CZ" dirty="0" smtClean="0"/>
              <a:t>vojsk</a:t>
            </a:r>
          </a:p>
          <a:p>
            <a:r>
              <a:rPr lang="cs-CZ" b="1" dirty="0" smtClean="0"/>
              <a:t>Jednalo </a:t>
            </a:r>
            <a:r>
              <a:rPr lang="cs-CZ" b="1" dirty="0"/>
              <a:t>se o válku </a:t>
            </a:r>
            <a:r>
              <a:rPr lang="cs-CZ" b="1" dirty="0" smtClean="0"/>
              <a:t>poziční</a:t>
            </a:r>
          </a:p>
          <a:p>
            <a:r>
              <a:rPr lang="cs-CZ" dirty="0" smtClean="0"/>
              <a:t>Generál </a:t>
            </a:r>
            <a:r>
              <a:rPr lang="cs-CZ" dirty="0"/>
              <a:t>Laudon se </a:t>
            </a:r>
            <a:r>
              <a:rPr lang="cs-CZ" dirty="0" smtClean="0"/>
              <a:t>opevnil </a:t>
            </a:r>
            <a:r>
              <a:rPr lang="cs-CZ" dirty="0"/>
              <a:t>na východním břehu řeky </a:t>
            </a:r>
            <a:r>
              <a:rPr lang="cs-CZ" dirty="0" smtClean="0"/>
              <a:t>Jizery</a:t>
            </a:r>
            <a:endParaRPr lang="cs-CZ" dirty="0"/>
          </a:p>
          <a:p>
            <a:r>
              <a:rPr lang="cs-CZ" dirty="0" smtClean="0"/>
              <a:t>Josef </a:t>
            </a:r>
            <a:r>
              <a:rPr lang="cs-CZ" dirty="0"/>
              <a:t>II. na západním břehu Labe v polních </a:t>
            </a:r>
            <a:r>
              <a:rPr lang="cs-CZ" dirty="0" smtClean="0"/>
              <a:t>opevněních</a:t>
            </a:r>
          </a:p>
          <a:p>
            <a:r>
              <a:rPr lang="cs-CZ" dirty="0" smtClean="0"/>
              <a:t>Císařská </a:t>
            </a:r>
            <a:r>
              <a:rPr lang="cs-CZ" dirty="0"/>
              <a:t>armáda setrvávala v </a:t>
            </a:r>
            <a:r>
              <a:rPr lang="cs-CZ" dirty="0" smtClean="0"/>
              <a:t>defenzívě</a:t>
            </a:r>
          </a:p>
          <a:p>
            <a:r>
              <a:rPr lang="cs-CZ" dirty="0" smtClean="0"/>
              <a:t>Obě </a:t>
            </a:r>
            <a:r>
              <a:rPr lang="cs-CZ" dirty="0"/>
              <a:t>strany </a:t>
            </a:r>
            <a:r>
              <a:rPr lang="cs-CZ" dirty="0" smtClean="0"/>
              <a:t>čekaly </a:t>
            </a:r>
            <a:r>
              <a:rPr lang="cs-CZ" dirty="0"/>
              <a:t>na vyhlášení příměří a vyjednání </a:t>
            </a:r>
            <a:r>
              <a:rPr lang="cs-CZ" dirty="0" smtClean="0"/>
              <a:t>míru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78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6165304"/>
            <a:ext cx="8507288" cy="692696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7. Válečné operace roku </a:t>
            </a:r>
            <a:r>
              <a:rPr lang="cs-CZ" sz="2000" dirty="0" smtClean="0"/>
              <a:t>1778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692696"/>
            <a:ext cx="9109922" cy="5204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289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506916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Od počátku září začínají Prusové ustupovat</a:t>
            </a:r>
          </a:p>
          <a:p>
            <a:r>
              <a:rPr lang="cs-CZ" dirty="0" smtClean="0"/>
              <a:t>Docházelo </a:t>
            </a:r>
            <a:r>
              <a:rPr lang="cs-CZ" dirty="0"/>
              <a:t>pouze k drobným potyčkám vyvolaným rakouskými </a:t>
            </a:r>
            <a:r>
              <a:rPr lang="cs-CZ" dirty="0" smtClean="0"/>
              <a:t>veliteli</a:t>
            </a:r>
          </a:p>
          <a:p>
            <a:pPr lvl="1"/>
            <a:r>
              <a:rPr lang="cs-CZ" dirty="0" smtClean="0"/>
              <a:t>Toužili </a:t>
            </a:r>
            <a:r>
              <a:rPr lang="cs-CZ" dirty="0"/>
              <a:t>pomstít Prusům za jejich chování na českém </a:t>
            </a:r>
            <a:r>
              <a:rPr lang="cs-CZ" dirty="0" smtClean="0"/>
              <a:t>území</a:t>
            </a:r>
          </a:p>
          <a:p>
            <a:r>
              <a:rPr lang="cs-CZ" dirty="0" smtClean="0"/>
              <a:t>Polní </a:t>
            </a:r>
            <a:r>
              <a:rPr lang="cs-CZ" dirty="0"/>
              <a:t>zbrojmistr </a:t>
            </a:r>
            <a:r>
              <a:rPr lang="cs-CZ" dirty="0" smtClean="0"/>
              <a:t>Laudon znechucený tímto typem války požádal </a:t>
            </a:r>
            <a:r>
              <a:rPr lang="cs-CZ" dirty="0"/>
              <a:t>o </a:t>
            </a:r>
            <a:r>
              <a:rPr lang="cs-CZ" dirty="0" smtClean="0"/>
              <a:t>propuštění</a:t>
            </a:r>
          </a:p>
          <a:p>
            <a:pPr lvl="1"/>
            <a:r>
              <a:rPr lang="cs-CZ" dirty="0" smtClean="0"/>
              <a:t>Na </a:t>
            </a:r>
            <a:r>
              <a:rPr lang="cs-CZ" dirty="0"/>
              <a:t>jeho místo byl dosazen maršál </a:t>
            </a:r>
            <a:r>
              <a:rPr lang="cs-CZ" dirty="0" err="1" smtClean="0"/>
              <a:t>Hadik</a:t>
            </a:r>
            <a:endParaRPr lang="cs-CZ" dirty="0" smtClean="0"/>
          </a:p>
          <a:p>
            <a:r>
              <a:rPr lang="cs-CZ" dirty="0" smtClean="0"/>
              <a:t>Ústup </a:t>
            </a:r>
            <a:r>
              <a:rPr lang="cs-CZ" dirty="0"/>
              <a:t>stál pruského krále 18 000 mužů, kteří pro nemoc padli do zajetí nebo se vzdali do rukou </a:t>
            </a:r>
            <a:r>
              <a:rPr lang="cs-CZ" dirty="0" smtClean="0"/>
              <a:t>Rakušanů</a:t>
            </a:r>
          </a:p>
          <a:p>
            <a:r>
              <a:rPr lang="cs-CZ" dirty="0" smtClean="0"/>
              <a:t>Pohraniční šarvátky se </a:t>
            </a:r>
            <a:r>
              <a:rPr lang="cs-CZ" dirty="0"/>
              <a:t>odehrávaly po celou zimu 1778 – 1779</a:t>
            </a:r>
          </a:p>
        </p:txBody>
      </p:sp>
    </p:spTree>
    <p:extLst>
      <p:ext uri="{BB962C8B-B14F-4D97-AF65-F5344CB8AC3E}">
        <p14:creationId xmlns:p14="http://schemas.microsoft.com/office/powerpoint/2010/main" val="25983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Těšínský </a:t>
            </a:r>
            <a:r>
              <a:rPr lang="cs-CZ" b="1" dirty="0" smtClean="0"/>
              <a:t>mír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781128"/>
          </a:xfrm>
        </p:spPr>
        <p:txBody>
          <a:bodyPr>
            <a:normAutofit fontScale="92500"/>
          </a:bodyPr>
          <a:lstStyle/>
          <a:p>
            <a:r>
              <a:rPr lang="hu-HU" dirty="0" smtClean="0"/>
              <a:t>Mír </a:t>
            </a:r>
            <a:r>
              <a:rPr lang="hu-HU" dirty="0"/>
              <a:t>byl </a:t>
            </a:r>
            <a:r>
              <a:rPr lang="hu-HU" b="1" dirty="0"/>
              <a:t>uzavřen v Těšíně </a:t>
            </a:r>
            <a:r>
              <a:rPr lang="hu-HU" b="1" dirty="0" smtClean="0"/>
              <a:t>1779</a:t>
            </a:r>
          </a:p>
          <a:p>
            <a:r>
              <a:rPr lang="hu-HU" b="1" dirty="0" smtClean="0"/>
              <a:t>delegáti </a:t>
            </a:r>
            <a:r>
              <a:rPr lang="hu-HU" b="1" dirty="0"/>
              <a:t>sedmi </a:t>
            </a:r>
            <a:r>
              <a:rPr lang="hu-HU" b="1" dirty="0" smtClean="0"/>
              <a:t>zemí </a:t>
            </a:r>
            <a:r>
              <a:rPr lang="hu-HU" dirty="0"/>
              <a:t>– Rakouska, Pruska, Saska, Bavorska, Francie, Ruska a vévodství </a:t>
            </a:r>
            <a:r>
              <a:rPr lang="hu-HU" dirty="0" smtClean="0"/>
              <a:t>Zweibrűcken</a:t>
            </a:r>
          </a:p>
          <a:p>
            <a:r>
              <a:rPr lang="hu-HU" b="1" dirty="0" smtClean="0"/>
              <a:t>Rakousko </a:t>
            </a:r>
            <a:r>
              <a:rPr lang="hu-HU" b="1" dirty="0"/>
              <a:t>získalo </a:t>
            </a:r>
            <a:r>
              <a:rPr lang="hu-HU" dirty="0"/>
              <a:t>tímto mírem </a:t>
            </a:r>
            <a:r>
              <a:rPr lang="hu-HU" b="1" dirty="0"/>
              <a:t>Innskou </a:t>
            </a:r>
            <a:r>
              <a:rPr lang="hu-HU" b="1" dirty="0" smtClean="0"/>
              <a:t>čtvrť</a:t>
            </a:r>
            <a:r>
              <a:rPr lang="hu-HU" dirty="0" smtClean="0"/>
              <a:t> (část Horních Rakous)</a:t>
            </a:r>
          </a:p>
          <a:p>
            <a:r>
              <a:rPr lang="hu-HU" b="1" dirty="0" smtClean="0"/>
              <a:t>Definitivně </a:t>
            </a:r>
            <a:r>
              <a:rPr lang="hu-HU" b="1" dirty="0"/>
              <a:t>ztratilo </a:t>
            </a:r>
            <a:r>
              <a:rPr lang="hu-HU" dirty="0"/>
              <a:t>ve prospěch Prusů </a:t>
            </a:r>
            <a:r>
              <a:rPr lang="hu-HU" b="1" dirty="0"/>
              <a:t>Kladsko a většinu území Slezska </a:t>
            </a:r>
            <a:r>
              <a:rPr lang="hu-HU" dirty="0"/>
              <a:t>mimo knížectví těšínské a částí knížectví opavského, krnovského a </a:t>
            </a:r>
            <a:r>
              <a:rPr lang="hu-HU" dirty="0" smtClean="0"/>
              <a:t>nisského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85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Ve kterých letech se odehrávala válka o bavorské dědictví?</a:t>
            </a:r>
          </a:p>
          <a:p>
            <a:pPr marL="550926" indent="-514350">
              <a:buAutoNum type="arabicPeriod"/>
            </a:pPr>
            <a:r>
              <a:rPr lang="cs-CZ" dirty="0" smtClean="0"/>
              <a:t>Co bylo záminkou této války?</a:t>
            </a:r>
          </a:p>
          <a:p>
            <a:pPr marL="550926" indent="-514350">
              <a:buAutoNum type="arabicPeriod"/>
            </a:pPr>
            <a:r>
              <a:rPr lang="cs-CZ" dirty="0" smtClean="0"/>
              <a:t>Kdo proti komu bojoval?</a:t>
            </a:r>
          </a:p>
          <a:p>
            <a:pPr marL="550926" indent="-514350">
              <a:buAutoNum type="arabicPeriod"/>
            </a:pPr>
            <a:r>
              <a:rPr lang="cs-CZ" dirty="0" smtClean="0"/>
              <a:t>Kde se válečný konflikt odehrával?</a:t>
            </a:r>
          </a:p>
          <a:p>
            <a:pPr marL="550926" indent="-514350">
              <a:buAutoNum type="arabicPeriod"/>
            </a:pPr>
            <a:r>
              <a:rPr lang="cs-CZ" dirty="0" smtClean="0"/>
              <a:t>Čím se tato válka odlišovala od všech předchozích válečných konfliktů?</a:t>
            </a:r>
          </a:p>
          <a:p>
            <a:pPr marL="550926" indent="-514350">
              <a:buAutoNum type="arabicPeriod"/>
            </a:pPr>
            <a:r>
              <a:rPr lang="cs-CZ" dirty="0" smtClean="0"/>
              <a:t>Kde byl uzavřen mír?</a:t>
            </a:r>
          </a:p>
          <a:p>
            <a:pPr marL="550926" indent="-514350">
              <a:buAutoNum type="arabicPeriod"/>
            </a:pPr>
            <a:r>
              <a:rPr lang="cs-CZ" dirty="0" smtClean="0"/>
              <a:t>Jaké byly důsledky války?</a:t>
            </a:r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08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DESMARÉES</a:t>
            </a:r>
            <a:r>
              <a:rPr lang="cs-CZ" dirty="0"/>
              <a:t>, Georg. </a:t>
            </a:r>
            <a:r>
              <a:rPr lang="cs-CZ" i="1" dirty="0"/>
              <a:t>wikipedia.cz</a:t>
            </a:r>
            <a:r>
              <a:rPr lang="cs-CZ" dirty="0"/>
              <a:t> [online]. [cit. 18.1.2014].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cs.wikipedia.org/wiki/Soubor:Desmarees_workshop_Maximilian_III_of_Bavaria.jpg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LISIEWSKA-THERBUSCH, Anna Dorothea. </a:t>
            </a:r>
            <a:r>
              <a:rPr lang="cs-CZ" i="1" dirty="0"/>
              <a:t>wikipedia.cz</a:t>
            </a:r>
            <a:r>
              <a:rPr lang="cs-CZ" dirty="0"/>
              <a:t> [online]. [cit. 19.1.2014]. Dostupný na WWW: </a:t>
            </a:r>
            <a:r>
              <a:rPr lang="cs-CZ" dirty="0">
                <a:hlinkClick r:id="rId3"/>
              </a:rPr>
              <a:t>http://cs.wikipedia.org/wiki/Soubor:Kurf%C3%BCrst_Karl_Theodor_%</a:t>
            </a:r>
            <a:r>
              <a:rPr lang="cs-CZ" dirty="0" smtClean="0">
                <a:hlinkClick r:id="rId3"/>
              </a:rPr>
              <a:t>28Bayern%29.jpg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19.1.2014].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cs.wikipedia.org/wiki/Soubor:Frederick_II_of_Prussia_Coloured_drawing.png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RECLAM, </a:t>
            </a:r>
            <a:r>
              <a:rPr lang="cs-CZ" dirty="0" err="1"/>
              <a:t>Frederic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19.1.2014].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cs.wikipedia.org/wiki/Soubor:Henry_of_Prussia_by_Reclam.jpg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wikimedia.org</a:t>
            </a:r>
            <a:r>
              <a:rPr lang="cs-CZ" dirty="0"/>
              <a:t> [online]. [cit. 19.1.2014]. Dostupný na WWW: </a:t>
            </a:r>
            <a:r>
              <a:rPr lang="cs-CZ" dirty="0">
                <a:hlinkClick r:id="rId6"/>
              </a:rPr>
              <a:t>http://commons.wikimedia.org/wiki/File:Joseph_II,_</a:t>
            </a:r>
            <a:r>
              <a:rPr lang="cs-CZ" dirty="0" smtClean="0">
                <a:hlinkClick r:id="rId6"/>
              </a:rPr>
              <a:t>Holy_Roman_Emperor.jpg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19.1.2014].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cs.wikipedia.org/wiki/Soubor:Gideon_Ernst_Freiherr_von_Laudon.jpg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ATILLAK. </a:t>
            </a:r>
            <a:r>
              <a:rPr lang="cs-CZ" i="1" dirty="0"/>
              <a:t>wikipedia.cz</a:t>
            </a:r>
            <a:r>
              <a:rPr lang="cs-CZ" dirty="0"/>
              <a:t> [online]. [cit. 19.1.2014].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cs.wikipedia.org/wiki/Soubor:War_of_the_Bavarian_Succession.CZ.jpg</a:t>
            </a: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60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vi-VN" dirty="0"/>
              <a:t>BĚLINA, Pavel. </a:t>
            </a:r>
            <a:r>
              <a:rPr lang="vi-VN" i="1" dirty="0"/>
              <a:t>Generál Laudon: život ve službách Marie Terezie a Josefa II.</a:t>
            </a:r>
            <a:r>
              <a:rPr lang="vi-VN" dirty="0"/>
              <a:t> 1. vyd. Praha: Panorama, 1993. ISBN 80-703-8216-3</a:t>
            </a:r>
            <a:r>
              <a:rPr lang="vi-VN" dirty="0" smtClean="0"/>
              <a:t>.</a:t>
            </a:r>
            <a:endParaRPr lang="cs-CZ" dirty="0" smtClean="0"/>
          </a:p>
          <a:p>
            <a:r>
              <a:rPr lang="cs-CZ" i="1" dirty="0" smtClean="0"/>
              <a:t>Dějiny </a:t>
            </a:r>
            <a:r>
              <a:rPr lang="cs-CZ" i="1" dirty="0"/>
              <a:t>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dirty="0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27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Konec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77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1703</TotalTime>
  <Words>897</Words>
  <Application>Microsoft Office PowerPoint</Application>
  <PresentationFormat>Předvádění na obrazovce (4:3)</PresentationFormat>
  <Paragraphs>131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Technický</vt:lpstr>
      <vt:lpstr>projekt</vt:lpstr>
      <vt:lpstr>Válka o bavorské dědictví</vt:lpstr>
      <vt:lpstr>ANOTACE</vt:lpstr>
      <vt:lpstr>Válka o bavorské dědictví</vt:lpstr>
      <vt:lpstr>Prezentace aplikace PowerPoint</vt:lpstr>
      <vt:lpstr>Prezentace aplikace PowerPoint</vt:lpstr>
      <vt:lpstr>Prezentace aplikace PowerPoint</vt:lpstr>
      <vt:lpstr>Příčiny války </vt:lpstr>
      <vt:lpstr>Prezentace aplikace PowerPoint</vt:lpstr>
      <vt:lpstr>Prezentace aplikace PowerPoint</vt:lpstr>
      <vt:lpstr>Poměr sil</vt:lpstr>
      <vt:lpstr>Prezentace aplikace PowerPoint</vt:lpstr>
      <vt:lpstr>Prezentace aplikace PowerPoint</vt:lpstr>
      <vt:lpstr>Průběh války</vt:lpstr>
      <vt:lpstr>Prezentace aplikace PowerPoint</vt:lpstr>
      <vt:lpstr>Prezentace aplikace PowerPoint</vt:lpstr>
      <vt:lpstr>Prezentace aplikace PowerPoint</vt:lpstr>
      <vt:lpstr>Těšínský mír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Válka o bavorské dědictví</dc:title>
  <dc:creator>zi</dc:creator>
  <cp:lastModifiedBy>zi</cp:lastModifiedBy>
  <cp:revision>18</cp:revision>
  <dcterms:created xsi:type="dcterms:W3CDTF">2014-01-18T07:50:12Z</dcterms:created>
  <dcterms:modified xsi:type="dcterms:W3CDTF">2014-02-21T06:54:26Z</dcterms:modified>
</cp:coreProperties>
</file>