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90" r:id="rId2"/>
    <p:sldId id="292" r:id="rId3"/>
    <p:sldId id="256" r:id="rId4"/>
    <p:sldId id="257" r:id="rId5"/>
    <p:sldId id="25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59" r:id="rId27"/>
    <p:sldId id="260" r:id="rId28"/>
    <p:sldId id="261" r:id="rId29"/>
    <p:sldId id="262" r:id="rId30"/>
    <p:sldId id="263" r:id="rId31"/>
    <p:sldId id="264" r:id="rId32"/>
    <p:sldId id="265" r:id="rId33"/>
    <p:sldId id="266" r:id="rId34"/>
    <p:sldId id="267" r:id="rId35"/>
    <p:sldId id="269" r:id="rId36"/>
    <p:sldId id="291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014" autoAdjust="0"/>
  </p:normalViewPr>
  <p:slideViewPr>
    <p:cSldViewPr>
      <p:cViewPr varScale="1">
        <p:scale>
          <a:sx n="71" d="100"/>
          <a:sy n="71" d="100"/>
        </p:scale>
        <p:origin x="-18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421435-9634-43D1-9C30-8F888EE67D1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B66A10-170F-494D-A245-E52C5F36F4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59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100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05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147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343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821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908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747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181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57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962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0F4A2-987C-4CA6-B6D1-A2A448F379C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35C0C-F4B4-4B59-8E8D-B2E2EEBD8D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417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8225717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Algebraické výrazy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Lomené výrazy I.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VY_32_INOVACE_1C_M_06(20)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14. 11. 2012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9955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06489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Anotace: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Určená </a:t>
            </a:r>
            <a:r>
              <a:rPr lang="cs-CZ" dirty="0"/>
              <a:t>pro žáky 1. ročníku nástavbového studia, zaměřená na určování podmínek, za kterých má lomený výraz smysl.</a:t>
            </a:r>
          </a:p>
          <a:p>
            <a:pPr>
              <a:defRPr/>
            </a:pPr>
            <a:r>
              <a:rPr lang="cs-CZ" dirty="0">
                <a:solidFill>
                  <a:prstClr val="black"/>
                </a:solidFill>
              </a:rPr>
              <a:t>Prezentace je určena jako podpůrný materiál k výkladu učitele a interaktivní práci žáků, lze použít i k opakování učiva</a:t>
            </a:r>
            <a:r>
              <a:rPr lang="cs-CZ" dirty="0"/>
              <a:t>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Obsahuje 5 úloh ve kterých žáci rozhodují, zda má výraz pro danou hodnotu proměnné smysl nebo nemá smysl. 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Dále obsahuje 5 úloh, ve kterých žáci vybírají ze tří možností podmínky, za kterých má lomený výraz smysl.</a:t>
            </a: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A dále následuje 10 úloh, kde žáci určují (bez možnosti výběru) podmínky, za kterých má lomený výraz smysl.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ea typeface="Calibri"/>
                <a:cs typeface="Times New Roman"/>
              </a:rPr>
              <a:t>Čas: cca 15 - 20 min.</a:t>
            </a:r>
          </a:p>
          <a:p>
            <a:pPr>
              <a:defRPr/>
            </a:pP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6568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LOMENÉ VÝRAZY I.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013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LOMENÉ VÝRAZY 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B050"/>
                    </a:solidFill>
                  </a:rPr>
                  <a:t>Lomené výrazy jsou např.: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dirty="0" smtClean="0"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endParaRPr lang="cs-CZ" sz="15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accent5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accent5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accent5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sz="1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accent3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solidFill>
                                        <a:schemeClr val="accent3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accent3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solidFill>
                                        <a:schemeClr val="accent3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+ </m:t>
                              </m:r>
                              <m:sSup>
                                <m:sSupPr>
                                  <m:ctrlPr>
                                    <a:rPr lang="cs-CZ" b="1" i="1" smtClean="0">
                                      <a:solidFill>
                                        <a:schemeClr val="accent3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accent3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𝒃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solidFill>
                                        <a:schemeClr val="accent3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 −</m:t>
                              </m:r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accent3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i="1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322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Vždy určujeme podmínky, za kterých má lomený výraz smysl – jmenovatel lomeného výrazu nesmí být </a:t>
            </a:r>
            <a:r>
              <a:rPr lang="cs-CZ" sz="4000" b="1" dirty="0" smtClean="0">
                <a:solidFill>
                  <a:srgbClr val="C00000"/>
                </a:solidFill>
              </a:rPr>
              <a:t>0</a:t>
            </a:r>
            <a:r>
              <a:rPr lang="cs-CZ" sz="4000" b="1" dirty="0" smtClean="0">
                <a:solidFill>
                  <a:srgbClr val="002060"/>
                </a:solidFill>
              </a:rPr>
              <a:t>.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42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x = 5?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ANO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8379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x = 5?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88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y = -5?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𝒚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88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y = -5?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𝒚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𝒚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95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c = 3?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95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c = 3?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56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k = -1?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𝟏𝟓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dirty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dirty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𝒌</m:t>
                              </m:r>
                            </m:e>
                            <m:sup>
                              <m:r>
                                <a:rPr lang="cs-CZ" sz="3600" b="1" i="1" dirty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dirty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𝒌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56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k = -1?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𝟏𝟓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dirty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dirty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𝒌</m:t>
                              </m:r>
                            </m:e>
                            <m:sup>
                              <m:r>
                                <a:rPr lang="cs-CZ" sz="3600" b="1" i="1" dirty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dirty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𝒌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61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b = -1 za předpokladu, že a ≠ 2?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)(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𝒃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91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Rozhodněte, zda má výraz smysl pro </a:t>
                </a:r>
                <a:br>
                  <a:rPr lang="cs-CZ" sz="4000" dirty="0" smtClean="0">
                    <a:solidFill>
                      <a:srgbClr val="002060"/>
                    </a:solidFill>
                  </a:rPr>
                </a:br>
                <a:r>
                  <a:rPr lang="cs-CZ" sz="4000" dirty="0" smtClean="0">
                    <a:solidFill>
                      <a:srgbClr val="002060"/>
                    </a:solidFill>
                  </a:rPr>
                  <a:t>b = -1 za předpokladu, že a ≠ 2?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)(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𝒃</m:t>
                          </m:r>
                          <m:r>
                            <a:rPr lang="cs-CZ" sz="3600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691680" y="4509120"/>
            <a:ext cx="216024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ANO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2160240" cy="707886"/>
          </a:xfrm>
          <a:prstGeom prst="rect">
            <a:avLst/>
          </a:prstGeom>
          <a:solidFill>
            <a:srgbClr val="0070C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NE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50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c ≠ 0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c ≠ </a:t>
            </a:r>
            <a:r>
              <a:rPr lang="cs-CZ" sz="4000" b="1" dirty="0" smtClean="0">
                <a:solidFill>
                  <a:prstClr val="white"/>
                </a:solidFill>
              </a:rPr>
              <a:t>2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c ≠ </a:t>
            </a:r>
            <a:r>
              <a:rPr lang="cs-CZ" sz="4000" b="1" dirty="0" smtClean="0">
                <a:solidFill>
                  <a:prstClr val="white"/>
                </a:solidFill>
              </a:rPr>
              <a:t>6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50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c ≠ 0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c ≠ </a:t>
            </a:r>
            <a:r>
              <a:rPr lang="cs-CZ" sz="4000" b="1" dirty="0" smtClean="0">
                <a:solidFill>
                  <a:prstClr val="white"/>
                </a:solidFill>
              </a:rPr>
              <a:t>2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c ≠ </a:t>
            </a:r>
            <a:r>
              <a:rPr lang="cs-CZ" sz="4000" b="1" dirty="0" smtClean="0">
                <a:solidFill>
                  <a:prstClr val="white"/>
                </a:solidFill>
              </a:rPr>
              <a:t>6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30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x</a:t>
            </a:r>
            <a:r>
              <a:rPr lang="cs-CZ" sz="4000" b="1" dirty="0" smtClean="0">
                <a:solidFill>
                  <a:prstClr val="white"/>
                </a:solidFill>
              </a:rPr>
              <a:t> ≠ 0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2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-2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756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x</a:t>
            </a:r>
            <a:r>
              <a:rPr lang="cs-CZ" sz="4000" b="1" dirty="0" smtClean="0">
                <a:solidFill>
                  <a:prstClr val="white"/>
                </a:solidFill>
              </a:rPr>
              <a:t> ≠ 0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2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-2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66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x</a:t>
            </a:r>
            <a:r>
              <a:rPr lang="cs-CZ" sz="4000" b="1" dirty="0" smtClean="0">
                <a:solidFill>
                  <a:prstClr val="white"/>
                </a:solidFill>
              </a:rPr>
              <a:t> ≠ -5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-2,5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-2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66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x</a:t>
            </a:r>
            <a:r>
              <a:rPr lang="cs-CZ" sz="4000" b="1" dirty="0" smtClean="0">
                <a:solidFill>
                  <a:prstClr val="white"/>
                </a:solidFill>
              </a:rPr>
              <a:t> ≠ -5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-2,5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x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-2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06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 ≠ </a:t>
            </a:r>
            <a:r>
              <a:rPr lang="cs-CZ" sz="4000" b="1" dirty="0">
                <a:solidFill>
                  <a:prstClr val="white"/>
                </a:solidFill>
              </a:rPr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±1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-1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06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 ≠ </a:t>
            </a:r>
            <a:r>
              <a:rPr lang="cs-CZ" sz="4000" b="1" dirty="0">
                <a:solidFill>
                  <a:prstClr val="white"/>
                </a:solidFill>
              </a:rPr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±1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a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-1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41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y ≠ -3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y</a:t>
            </a:r>
            <a:r>
              <a:rPr lang="cs-CZ" sz="4000" b="1" dirty="0" smtClean="0">
                <a:solidFill>
                  <a:prstClr val="white"/>
                </a:solidFill>
              </a:rPr>
              <a:t>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±1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y</a:t>
            </a:r>
            <a:r>
              <a:rPr lang="cs-CZ" sz="4000" b="1" dirty="0" smtClean="0">
                <a:solidFill>
                  <a:prstClr val="white"/>
                </a:solidFill>
              </a:rPr>
              <a:t>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0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41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Vyberte podmínky, za kterých má daný výraz smysl?</a:t>
                </a: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 r="-2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971600" y="4515956"/>
            <a:ext cx="2160240" cy="707886"/>
          </a:xfrm>
          <a:prstGeom prst="rect">
            <a:avLst/>
          </a:prstGeom>
          <a:solidFill>
            <a:srgbClr val="00B050"/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y ≠ -3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white"/>
                </a:solidFill>
              </a:rPr>
              <a:t>y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±1</a:t>
            </a:r>
            <a:endParaRPr lang="cs-CZ" sz="4000" b="1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15956"/>
            <a:ext cx="216024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r="5400000" sy="-100000" algn="bl" rotWithShape="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white"/>
                </a:solidFill>
              </a:rPr>
              <a:t>y</a:t>
            </a:r>
            <a:r>
              <a:rPr lang="cs-CZ" sz="4000" b="1" dirty="0" smtClean="0">
                <a:solidFill>
                  <a:prstClr val="white"/>
                </a:solidFill>
              </a:rPr>
              <a:t> </a:t>
            </a:r>
            <a:r>
              <a:rPr lang="cs-CZ" sz="4000" b="1" dirty="0">
                <a:solidFill>
                  <a:prstClr val="white"/>
                </a:solidFill>
              </a:rPr>
              <a:t>≠ </a:t>
            </a:r>
            <a:r>
              <a:rPr lang="cs-CZ" sz="4000" b="1" dirty="0" smtClean="0">
                <a:solidFill>
                  <a:prstClr val="white"/>
                </a:solidFill>
              </a:rPr>
              <a:t>0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59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a ≠ 0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43926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x ≠ 2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773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 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c ≠ -5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773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𝒌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má vždy smysl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773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𝒖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𝒘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(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𝒖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)(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𝒘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u ≠ 2</a:t>
                </a:r>
                <a:r>
                  <a:rPr lang="cs-CZ" sz="5400" b="1" i="1" dirty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, w </a:t>
                </a: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≠ -3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773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𝒎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m </a:t>
                </a: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≠ </a:t>
                </a:r>
                <a:r>
                  <a:rPr lang="cs-CZ" sz="5400" b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±</a:t>
                </a: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1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379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𝒌</m:t>
                              </m:r>
                            </m:e>
                            <m:sup>
                              <m: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𝒌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</m:t>
                          </m:r>
                          <m:sSup>
                            <m:sSupPr>
                              <m:ctrlP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𝒌</m:t>
                              </m:r>
                            </m:e>
                            <m:sup>
                              <m:r>
                                <a:rPr lang="cs-CZ" sz="3600" b="1" i="1" dirty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3600" b="1" i="1" dirty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𝒌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k ≠ 0, k ≠ -0,5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379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𝒖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𝒘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𝒖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𝒗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u ≠ v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379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𝒂𝒃</m:t>
                          </m:r>
                        </m:num>
                        <m:den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𝒃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a ≠ -2b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379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</a:t>
            </a:r>
            <a:r>
              <a:rPr lang="cs-CZ" b="1" dirty="0" smtClean="0">
                <a:solidFill>
                  <a:srgbClr val="002060"/>
                </a:solidFill>
              </a:rPr>
              <a:t>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2060"/>
                    </a:solidFill>
                  </a:rPr>
                  <a:t>Za jakých podmínek má výraz smysl?</a:t>
                </a:r>
              </a:p>
              <a:p>
                <a:pPr marL="0" indent="0">
                  <a:buNone/>
                </a:pPr>
                <a:endParaRPr lang="cs-CZ" sz="40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𝟖𝟏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3600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5400" b="1" i="1" dirty="0" smtClean="0">
                    <a:solidFill>
                      <a:srgbClr val="FF0000"/>
                    </a:solidFill>
                    <a:latin typeface="Times New Roman" pitchFamily="18" charset="0"/>
                    <a:ea typeface="Cambria Math" pitchFamily="18" charset="0"/>
                    <a:cs typeface="Times New Roman" pitchFamily="18" charset="0"/>
                  </a:rPr>
                  <a:t>a ≠ 2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379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LOMENÉ VÝRAZY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endParaRPr lang="cs-CZ" sz="6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 </a:t>
            </a:r>
            <a:r>
              <a:rPr lang="cs-CZ" sz="6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Nějaké dotazy ??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759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896</Words>
  <Application>Microsoft Office PowerPoint</Application>
  <PresentationFormat>Předvádění na obrazovce (4:3)</PresentationFormat>
  <Paragraphs>215</Paragraphs>
  <Slides>36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Prezentace aplikace PowerPoint</vt:lpstr>
      <vt:lpstr>Prezentace aplikace PowerPoint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  <vt:lpstr>LOMENÉ VÝRAZY 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LOMENÉ VÝRAZY I</dc:title>
  <dc:creator>Petr Zeidler</dc:creator>
  <cp:lastModifiedBy>Petr Zeidler</cp:lastModifiedBy>
  <cp:revision>35</cp:revision>
  <dcterms:created xsi:type="dcterms:W3CDTF">2012-11-14T06:51:40Z</dcterms:created>
  <dcterms:modified xsi:type="dcterms:W3CDTF">2013-02-06T13:34:20Z</dcterms:modified>
</cp:coreProperties>
</file>