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35"/>
  </p:notesMasterIdLst>
  <p:sldIdLst>
    <p:sldId id="287" r:id="rId3"/>
    <p:sldId id="288" r:id="rId4"/>
    <p:sldId id="256" r:id="rId5"/>
    <p:sldId id="259" r:id="rId6"/>
    <p:sldId id="261" r:id="rId7"/>
    <p:sldId id="258" r:id="rId8"/>
    <p:sldId id="260" r:id="rId9"/>
    <p:sldId id="262" r:id="rId10"/>
    <p:sldId id="263" r:id="rId11"/>
    <p:sldId id="264" r:id="rId12"/>
    <p:sldId id="265" r:id="rId13"/>
    <p:sldId id="273" r:id="rId14"/>
    <p:sldId id="266" r:id="rId15"/>
    <p:sldId id="267" r:id="rId16"/>
    <p:sldId id="268" r:id="rId17"/>
    <p:sldId id="271" r:id="rId18"/>
    <p:sldId id="269" r:id="rId19"/>
    <p:sldId id="278" r:id="rId20"/>
    <p:sldId id="270" r:id="rId21"/>
    <p:sldId id="272" r:id="rId22"/>
    <p:sldId id="274" r:id="rId23"/>
    <p:sldId id="275" r:id="rId24"/>
    <p:sldId id="279" r:id="rId25"/>
    <p:sldId id="280" r:id="rId26"/>
    <p:sldId id="276" r:id="rId27"/>
    <p:sldId id="282" r:id="rId28"/>
    <p:sldId id="283" r:id="rId29"/>
    <p:sldId id="281" r:id="rId30"/>
    <p:sldId id="284" r:id="rId31"/>
    <p:sldId id="277" r:id="rId32"/>
    <p:sldId id="285" r:id="rId33"/>
    <p:sldId id="286" r:id="rId3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tableStyles" Target="tableStyle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77DBDEF-9092-4697-A3E6-68E88D116A9F}" type="datetimeFigureOut">
              <a:rPr lang="cs-CZ" smtClean="0"/>
              <a:t>21.2.2014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1A25E5E-37DC-43DA-9831-DC4E93C0F8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69016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A25E5E-37DC-43DA-9831-DC4E93C0F802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40388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1219200" y="3886200"/>
            <a:ext cx="6858000" cy="990600"/>
          </a:xfrm>
        </p:spPr>
        <p:txBody>
          <a:bodyPr anchor="t" anchorCtr="0"/>
          <a:lstStyle>
            <a:lvl1pPr algn="r">
              <a:defRPr sz="3200"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19200" y="5124450"/>
            <a:ext cx="6858000" cy="53340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>
            <a:lvl1pPr>
              <a:defRPr sz="1400"/>
            </a:lvl1pPr>
          </a:lstStyle>
          <a:p>
            <a:fld id="{9F9A96F7-4169-401F-8962-CF8EFA848406}" type="datetimeFigureOut">
              <a:rPr lang="cs-CZ" smtClean="0"/>
              <a:t>21.2.2014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1216152" y="6355080"/>
            <a:ext cx="1219200" cy="365760"/>
          </a:xfrm>
        </p:spPr>
        <p:txBody>
          <a:bodyPr/>
          <a:lstStyle/>
          <a:p>
            <a:fld id="{5F9A084E-0077-4A43-869F-B6D671C782F5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904875" y="3648075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3" name="Obdélník 32"/>
          <p:cNvSpPr/>
          <p:nvPr/>
        </p:nvSpPr>
        <p:spPr>
          <a:xfrm>
            <a:off x="914400" y="5048250"/>
            <a:ext cx="7315200" cy="685800"/>
          </a:xfrm>
          <a:prstGeom prst="rect">
            <a:avLst/>
          </a:prstGeom>
          <a:noFill/>
          <a:ln w="6350" cap="rnd" cmpd="sng" algn="ctr">
            <a:solidFill>
              <a:schemeClr val="accent2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Obdélník 21"/>
          <p:cNvSpPr/>
          <p:nvPr/>
        </p:nvSpPr>
        <p:spPr>
          <a:xfrm>
            <a:off x="904875" y="3648075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>
            <a:off x="914400" y="5048250"/>
            <a:ext cx="228600" cy="685800"/>
          </a:xfrm>
          <a:prstGeom prst="rect">
            <a:avLst/>
          </a:prstGeom>
          <a:solidFill>
            <a:schemeClr val="accent2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A96F7-4169-401F-8962-CF8EFA848406}" type="datetimeFigureOut">
              <a:rPr lang="cs-CZ" smtClean="0"/>
              <a:t>21.2.2014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9A084E-0077-4A43-869F-B6D671C782F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200" y="2971800"/>
            <a:ext cx="6858000" cy="1066800"/>
          </a:xfrm>
        </p:spPr>
        <p:txBody>
          <a:bodyPr anchor="t" anchorCtr="0"/>
          <a:lstStyle>
            <a:lvl1pPr algn="r">
              <a:buNone/>
              <a:defRPr sz="3200" b="0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4267200"/>
            <a:ext cx="6781800" cy="1143000"/>
          </a:xfrm>
        </p:spPr>
        <p:txBody>
          <a:bodyPr anchor="t" anchorCtr="0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/>
          <a:p>
            <a:fld id="{9F9A96F7-4169-401F-8962-CF8EFA848406}" type="datetimeFigureOut">
              <a:rPr lang="cs-CZ" smtClean="0"/>
              <a:t>21.2.2014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069848" y="6355080"/>
            <a:ext cx="1520952" cy="365760"/>
          </a:xfrm>
        </p:spPr>
        <p:txBody>
          <a:bodyPr/>
          <a:lstStyle/>
          <a:p>
            <a:fld id="{5F9A084E-0077-4A43-869F-B6D671C782F5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914400" y="2819400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914400" y="2819400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A96F7-4169-401F-8962-CF8EFA848406}" type="datetimeFigureOut">
              <a:rPr lang="cs-CZ" smtClean="0"/>
              <a:t>21.2.2014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9A084E-0077-4A43-869F-B6D671C782F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632198" y="1216152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285875"/>
            <a:ext cx="4040188" cy="685800"/>
          </a:xfrm>
          <a:noFill/>
          <a:ln>
            <a:noFill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8200" y="1295400"/>
            <a:ext cx="4041775" cy="685800"/>
          </a:xfrm>
          <a:noFill/>
          <a:ln>
            <a:noFill/>
          </a:ln>
        </p:spPr>
        <p:txBody>
          <a:bodyPr lIns="91440" anchor="b" anchorCtr="0"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A96F7-4169-401F-8962-CF8EFA848406}" type="datetimeFigureOut">
              <a:rPr lang="cs-CZ" smtClean="0"/>
              <a:t>21.2.2014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9A084E-0077-4A43-869F-B6D671C782F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648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A96F7-4169-401F-8962-CF8EFA848406}" type="datetimeFigureOut">
              <a:rPr lang="cs-CZ" smtClean="0"/>
              <a:t>21.2.2014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9A084E-0077-4A43-869F-B6D671C782F5}" type="slidenum">
              <a:rPr lang="cs-CZ" smtClean="0"/>
              <a:t>‹#›</a:t>
            </a:fld>
            <a:endParaRPr lang="cs-CZ"/>
          </a:p>
        </p:txBody>
      </p:sp>
      <p:sp>
        <p:nvSpPr>
          <p:cNvPr id="6" name="Rovnoramenný trojúhelník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A96F7-4169-401F-8962-CF8EFA848406}" type="datetimeFigureOut">
              <a:rPr lang="cs-CZ" smtClean="0"/>
              <a:t>21.2.2014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9A084E-0077-4A43-869F-B6D671C782F5}" type="slidenum">
              <a:rPr lang="cs-CZ" smtClean="0"/>
              <a:t>‹#›</a:t>
            </a:fld>
            <a:endParaRPr lang="cs-CZ"/>
          </a:p>
        </p:txBody>
      </p:sp>
      <p:sp>
        <p:nvSpPr>
          <p:cNvPr id="5" name="Přímá spojnice 4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Rovnoramenný trojúhelník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24600" y="304800"/>
            <a:ext cx="2514600" cy="838200"/>
          </a:xfrm>
        </p:spPr>
        <p:txBody>
          <a:bodyPr anchor="b" anchorCtr="0">
            <a:noAutofit/>
          </a:bodyPr>
          <a:lstStyle>
            <a:lvl1pPr algn="l">
              <a:buNone/>
              <a:defRPr sz="2000" b="1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324600" y="1219200"/>
            <a:ext cx="2514600" cy="4843463"/>
          </a:xfrm>
        </p:spPr>
        <p:txBody>
          <a:bodyPr/>
          <a:lstStyle>
            <a:lvl1pPr marL="0" indent="0">
              <a:lnSpc>
                <a:spcPts val="22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A96F7-4169-401F-8962-CF8EFA848406}" type="datetimeFigureOut">
              <a:rPr lang="cs-CZ" smtClean="0"/>
              <a:t>21.2.2014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9A084E-0077-4A43-869F-B6D671C782F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 rot="5400000">
            <a:off x="3160645" y="3324225"/>
            <a:ext cx="603504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Rovnoramenný trojúhelník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1"/>
          </p:nvPr>
        </p:nvSpPr>
        <p:spPr>
          <a:xfrm>
            <a:off x="304800" y="304800"/>
            <a:ext cx="57150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0856"/>
            <a:ext cx="8229600" cy="674688"/>
          </a:xfrm>
          <a:ln>
            <a:solidFill>
              <a:schemeClr val="accent1"/>
            </a:solidFill>
          </a:ln>
        </p:spPr>
        <p:txBody>
          <a:bodyPr lIns="274320" anchor="ctr"/>
          <a:lstStyle>
            <a:lvl1pPr algn="r">
              <a:buNone/>
              <a:defRPr sz="2000" b="0"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1905000"/>
            <a:ext cx="8229600" cy="4270248"/>
          </a:xfrm>
          <a:solidFill>
            <a:schemeClr val="tx1">
              <a:shade val="50000"/>
            </a:schemeClr>
          </a:solidFill>
          <a:ln>
            <a:noFill/>
          </a:ln>
          <a:effectLst/>
        </p:spPr>
        <p:txBody>
          <a:bodyPr/>
          <a:lstStyle>
            <a:lvl1pPr marL="0" indent="0">
              <a:spcBef>
                <a:spcPts val="600"/>
              </a:spcBef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219200"/>
            <a:ext cx="8229600" cy="533400"/>
          </a:xfrm>
        </p:spPr>
        <p:txBody>
          <a:bodyPr anchor="ctr" anchorCtr="0"/>
          <a:lstStyle>
            <a:lvl1pPr marL="0" indent="0" algn="l">
              <a:buFontTx/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A96F7-4169-401F-8962-CF8EFA848406}" type="datetimeFigureOut">
              <a:rPr lang="cs-CZ" smtClean="0"/>
              <a:t>21.2.2014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9A084E-0077-4A43-869F-B6D671C782F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Rovnoramenný trojúhelník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457200" y="500856"/>
            <a:ext cx="182880" cy="68580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A96F7-4169-401F-8962-CF8EFA848406}" type="datetimeFigureOut">
              <a:rPr lang="cs-CZ" smtClean="0"/>
              <a:t>21.2.2014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9A084E-0077-4A43-869F-B6D671C782F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A96F7-4169-401F-8962-CF8EFA848406}" type="datetimeFigureOut">
              <a:rPr lang="cs-CZ" smtClean="0"/>
              <a:t>21.2.2014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9A084E-0077-4A43-869F-B6D671C782F5}" type="slidenum">
              <a:rPr lang="cs-CZ" smtClean="0"/>
              <a:t>‹#›</a:t>
            </a:fld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Rovnoramenný trojúhelník 7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5400000">
            <a:off x="3629607" y="3201952"/>
            <a:ext cx="585216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21.2.2014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>
              <a:solidFill>
                <a:prstClr val="black">
                  <a:lumMod val="65000"/>
                  <a:lumOff val="35000"/>
                </a:prstClr>
              </a:solidFill>
            </a:endParaRPr>
          </a:p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687656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21.2.2014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447229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21.2.2014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101522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21.2.2014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Jakékoliv další využití podléhá autorskému zákonu.</a:t>
            </a:r>
            <a:endParaRPr lang="cs-CZ" sz="1000" dirty="0">
              <a:solidFill>
                <a:prstClr val="black"/>
              </a:solidFill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9955547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21.2.2014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732914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21.2.2014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338875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21.2.2014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703897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21.2.2014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931994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21.2.2014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522187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21.2.2014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256733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21.2.2014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276668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21.2.2014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254977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21.2.2014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537352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21.2.2014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785503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theme" Target="../theme/theme2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600"/>
          </a:xfrm>
          <a:prstGeom prst="rect">
            <a:avLst/>
          </a:prstGeom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219200"/>
            <a:ext cx="8229600" cy="491032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00800" y="6356350"/>
            <a:ext cx="2289048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9F9A96F7-4169-401F-8962-CF8EFA848406}" type="datetimeFigureOut">
              <a:rPr lang="cs-CZ" smtClean="0"/>
              <a:t>21.2.2014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2898648" y="6356350"/>
            <a:ext cx="3505200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612648" y="6356350"/>
            <a:ext cx="19812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5F9A084E-0077-4A43-869F-B6D671C782F5}" type="slidenum">
              <a:rPr lang="cs-CZ" smtClean="0"/>
              <a:t>‹#›</a:t>
            </a:fld>
            <a:endParaRPr lang="cs-CZ"/>
          </a:p>
        </p:txBody>
      </p:sp>
      <p:sp>
        <p:nvSpPr>
          <p:cNvPr id="28" name="Přímá spojnice 2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Přímá spojnice 28"/>
          <p:cNvSpPr>
            <a:spLocks noChangeShapeType="1"/>
          </p:cNvSpPr>
          <p:nvPr/>
        </p:nvSpPr>
        <p:spPr bwMode="auto">
          <a:xfrm>
            <a:off x="457200" y="1143000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ovnoramenný trojúhelník 9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6000"/>
        <a:buFont typeface="Wingdings 3"/>
        <a:buChar char="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ts val="500"/>
        </a:spcBef>
        <a:buClr>
          <a:schemeClr val="accent2"/>
        </a:buClr>
        <a:buSzPct val="76000"/>
        <a:buFont typeface="Wingdings 3"/>
        <a:buChar char=""/>
        <a:defRPr kumimoji="0" sz="23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500"/>
        </a:spcBef>
        <a:buClr>
          <a:schemeClr val="bg1">
            <a:shade val="50000"/>
          </a:schemeClr>
        </a:buClr>
        <a:buSzPct val="76000"/>
        <a:buFont typeface="Wingdings 3"/>
        <a:buChar char="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400"/>
        </a:spcBef>
        <a:buClr>
          <a:schemeClr val="accent2">
            <a:shade val="75000"/>
          </a:schemeClr>
        </a:buClr>
        <a:buSzPct val="70000"/>
        <a:buFont typeface="Wingdings"/>
        <a:buChar char="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00"/>
        </a:spcBef>
        <a:buClr>
          <a:schemeClr val="accent2"/>
        </a:buClr>
        <a:buSzPct val="70000"/>
        <a:buFont typeface="Wingdings"/>
        <a:buChar char="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ts val="300"/>
        </a:spcBef>
        <a:buClr>
          <a:srgbClr val="9FB8CD">
            <a:shade val="75000"/>
          </a:srgbClr>
        </a:buClr>
        <a:buSzPct val="75000"/>
        <a:buFont typeface="Wingdings 3"/>
        <a:buChar char=""/>
        <a:defRPr kumimoji="0" lang="en-US" sz="1600" kern="1200" smtClean="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rgbClr val="727CA3">
            <a:shade val="75000"/>
          </a:srgb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7pPr>
      <a:lvl8pPr marL="2011680" indent="-182880" algn="l" rtl="0" eaLnBrk="1" latinLnBrk="0" hangingPunct="1">
        <a:spcBef>
          <a:spcPts val="300"/>
        </a:spcBef>
        <a:buClr>
          <a:prstClr val="white">
            <a:shade val="50000"/>
          </a:prst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8pPr>
      <a:lvl9pPr marL="2194560" indent="-182880" algn="l" rtl="0" eaLnBrk="1" latinLnBrk="0" hangingPunct="1">
        <a:spcBef>
          <a:spcPts val="300"/>
        </a:spcBef>
        <a:buClr>
          <a:srgbClr val="9FB8CD"/>
        </a:buClr>
        <a:buSzPct val="75000"/>
        <a:buFont typeface="Wingdings 3"/>
        <a:buChar char=""/>
        <a:defRPr kumimoji="0" lang="en-US" sz="1200" kern="1200" smtClean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21.2.2014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 userDrawn="1"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496216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95Thesen.jpg" TargetMode="External"/><Relationship Id="rId2" Type="http://schemas.openxmlformats.org/officeDocument/2006/relationships/hyperlink" Target="http://commons.wikimedia.org/wiki/File:Martin_Luther_by_Lucas_Cranach_der_%C3%84ltere.jpe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ommons.wikimedia.org/wiki/File:Druck_Augsburger_Reichsfrieden.jpg" TargetMode="External"/><Relationship Id="rId4" Type="http://schemas.openxmlformats.org/officeDocument/2006/relationships/hyperlink" Target="http://commons.wikimedia.org/wiki/File:Philipp-Melanchthon-1532.jpg" TargetMode="Externa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3200" dirty="0" smtClean="0"/>
              <a:t>Německá reformace, Martin Luther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Mgr. Jiří Žilka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7264584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19256" cy="471490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dirty="0" smtClean="0"/>
              <a:t>VY_32_INOVACE_3.DE.15</a:t>
            </a:r>
          </a:p>
          <a:p>
            <a:endParaRPr lang="cs-CZ" sz="1200" dirty="0" smtClean="0"/>
          </a:p>
          <a:p>
            <a:r>
              <a:rPr lang="cs-CZ" sz="1200" b="1" dirty="0" smtClean="0"/>
              <a:t>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Vytvořeno: 	</a:t>
            </a:r>
            <a:r>
              <a:rPr lang="cs-CZ" sz="1200" dirty="0" smtClean="0"/>
              <a:t>leden 2014</a:t>
            </a:r>
          </a:p>
          <a:p>
            <a:endParaRPr lang="cs-CZ" sz="1200" dirty="0" smtClean="0"/>
          </a:p>
          <a:p>
            <a:r>
              <a:rPr lang="cs-CZ" sz="1200" b="1" dirty="0" smtClean="0"/>
              <a:t>Ročník: 	</a:t>
            </a:r>
            <a:r>
              <a:rPr lang="cs-CZ" sz="1200" dirty="0"/>
              <a:t>Vyšší stupeň osmiletého gymnázia a čtyřleté gymnázium (RVP-G)</a:t>
            </a:r>
          </a:p>
          <a:p>
            <a:endParaRPr lang="cs-CZ" sz="1200" dirty="0" smtClean="0"/>
          </a:p>
          <a:p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algn="just"/>
            <a:r>
              <a:rPr lang="cs-CZ" sz="1200" b="1" dirty="0" smtClean="0"/>
              <a:t>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3637703"/>
              </p:ext>
            </p:extLst>
          </p:nvPr>
        </p:nvGraphicFramePr>
        <p:xfrm>
          <a:off x="1000100" y="2816546"/>
          <a:ext cx="7429552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</a:t>
                      </a:r>
                      <a:r>
                        <a:rPr lang="cs-CZ" sz="1200" baseline="0" dirty="0" smtClean="0"/>
                        <a:t> a společnost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Dějepis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Počátky novověku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Podnadpis 2"/>
          <p:cNvSpPr txBox="1">
            <a:spLocks/>
          </p:cNvSpPr>
          <p:nvPr/>
        </p:nvSpPr>
        <p:spPr>
          <a:xfrm>
            <a:off x="1000100" y="4509120"/>
            <a:ext cx="7429552" cy="14287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r>
              <a:rPr lang="cs-CZ" sz="1100" dirty="0"/>
              <a:t>Materiál slouží k seznámení žáků s problematikou vzniku německé reformace  a činnosti Martina Luthera. Sleduje problematiku formování reformace v Německu v 16. století. Soustředí se také na postižení významu reformace a luteranismu pro pozdější dějiny Evropy. Obrazový materiál je vhodný jako pomůcka pro osvětlení a srovnání událostí. Pomůcky: interaktivní tabule, dataprojektor, učebnice.</a:t>
            </a:r>
          </a:p>
        </p:txBody>
      </p:sp>
    </p:spTree>
    <p:extLst>
      <p:ext uri="{BB962C8B-B14F-4D97-AF65-F5344CB8AC3E}">
        <p14:creationId xmlns:p14="http://schemas.microsoft.com/office/powerpoint/2010/main" val="13475968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87624" y="3645024"/>
            <a:ext cx="6858000" cy="990600"/>
          </a:xfrm>
        </p:spPr>
        <p:txBody>
          <a:bodyPr>
            <a:noAutofit/>
          </a:bodyPr>
          <a:lstStyle/>
          <a:p>
            <a:r>
              <a:rPr lang="cs-CZ" sz="3600" b="1" dirty="0" smtClean="0"/>
              <a:t>Německá reformace, </a:t>
            </a:r>
            <a:br>
              <a:rPr lang="cs-CZ" sz="3600" b="1" dirty="0" smtClean="0"/>
            </a:br>
            <a:r>
              <a:rPr lang="cs-CZ" sz="3600" b="1" dirty="0" smtClean="0"/>
              <a:t>Martin </a:t>
            </a:r>
            <a:r>
              <a:rPr lang="cs-CZ" sz="3600" b="1" dirty="0"/>
              <a:t>L</a:t>
            </a:r>
            <a:r>
              <a:rPr lang="cs-CZ" sz="3600" b="1" dirty="0" smtClean="0"/>
              <a:t>uther</a:t>
            </a:r>
            <a:endParaRPr lang="cs-CZ" sz="36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03909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Reformace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800" dirty="0"/>
              <a:t>lat</a:t>
            </a:r>
            <a:r>
              <a:rPr lang="cs-CZ" sz="2800" dirty="0" smtClean="0"/>
              <a:t>. </a:t>
            </a:r>
            <a:r>
              <a:rPr lang="cs-CZ" sz="2800" b="1" i="1" dirty="0" smtClean="0"/>
              <a:t>obnovení</a:t>
            </a:r>
            <a:r>
              <a:rPr lang="cs-CZ" sz="2800" b="1" dirty="0" smtClean="0"/>
              <a:t>, </a:t>
            </a:r>
            <a:r>
              <a:rPr lang="cs-CZ" sz="2800" b="1" i="1" dirty="0" smtClean="0"/>
              <a:t>oprava, náprava</a:t>
            </a:r>
          </a:p>
          <a:p>
            <a:pPr marL="0" indent="0">
              <a:buNone/>
            </a:pPr>
            <a:endParaRPr lang="cs-CZ" sz="2800" dirty="0" smtClean="0"/>
          </a:p>
          <a:p>
            <a:r>
              <a:rPr lang="cs-CZ" sz="2800" dirty="0" smtClean="0"/>
              <a:t>Proces </a:t>
            </a:r>
            <a:r>
              <a:rPr lang="cs-CZ" sz="2800" dirty="0"/>
              <a:t>v křesťanské církvi </a:t>
            </a:r>
          </a:p>
          <a:p>
            <a:pPr lvl="1"/>
            <a:r>
              <a:rPr lang="cs-CZ" sz="2800" dirty="0" smtClean="0"/>
              <a:t>těžiště </a:t>
            </a:r>
            <a:r>
              <a:rPr lang="cs-CZ" sz="2800" dirty="0"/>
              <a:t>v 16. </a:t>
            </a:r>
            <a:r>
              <a:rPr lang="cs-CZ" sz="2800" dirty="0" smtClean="0"/>
              <a:t>století</a:t>
            </a:r>
            <a:endParaRPr lang="cs-CZ" sz="2800" dirty="0"/>
          </a:p>
          <a:p>
            <a:endParaRPr lang="cs-CZ" sz="2800" dirty="0" smtClean="0"/>
          </a:p>
          <a:p>
            <a:r>
              <a:rPr lang="cs-CZ" sz="2800" dirty="0" smtClean="0"/>
              <a:t>Cílem náprava poměrů v západní křesťanské církvi </a:t>
            </a:r>
            <a:r>
              <a:rPr lang="cs-CZ" sz="2800" dirty="0"/>
              <a:t>a </a:t>
            </a:r>
            <a:r>
              <a:rPr lang="cs-CZ" sz="2800" dirty="0" smtClean="0"/>
              <a:t>návrat k původnímu křesťanství nezatíženému tradicí</a:t>
            </a:r>
          </a:p>
          <a:p>
            <a:endParaRPr lang="cs-CZ" sz="2800" dirty="0"/>
          </a:p>
          <a:p>
            <a:r>
              <a:rPr lang="cs-CZ" sz="2800" dirty="0" smtClean="0"/>
              <a:t>V </a:t>
            </a:r>
            <a:r>
              <a:rPr lang="cs-CZ" sz="2800" dirty="0"/>
              <a:t>průběhu reformace se vytvořily protestanské </a:t>
            </a:r>
            <a:r>
              <a:rPr lang="cs-CZ" sz="2800" dirty="0" smtClean="0"/>
              <a:t>církve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9721594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Příčiny reformace</a:t>
            </a:r>
            <a:endParaRPr lang="cs-CZ" b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79295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Krize církve a duchovní krize společnosti</a:t>
            </a:r>
          </a:p>
          <a:p>
            <a:pPr lvl="1"/>
            <a:r>
              <a:rPr lang="cs-CZ" sz="2800" dirty="0" smtClean="0"/>
              <a:t>Nespokojenost věřících s životem církve</a:t>
            </a:r>
          </a:p>
          <a:p>
            <a:pPr lvl="1"/>
            <a:r>
              <a:rPr lang="cs-CZ" sz="2800" dirty="0" smtClean="0"/>
              <a:t>Ztráta důvěry v církevní instituce</a:t>
            </a:r>
          </a:p>
          <a:p>
            <a:endParaRPr lang="cs-CZ" sz="2800" dirty="0" smtClean="0"/>
          </a:p>
          <a:p>
            <a:r>
              <a:rPr lang="cs-CZ" sz="2800" b="1" dirty="0" smtClean="0"/>
              <a:t>Odklon církve od ideálů původního křesťanství</a:t>
            </a:r>
          </a:p>
          <a:p>
            <a:endParaRPr lang="cs-CZ" sz="2800" dirty="0" smtClean="0"/>
          </a:p>
          <a:p>
            <a:r>
              <a:rPr lang="cs-CZ" sz="2800" b="1" dirty="0"/>
              <a:t>Nákladná správa majetku </a:t>
            </a:r>
            <a:r>
              <a:rPr lang="cs-CZ" sz="2800" b="1" dirty="0" smtClean="0"/>
              <a:t>církve</a:t>
            </a:r>
          </a:p>
          <a:p>
            <a:pPr lvl="1"/>
            <a:r>
              <a:rPr lang="cs-CZ" sz="2800" dirty="0" smtClean="0"/>
              <a:t>Zavádění </a:t>
            </a:r>
            <a:r>
              <a:rPr lang="cs-CZ" sz="2800" dirty="0"/>
              <a:t>stále nových církevních </a:t>
            </a:r>
            <a:r>
              <a:rPr lang="cs-CZ" sz="2800" dirty="0" smtClean="0"/>
              <a:t>poplatků</a:t>
            </a:r>
          </a:p>
          <a:p>
            <a:pPr lvl="1"/>
            <a:endParaRPr lang="cs-CZ" sz="2500" dirty="0" smtClean="0"/>
          </a:p>
        </p:txBody>
      </p:sp>
    </p:spTree>
    <p:extLst>
      <p:ext uri="{BB962C8B-B14F-4D97-AF65-F5344CB8AC3E}">
        <p14:creationId xmlns:p14="http://schemas.microsoft.com/office/powerpoint/2010/main" val="17200518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5090120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Politické </a:t>
            </a:r>
            <a:r>
              <a:rPr lang="cs-CZ" sz="2800" b="1" dirty="0"/>
              <a:t>zápasy o papežský stolec</a:t>
            </a:r>
          </a:p>
          <a:p>
            <a:pPr lvl="1"/>
            <a:r>
              <a:rPr lang="cs-CZ" sz="2800" dirty="0"/>
              <a:t>Avignonské zajetí papežů 1309 – 1378 </a:t>
            </a:r>
          </a:p>
          <a:p>
            <a:pPr lvl="1"/>
            <a:r>
              <a:rPr lang="cs-CZ" sz="2800" dirty="0"/>
              <a:t>Papežské schisma 1378 – 1417 </a:t>
            </a:r>
          </a:p>
          <a:p>
            <a:pPr lvl="2"/>
            <a:r>
              <a:rPr lang="cs-CZ" sz="2800" dirty="0"/>
              <a:t>Dvojpapežství a </a:t>
            </a:r>
            <a:r>
              <a:rPr lang="cs-CZ" sz="2800" dirty="0" err="1"/>
              <a:t>trojpapežství</a:t>
            </a:r>
            <a:endParaRPr lang="cs-CZ" sz="2400" dirty="0"/>
          </a:p>
          <a:p>
            <a:pPr marL="0" indent="0">
              <a:buNone/>
            </a:pPr>
            <a:endParaRPr lang="cs-CZ" dirty="0"/>
          </a:p>
          <a:p>
            <a:r>
              <a:rPr lang="cs-CZ" sz="2800" b="1" dirty="0"/>
              <a:t>Simonie – svatokupectví </a:t>
            </a:r>
          </a:p>
          <a:p>
            <a:pPr lvl="1"/>
            <a:r>
              <a:rPr lang="cs-CZ" sz="2800" dirty="0"/>
              <a:t>Prodávání nebo kupování </a:t>
            </a:r>
            <a:r>
              <a:rPr lang="cs-CZ" sz="2800" dirty="0" smtClean="0"/>
              <a:t>duchovních </a:t>
            </a:r>
            <a:r>
              <a:rPr lang="cs-CZ" sz="2800" dirty="0"/>
              <a:t>hodnot </a:t>
            </a:r>
            <a:r>
              <a:rPr lang="cs-CZ" sz="2800" dirty="0" smtClean="0"/>
              <a:t>(</a:t>
            </a:r>
            <a:r>
              <a:rPr lang="cs-CZ" sz="2800" dirty="0"/>
              <a:t>svátosti, rozhřešení, odpustky) za hodnoty časné (peníze, protekce, různé služby nebo majetkové výhody)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270541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800" b="1" dirty="0" err="1" smtClean="0"/>
              <a:t>Mnohoobročnictví</a:t>
            </a:r>
            <a:r>
              <a:rPr lang="cs-CZ" sz="2800" b="1" dirty="0" smtClean="0"/>
              <a:t> </a:t>
            </a:r>
            <a:endParaRPr lang="cs-CZ" sz="2800" b="1" dirty="0"/>
          </a:p>
          <a:p>
            <a:pPr lvl="1"/>
            <a:r>
              <a:rPr lang="cs-CZ" sz="2800" dirty="0"/>
              <a:t>Hromadění úřadů a výhod, které z nich plynuly</a:t>
            </a:r>
          </a:p>
          <a:p>
            <a:pPr lvl="1"/>
            <a:r>
              <a:rPr lang="cs-CZ" sz="2800" b="1" dirty="0"/>
              <a:t>Obročí</a:t>
            </a:r>
            <a:r>
              <a:rPr lang="cs-CZ" sz="2800" dirty="0"/>
              <a:t> (</a:t>
            </a:r>
            <a:r>
              <a:rPr lang="cs-CZ" sz="2800" b="1" dirty="0"/>
              <a:t>beneficium</a:t>
            </a:r>
            <a:r>
              <a:rPr lang="cs-CZ" sz="2800" dirty="0"/>
              <a:t>, </a:t>
            </a:r>
            <a:r>
              <a:rPr lang="cs-CZ" sz="2800" b="1" dirty="0"/>
              <a:t>prebenda</a:t>
            </a:r>
            <a:r>
              <a:rPr lang="cs-CZ" sz="2800" dirty="0"/>
              <a:t>) </a:t>
            </a:r>
          </a:p>
          <a:p>
            <a:pPr lvl="2"/>
            <a:r>
              <a:rPr lang="cs-CZ" sz="2800" dirty="0" smtClean="0"/>
              <a:t>příjem </a:t>
            </a:r>
            <a:r>
              <a:rPr lang="cs-CZ" sz="2800" dirty="0"/>
              <a:t>spojený s určitou službou (</a:t>
            </a:r>
            <a:r>
              <a:rPr lang="cs-CZ" sz="2800" i="1" dirty="0" err="1"/>
              <a:t>officium</a:t>
            </a:r>
            <a:r>
              <a:rPr lang="cs-CZ" sz="2800" dirty="0"/>
              <a:t>), postavením nebo úřadem, případně i toto postavení samo (např. biskupská hodnost)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39114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Martin Luther</a:t>
            </a:r>
            <a:endParaRPr lang="cs-CZ" b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1483 – 1546 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0858326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Teolog, </a:t>
            </a:r>
            <a:r>
              <a:rPr lang="cs-CZ" sz="2800" dirty="0"/>
              <a:t>kazatel a </a:t>
            </a:r>
            <a:r>
              <a:rPr lang="cs-CZ" sz="2800" dirty="0" smtClean="0"/>
              <a:t>reformátor</a:t>
            </a:r>
          </a:p>
          <a:p>
            <a:endParaRPr lang="cs-CZ" sz="2800" dirty="0" smtClean="0"/>
          </a:p>
          <a:p>
            <a:r>
              <a:rPr lang="cs-CZ" sz="2800" dirty="0" smtClean="0"/>
              <a:t>Zakladatel protestantismu</a:t>
            </a:r>
            <a:r>
              <a:rPr lang="cs-CZ" sz="2800" dirty="0"/>
              <a:t> </a:t>
            </a:r>
            <a:endParaRPr lang="cs-CZ" sz="2800" dirty="0" smtClean="0"/>
          </a:p>
          <a:p>
            <a:endParaRPr lang="cs-CZ" sz="2800" dirty="0" smtClean="0"/>
          </a:p>
          <a:p>
            <a:r>
              <a:rPr lang="cs-CZ" sz="2800" dirty="0" smtClean="0"/>
              <a:t>Autor duchovních</a:t>
            </a:r>
            <a:r>
              <a:rPr lang="cs-CZ" sz="2800" dirty="0"/>
              <a:t>, politických, pedagogických spisů, církevních písní a </a:t>
            </a:r>
            <a:r>
              <a:rPr lang="cs-CZ" sz="2800" dirty="0" smtClean="0"/>
              <a:t>překladů</a:t>
            </a:r>
          </a:p>
          <a:p>
            <a:endParaRPr lang="cs-CZ" sz="2800" dirty="0" smtClean="0"/>
          </a:p>
          <a:p>
            <a:r>
              <a:rPr lang="cs-CZ" sz="2800" dirty="0" smtClean="0"/>
              <a:t>Jeho </a:t>
            </a:r>
            <a:r>
              <a:rPr lang="cs-CZ" sz="2800" dirty="0"/>
              <a:t>nejvýznamnějším dílem je překlad Bible do </a:t>
            </a:r>
            <a:r>
              <a:rPr lang="cs-CZ" sz="2800" dirty="0" smtClean="0"/>
              <a:t>němčiny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32242852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>
          <a:xfrm>
            <a:off x="4499992" y="5661248"/>
            <a:ext cx="4041775" cy="685800"/>
          </a:xfrm>
        </p:spPr>
        <p:txBody>
          <a:bodyPr/>
          <a:lstStyle/>
          <a:p>
            <a:r>
              <a:rPr lang="cs-CZ" dirty="0" smtClean="0"/>
              <a:t>   1.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>
          <a:xfrm>
            <a:off x="457200" y="1268760"/>
            <a:ext cx="4038600" cy="4903440"/>
          </a:xfrm>
        </p:spPr>
        <p:txBody>
          <a:bodyPr>
            <a:normAutofit/>
          </a:bodyPr>
          <a:lstStyle/>
          <a:p>
            <a:r>
              <a:rPr lang="cs-CZ" dirty="0"/>
              <a:t>Martin Luther se narodil </a:t>
            </a:r>
            <a:r>
              <a:rPr lang="cs-CZ" dirty="0" smtClean="0"/>
              <a:t>v </a:t>
            </a:r>
            <a:r>
              <a:rPr lang="cs-CZ" dirty="0" err="1"/>
              <a:t>Eislebenu</a:t>
            </a:r>
            <a:r>
              <a:rPr lang="cs-CZ" dirty="0"/>
              <a:t> jako jedno z devíti dětí </a:t>
            </a:r>
            <a:r>
              <a:rPr lang="cs-CZ" dirty="0" smtClean="0"/>
              <a:t>horníka</a:t>
            </a:r>
          </a:p>
          <a:p>
            <a:pPr lvl="1"/>
            <a:r>
              <a:rPr lang="cs-CZ" dirty="0" smtClean="0"/>
              <a:t>Vyrůstal </a:t>
            </a:r>
            <a:r>
              <a:rPr lang="cs-CZ" dirty="0"/>
              <a:t>v chudých </a:t>
            </a:r>
            <a:r>
              <a:rPr lang="cs-CZ" dirty="0" smtClean="0"/>
              <a:t>poměrech</a:t>
            </a:r>
          </a:p>
          <a:p>
            <a:pPr lvl="1"/>
            <a:r>
              <a:rPr lang="cs-CZ" dirty="0" smtClean="0"/>
              <a:t>Tvrdá  výchova</a:t>
            </a:r>
          </a:p>
          <a:p>
            <a:pPr lvl="1"/>
            <a:endParaRPr lang="cs-CZ" dirty="0" smtClean="0"/>
          </a:p>
          <a:p>
            <a:r>
              <a:rPr lang="cs-CZ" dirty="0" smtClean="0"/>
              <a:t>Jeho </a:t>
            </a:r>
            <a:r>
              <a:rPr lang="cs-CZ" dirty="0"/>
              <a:t>otec se postupně vypracoval na úspěšného </a:t>
            </a:r>
            <a:r>
              <a:rPr lang="cs-CZ" dirty="0" smtClean="0"/>
              <a:t>podnikatele – financoval </a:t>
            </a:r>
            <a:r>
              <a:rPr lang="cs-CZ" dirty="0"/>
              <a:t>studia svého </a:t>
            </a:r>
            <a:r>
              <a:rPr lang="cs-CZ" dirty="0" smtClean="0"/>
              <a:t>syna</a:t>
            </a:r>
            <a:endParaRPr lang="cs-CZ" dirty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241886"/>
            <a:ext cx="3456384" cy="50496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002452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r>
              <a:rPr lang="cs-CZ" sz="2800" b="1" dirty="0"/>
              <a:t>1501 – 1505 studoval na univerzitě v Erfurtu filozofii </a:t>
            </a:r>
            <a:endParaRPr lang="cs-CZ" sz="2800" b="1" dirty="0" smtClean="0"/>
          </a:p>
          <a:p>
            <a:endParaRPr lang="cs-CZ" sz="2800" dirty="0"/>
          </a:p>
          <a:p>
            <a:r>
              <a:rPr lang="cs-CZ" sz="2800" dirty="0"/>
              <a:t>Po získání titulu magistra se zapsal na studia </a:t>
            </a:r>
            <a:r>
              <a:rPr lang="cs-CZ" sz="2800" dirty="0" smtClean="0"/>
              <a:t>práv</a:t>
            </a:r>
          </a:p>
          <a:p>
            <a:endParaRPr lang="cs-CZ" sz="2800" dirty="0"/>
          </a:p>
          <a:p>
            <a:r>
              <a:rPr lang="cs-CZ" sz="2800" dirty="0"/>
              <a:t>Krátce poté se rozhodl vstoupit do augustiniánského kláštera v </a:t>
            </a:r>
            <a:r>
              <a:rPr lang="cs-CZ" sz="2800" dirty="0" smtClean="0"/>
              <a:t>Erfurtu</a:t>
            </a:r>
          </a:p>
          <a:p>
            <a:endParaRPr lang="cs-CZ" sz="2800" dirty="0"/>
          </a:p>
          <a:p>
            <a:r>
              <a:rPr lang="cs-CZ" sz="2800" b="1" dirty="0"/>
              <a:t>1507 byl vysvěcen na katolického kněze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5732784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800" b="1" dirty="0" smtClean="0"/>
              <a:t>1508 – na </a:t>
            </a:r>
            <a:r>
              <a:rPr lang="cs-CZ" sz="2800" b="1" dirty="0"/>
              <a:t>univerzitu ve </a:t>
            </a:r>
            <a:r>
              <a:rPr lang="cs-CZ" sz="2800" b="1" dirty="0" err="1" smtClean="0"/>
              <a:t>Wittenbergu</a:t>
            </a:r>
            <a:endParaRPr lang="cs-CZ" sz="2800" b="1" dirty="0"/>
          </a:p>
          <a:p>
            <a:pPr lvl="1"/>
            <a:r>
              <a:rPr lang="cs-CZ" sz="2400" dirty="0" smtClean="0"/>
              <a:t>Přednášel </a:t>
            </a:r>
            <a:r>
              <a:rPr lang="cs-CZ" sz="2400" dirty="0"/>
              <a:t>filozofii, později i </a:t>
            </a:r>
            <a:r>
              <a:rPr lang="cs-CZ" sz="2400" dirty="0" smtClean="0"/>
              <a:t>teologii</a:t>
            </a:r>
          </a:p>
          <a:p>
            <a:pPr lvl="1"/>
            <a:endParaRPr lang="cs-CZ" sz="2400" dirty="0" smtClean="0"/>
          </a:p>
          <a:p>
            <a:r>
              <a:rPr lang="cs-CZ" sz="2800" b="1" dirty="0" smtClean="0"/>
              <a:t>1512 </a:t>
            </a:r>
            <a:r>
              <a:rPr lang="cs-CZ" sz="2800" b="1" dirty="0"/>
              <a:t>se stal doktorem teologie </a:t>
            </a:r>
            <a:r>
              <a:rPr lang="cs-CZ" sz="2800" dirty="0"/>
              <a:t>a získal doživotní biblickou profesuru </a:t>
            </a:r>
            <a:endParaRPr lang="cs-CZ" sz="2800" dirty="0" smtClean="0"/>
          </a:p>
          <a:p>
            <a:endParaRPr lang="cs-CZ" sz="2800" dirty="0"/>
          </a:p>
          <a:p>
            <a:r>
              <a:rPr lang="cs-CZ" sz="2800" b="1" dirty="0" smtClean="0"/>
              <a:t>1513 </a:t>
            </a:r>
            <a:r>
              <a:rPr lang="cs-CZ" sz="2800" b="1" dirty="0"/>
              <a:t>započal ve </a:t>
            </a:r>
            <a:r>
              <a:rPr lang="cs-CZ" sz="2800" b="1" dirty="0" err="1"/>
              <a:t>Wittenbergu</a:t>
            </a:r>
            <a:r>
              <a:rPr lang="cs-CZ" sz="2800" b="1" dirty="0"/>
              <a:t> kazatelskou </a:t>
            </a:r>
            <a:r>
              <a:rPr lang="cs-CZ" sz="2800" b="1" dirty="0" smtClean="0"/>
              <a:t>činnost</a:t>
            </a:r>
          </a:p>
          <a:p>
            <a:endParaRPr lang="cs-CZ" sz="2800" dirty="0" smtClean="0"/>
          </a:p>
          <a:p>
            <a:r>
              <a:rPr lang="cs-CZ" sz="2800" dirty="0" smtClean="0"/>
              <a:t>Při </a:t>
            </a:r>
            <a:r>
              <a:rPr lang="cs-CZ" sz="2800" dirty="0"/>
              <a:t>studiu Písma dospěl k poznání, že </a:t>
            </a:r>
            <a:r>
              <a:rPr lang="cs-CZ" sz="2800" b="1" dirty="0"/>
              <a:t>Boží milost platí pro každého, kdo ji vírou přijme</a:t>
            </a:r>
          </a:p>
        </p:txBody>
      </p:sp>
    </p:spTree>
    <p:extLst>
      <p:ext uri="{BB962C8B-B14F-4D97-AF65-F5344CB8AC3E}">
        <p14:creationId xmlns:p14="http://schemas.microsoft.com/office/powerpoint/2010/main" val="33108044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Počátky německé reformace</a:t>
            </a:r>
            <a:endParaRPr lang="cs-CZ" b="1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1517 - 1530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35504749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Lutherovo</a:t>
            </a:r>
            <a:r>
              <a:rPr lang="cs-CZ" b="1" dirty="0" smtClean="0"/>
              <a:t> vystoupení ve </a:t>
            </a:r>
            <a:r>
              <a:rPr lang="cs-CZ" b="1" dirty="0" err="1" smtClean="0"/>
              <a:t>Wittenbergu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435280" cy="5162128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31</a:t>
            </a:r>
            <a:r>
              <a:rPr lang="cs-CZ" sz="3200" b="1" dirty="0"/>
              <a:t>. </a:t>
            </a:r>
            <a:r>
              <a:rPr lang="cs-CZ" sz="3200" b="1" dirty="0" smtClean="0"/>
              <a:t>října </a:t>
            </a:r>
            <a:r>
              <a:rPr lang="cs-CZ" sz="3200" b="1" dirty="0"/>
              <a:t>1517 </a:t>
            </a:r>
            <a:r>
              <a:rPr lang="cs-CZ" sz="3200" b="1" dirty="0" smtClean="0"/>
              <a:t>uveřejnění </a:t>
            </a:r>
            <a:r>
              <a:rPr lang="cs-CZ" sz="3200" b="1" dirty="0"/>
              <a:t>95 </a:t>
            </a:r>
            <a:r>
              <a:rPr lang="cs-CZ" sz="3200" b="1" dirty="0" smtClean="0"/>
              <a:t>tezí</a:t>
            </a:r>
          </a:p>
          <a:p>
            <a:pPr lvl="1"/>
            <a:r>
              <a:rPr lang="cs-CZ" sz="2800" dirty="0" smtClean="0"/>
              <a:t>Určené </a:t>
            </a:r>
            <a:r>
              <a:rPr lang="cs-CZ" sz="2800" dirty="0"/>
              <a:t>pro akademickou </a:t>
            </a:r>
            <a:r>
              <a:rPr lang="cs-CZ" sz="2800" dirty="0" smtClean="0"/>
              <a:t>diskusi</a:t>
            </a:r>
          </a:p>
          <a:p>
            <a:pPr lvl="1"/>
            <a:r>
              <a:rPr lang="cs-CZ" sz="2800" dirty="0" smtClean="0"/>
              <a:t>Zejména </a:t>
            </a:r>
            <a:r>
              <a:rPr lang="cs-CZ" sz="2800" b="1" dirty="0" smtClean="0"/>
              <a:t>kriticky </a:t>
            </a:r>
            <a:r>
              <a:rPr lang="cs-CZ" sz="2800" b="1" dirty="0"/>
              <a:t>reagovaly na praxi </a:t>
            </a:r>
            <a:r>
              <a:rPr lang="cs-CZ" sz="2800" b="1" dirty="0" smtClean="0"/>
              <a:t>odpustků</a:t>
            </a:r>
          </a:p>
          <a:p>
            <a:pPr lvl="2"/>
            <a:r>
              <a:rPr lang="cs-CZ" sz="2800" dirty="0"/>
              <a:t>Papež Lev X. vydal v roce 1515 bulu o prodeji odpustků pro stavbu svatopetrského chrámu v </a:t>
            </a:r>
            <a:r>
              <a:rPr lang="cs-CZ" sz="2800" dirty="0" smtClean="0"/>
              <a:t>Římě</a:t>
            </a:r>
          </a:p>
          <a:p>
            <a:pPr lvl="1"/>
            <a:r>
              <a:rPr lang="cs-CZ" sz="2800" dirty="0" smtClean="0"/>
              <a:t>Psané </a:t>
            </a:r>
            <a:r>
              <a:rPr lang="cs-CZ" sz="2800" b="1" dirty="0" smtClean="0"/>
              <a:t>latinsky</a:t>
            </a:r>
          </a:p>
        </p:txBody>
      </p:sp>
    </p:spTree>
    <p:extLst>
      <p:ext uri="{BB962C8B-B14F-4D97-AF65-F5344CB8AC3E}">
        <p14:creationId xmlns:p14="http://schemas.microsoft.com/office/powerpoint/2010/main" val="115759179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1"/>
            <a:r>
              <a:rPr lang="cs-CZ" sz="2800" dirty="0"/>
              <a:t>Poslal jako přílohu dopisu biskupovi mohučskému a magdeburskému Albrechtu </a:t>
            </a:r>
            <a:r>
              <a:rPr lang="cs-CZ" sz="2800" dirty="0" smtClean="0"/>
              <a:t>Braniborskému</a:t>
            </a:r>
          </a:p>
          <a:p>
            <a:pPr lvl="1"/>
            <a:endParaRPr lang="cs-CZ" sz="2800" dirty="0"/>
          </a:p>
          <a:p>
            <a:pPr lvl="1"/>
            <a:r>
              <a:rPr lang="cs-CZ" sz="2800" b="1" dirty="0"/>
              <a:t>Jejich vyhotovení a legendární přibití Lutherem na kostelní dveře ve </a:t>
            </a:r>
            <a:r>
              <a:rPr lang="cs-CZ" sz="2800" b="1" dirty="0" err="1"/>
              <a:t>Wittenbergu</a:t>
            </a:r>
            <a:r>
              <a:rPr lang="cs-CZ" sz="2800" dirty="0"/>
              <a:t> (k němuž však podle všeho ve skutečnosti nedošlo) </a:t>
            </a:r>
            <a:r>
              <a:rPr lang="cs-CZ" sz="2800" b="1" dirty="0"/>
              <a:t>se považuje za počátek reformace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190567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95 tezí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5162128"/>
          </a:xfrm>
        </p:spPr>
        <p:txBody>
          <a:bodyPr>
            <a:normAutofit lnSpcReduction="10000"/>
          </a:bodyPr>
          <a:lstStyle/>
          <a:p>
            <a:r>
              <a:rPr lang="cs-CZ" sz="2800" b="1" dirty="0" smtClean="0"/>
              <a:t>Kritika </a:t>
            </a:r>
            <a:r>
              <a:rPr lang="cs-CZ" sz="2800" b="1" dirty="0"/>
              <a:t>zlořádů tehdejší církve</a:t>
            </a:r>
            <a:r>
              <a:rPr lang="cs-CZ" sz="2800" dirty="0"/>
              <a:t>, především zneužívání </a:t>
            </a:r>
            <a:r>
              <a:rPr lang="cs-CZ" sz="2800" dirty="0" smtClean="0"/>
              <a:t>odpustků</a:t>
            </a:r>
          </a:p>
          <a:p>
            <a:endParaRPr lang="cs-CZ" sz="2800" dirty="0" smtClean="0"/>
          </a:p>
          <a:p>
            <a:r>
              <a:rPr lang="cs-CZ" sz="2800" dirty="0" smtClean="0"/>
              <a:t>Teze se </a:t>
            </a:r>
            <a:r>
              <a:rPr lang="cs-CZ" sz="2800" dirty="0"/>
              <a:t>bez vědomí Luthera rychle </a:t>
            </a:r>
            <a:r>
              <a:rPr lang="cs-CZ" sz="2800" dirty="0" smtClean="0"/>
              <a:t>rozšířily</a:t>
            </a:r>
          </a:p>
          <a:p>
            <a:endParaRPr lang="cs-CZ" sz="2800" dirty="0" smtClean="0"/>
          </a:p>
          <a:p>
            <a:r>
              <a:rPr lang="cs-CZ" sz="2800" dirty="0" smtClean="0"/>
              <a:t>Vyvolaly </a:t>
            </a:r>
            <a:r>
              <a:rPr lang="cs-CZ" sz="2800" dirty="0"/>
              <a:t>kvůli tehdejší všeobecné nespokojenosti s církví velký </a:t>
            </a:r>
            <a:r>
              <a:rPr lang="cs-CZ" sz="2800" dirty="0" smtClean="0"/>
              <a:t>ohlas</a:t>
            </a:r>
          </a:p>
          <a:p>
            <a:endParaRPr lang="cs-CZ" sz="2800" dirty="0" smtClean="0"/>
          </a:p>
          <a:p>
            <a:r>
              <a:rPr lang="cs-CZ" sz="2800" dirty="0" smtClean="0"/>
              <a:t>Oficiální </a:t>
            </a:r>
            <a:r>
              <a:rPr lang="cs-CZ" sz="2800" dirty="0"/>
              <a:t>místa </a:t>
            </a:r>
            <a:r>
              <a:rPr lang="cs-CZ" sz="2800" dirty="0" smtClean="0"/>
              <a:t>moc nereagovala</a:t>
            </a:r>
          </a:p>
          <a:p>
            <a:pPr lvl="1"/>
            <a:r>
              <a:rPr lang="cs-CZ" sz="2500" dirty="0" smtClean="0"/>
              <a:t>Pouze obviňování </a:t>
            </a:r>
            <a:r>
              <a:rPr lang="cs-CZ" sz="2500" dirty="0"/>
              <a:t>z kacířství ze strany </a:t>
            </a:r>
            <a:r>
              <a:rPr lang="cs-CZ" sz="2500" dirty="0" smtClean="0"/>
              <a:t>dominikánů</a:t>
            </a:r>
          </a:p>
          <a:p>
            <a:pPr lvl="1"/>
            <a:r>
              <a:rPr lang="cs-CZ" sz="2500" dirty="0" smtClean="0"/>
              <a:t>Luther </a:t>
            </a:r>
            <a:r>
              <a:rPr lang="cs-CZ" sz="2500" dirty="0"/>
              <a:t>byl </a:t>
            </a:r>
            <a:r>
              <a:rPr lang="cs-CZ" sz="2500" dirty="0" smtClean="0"/>
              <a:t>chráněncem </a:t>
            </a:r>
            <a:r>
              <a:rPr lang="cs-CZ" sz="2500" dirty="0"/>
              <a:t>saského kurfiřta Fridricha III. </a:t>
            </a:r>
            <a:r>
              <a:rPr lang="cs-CZ" sz="2500" dirty="0" smtClean="0"/>
              <a:t>Moudrého</a:t>
            </a:r>
            <a:endParaRPr lang="cs-CZ" sz="2500" dirty="0"/>
          </a:p>
        </p:txBody>
      </p:sp>
    </p:spTree>
    <p:extLst>
      <p:ext uri="{BB962C8B-B14F-4D97-AF65-F5344CB8AC3E}">
        <p14:creationId xmlns:p14="http://schemas.microsoft.com/office/powerpoint/2010/main" val="294872509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6204992"/>
            <a:ext cx="8219256" cy="536376"/>
          </a:xfrm>
        </p:spPr>
        <p:txBody>
          <a:bodyPr/>
          <a:lstStyle/>
          <a:p>
            <a:pPr algn="ctr"/>
            <a:r>
              <a:rPr lang="cs-CZ" sz="2000" dirty="0" smtClean="0"/>
              <a:t>2.</a:t>
            </a:r>
            <a:r>
              <a:rPr lang="pl-PL" sz="2000" dirty="0"/>
              <a:t> 95 tezí, vydání z roku 1522</a:t>
            </a:r>
            <a:r>
              <a:rPr lang="cs-CZ" sz="2000" dirty="0" smtClean="0"/>
              <a:t> </a:t>
            </a:r>
            <a:endParaRPr lang="cs-CZ" sz="20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19935"/>
            <a:ext cx="8280920" cy="60850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5785438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124744"/>
            <a:ext cx="8229600" cy="5090120"/>
          </a:xfrm>
        </p:spPr>
        <p:txBody>
          <a:bodyPr>
            <a:noAutofit/>
          </a:bodyPr>
          <a:lstStyle/>
          <a:p>
            <a:r>
              <a:rPr lang="cs-CZ" sz="3200" dirty="0" smtClean="0"/>
              <a:t>Luther byl předvolán do Říma</a:t>
            </a:r>
          </a:p>
          <a:p>
            <a:r>
              <a:rPr lang="cs-CZ" sz="3200" dirty="0" smtClean="0"/>
              <a:t>Kurfiřt prosadil, </a:t>
            </a:r>
            <a:r>
              <a:rPr lang="cs-CZ" sz="3200" dirty="0"/>
              <a:t>aby Luthera vyslechl kardinál Kajetán v Augsburgu (</a:t>
            </a:r>
            <a:r>
              <a:rPr lang="cs-CZ" sz="3200" dirty="0" smtClean="0"/>
              <a:t>1518)</a:t>
            </a:r>
          </a:p>
          <a:p>
            <a:pPr lvl="1"/>
            <a:r>
              <a:rPr lang="cs-CZ" sz="2800" dirty="0" smtClean="0"/>
              <a:t>Lutherovi </a:t>
            </a:r>
            <a:r>
              <a:rPr lang="cs-CZ" sz="2800" dirty="0"/>
              <a:t>pohrozil </a:t>
            </a:r>
            <a:r>
              <a:rPr lang="cs-CZ" sz="2800" dirty="0" smtClean="0"/>
              <a:t>klatbou</a:t>
            </a:r>
            <a:endParaRPr lang="cs-CZ" sz="2800" dirty="0"/>
          </a:p>
          <a:p>
            <a:r>
              <a:rPr lang="cs-CZ" sz="3200" dirty="0" smtClean="0"/>
              <a:t>1519 </a:t>
            </a:r>
            <a:r>
              <a:rPr lang="cs-CZ" sz="3200" dirty="0"/>
              <a:t>se Luther účastnil disputace s </a:t>
            </a:r>
            <a:r>
              <a:rPr lang="cs-CZ" sz="3200" dirty="0" smtClean="0"/>
              <a:t>doktorem teologie </a:t>
            </a:r>
            <a:r>
              <a:rPr lang="cs-CZ" sz="3200" dirty="0" err="1" smtClean="0"/>
              <a:t>Eckem</a:t>
            </a:r>
            <a:r>
              <a:rPr lang="cs-CZ" sz="3200" dirty="0" smtClean="0"/>
              <a:t> </a:t>
            </a:r>
            <a:r>
              <a:rPr lang="cs-CZ" sz="3200" dirty="0"/>
              <a:t>v </a:t>
            </a:r>
            <a:r>
              <a:rPr lang="cs-CZ" sz="3200" dirty="0" smtClean="0"/>
              <a:t>Lipsku</a:t>
            </a:r>
          </a:p>
          <a:p>
            <a:pPr lvl="1"/>
            <a:r>
              <a:rPr lang="cs-CZ" sz="2800" dirty="0" smtClean="0"/>
              <a:t>Popřel </a:t>
            </a:r>
            <a:r>
              <a:rPr lang="cs-CZ" sz="2800" dirty="0"/>
              <a:t>neomylnost papeže a </a:t>
            </a:r>
            <a:r>
              <a:rPr lang="cs-CZ" sz="2800" dirty="0" smtClean="0"/>
              <a:t>koncilů</a:t>
            </a:r>
          </a:p>
          <a:p>
            <a:r>
              <a:rPr lang="cs-CZ" sz="3200" dirty="0" smtClean="0"/>
              <a:t>Řím </a:t>
            </a:r>
            <a:r>
              <a:rPr lang="cs-CZ" sz="3200" dirty="0"/>
              <a:t>v roce 1520 </a:t>
            </a:r>
            <a:r>
              <a:rPr lang="cs-CZ" sz="3200" dirty="0" smtClean="0"/>
              <a:t>vydal </a:t>
            </a:r>
            <a:r>
              <a:rPr lang="cs-CZ" sz="3200" dirty="0"/>
              <a:t>bulu s hrozbou </a:t>
            </a:r>
            <a:r>
              <a:rPr lang="cs-CZ" sz="3200" dirty="0" smtClean="0"/>
              <a:t>klatby</a:t>
            </a:r>
          </a:p>
          <a:p>
            <a:r>
              <a:rPr lang="cs-CZ" sz="3200" dirty="0" smtClean="0"/>
              <a:t>Luther </a:t>
            </a:r>
            <a:r>
              <a:rPr lang="cs-CZ" sz="3200" dirty="0"/>
              <a:t>vydal reformační </a:t>
            </a:r>
            <a:r>
              <a:rPr lang="cs-CZ" sz="3200" dirty="0" smtClean="0"/>
              <a:t>spisy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87887607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5162128"/>
          </a:xfrm>
        </p:spPr>
        <p:txBody>
          <a:bodyPr>
            <a:normAutofit lnSpcReduction="10000"/>
          </a:bodyPr>
          <a:lstStyle/>
          <a:p>
            <a:r>
              <a:rPr lang="cs-CZ" sz="3200" dirty="0"/>
              <a:t>Po veřejném pálení </a:t>
            </a:r>
            <a:r>
              <a:rPr lang="cs-CZ" sz="3200" dirty="0" smtClean="0"/>
              <a:t>svých spisů reagoval </a:t>
            </a:r>
            <a:r>
              <a:rPr lang="cs-CZ" sz="3200" dirty="0"/>
              <a:t>Luther spálením papežské buly</a:t>
            </a:r>
          </a:p>
          <a:p>
            <a:r>
              <a:rPr lang="cs-CZ" sz="3200" dirty="0"/>
              <a:t>Lev X. 1521 n</a:t>
            </a:r>
            <a:r>
              <a:rPr lang="cs-CZ" sz="3200" dirty="0" smtClean="0"/>
              <a:t>ařídil </a:t>
            </a:r>
            <a:r>
              <a:rPr lang="cs-CZ" sz="3200" dirty="0" err="1"/>
              <a:t>Lutherovu</a:t>
            </a:r>
            <a:r>
              <a:rPr lang="cs-CZ" sz="3200" dirty="0"/>
              <a:t> exkomunikaci </a:t>
            </a:r>
          </a:p>
          <a:p>
            <a:r>
              <a:rPr lang="cs-CZ" sz="3200" dirty="0"/>
              <a:t>Když své teze neodvolal ani na říšském sněmu ve </a:t>
            </a:r>
            <a:r>
              <a:rPr lang="cs-CZ" sz="3200" dirty="0" err="1"/>
              <a:t>Wormsu</a:t>
            </a:r>
            <a:r>
              <a:rPr lang="cs-CZ" sz="3200" dirty="0"/>
              <a:t>, vydal císař Karel V. proti Lutherovi </a:t>
            </a:r>
            <a:r>
              <a:rPr lang="cs-CZ" sz="3200" b="1" dirty="0"/>
              <a:t>wormský edikt </a:t>
            </a:r>
            <a:r>
              <a:rPr lang="cs-CZ" sz="3200" dirty="0"/>
              <a:t>(prohlášení </a:t>
            </a:r>
            <a:r>
              <a:rPr lang="cs-CZ" sz="3200" dirty="0" smtClean="0"/>
              <a:t>kacířem, </a:t>
            </a:r>
            <a:r>
              <a:rPr lang="cs-CZ" sz="3200" dirty="0"/>
              <a:t>zákaz spisů)</a:t>
            </a:r>
          </a:p>
          <a:p>
            <a:pPr lvl="1"/>
            <a:r>
              <a:rPr lang="cs-CZ" sz="2800" dirty="0"/>
              <a:t>Fridrich III. Moudrý nechal Luthera unést do azylu na hrad Wartburg</a:t>
            </a:r>
          </a:p>
          <a:p>
            <a:pPr lvl="2"/>
            <a:r>
              <a:rPr lang="cs-CZ" sz="2800" dirty="0"/>
              <a:t>Luther zde pobýval v letech 1521 – 1522</a:t>
            </a:r>
          </a:p>
          <a:p>
            <a:pPr lvl="2"/>
            <a:r>
              <a:rPr lang="cs-CZ" sz="2800" dirty="0"/>
              <a:t>Překládal Nový zákon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9131180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800" dirty="0"/>
              <a:t>Nové učení se rychle šířilo i pod vlivem </a:t>
            </a:r>
            <a:r>
              <a:rPr lang="cs-CZ" sz="2800" dirty="0" err="1"/>
              <a:t>Lutherova</a:t>
            </a:r>
            <a:r>
              <a:rPr lang="cs-CZ" sz="2800" dirty="0"/>
              <a:t> překladu </a:t>
            </a:r>
            <a:r>
              <a:rPr lang="cs-CZ" sz="2800" dirty="0" smtClean="0"/>
              <a:t>Bible</a:t>
            </a:r>
          </a:p>
          <a:p>
            <a:pPr lvl="1"/>
            <a:r>
              <a:rPr lang="cs-CZ" sz="2400" dirty="0" smtClean="0"/>
              <a:t>Byla </a:t>
            </a:r>
            <a:r>
              <a:rPr lang="cs-CZ" sz="2400" dirty="0"/>
              <a:t>do té doby veřejnosti prakticky </a:t>
            </a:r>
            <a:r>
              <a:rPr lang="cs-CZ" sz="2400" dirty="0" smtClean="0"/>
              <a:t>nedostupná</a:t>
            </a:r>
          </a:p>
          <a:p>
            <a:r>
              <a:rPr lang="cs-CZ" sz="2800" dirty="0" smtClean="0"/>
              <a:t>Lidé přecházeli na </a:t>
            </a:r>
            <a:r>
              <a:rPr lang="cs-CZ" sz="2800" dirty="0"/>
              <a:t>novou </a:t>
            </a:r>
            <a:r>
              <a:rPr lang="cs-CZ" sz="2800" dirty="0" smtClean="0"/>
              <a:t>víru</a:t>
            </a:r>
          </a:p>
          <a:p>
            <a:r>
              <a:rPr lang="cs-CZ" sz="2800" dirty="0" smtClean="0"/>
              <a:t>Mniši </a:t>
            </a:r>
            <a:r>
              <a:rPr lang="cs-CZ" sz="2800" dirty="0"/>
              <a:t>a jeptišky opouštěli </a:t>
            </a:r>
            <a:r>
              <a:rPr lang="cs-CZ" sz="2800" dirty="0" smtClean="0"/>
              <a:t>kláštery</a:t>
            </a:r>
            <a:endParaRPr lang="cs-CZ" sz="2800" dirty="0"/>
          </a:p>
          <a:p>
            <a:r>
              <a:rPr lang="cs-CZ" sz="2800" dirty="0" smtClean="0"/>
              <a:t>Proti </a:t>
            </a:r>
            <a:r>
              <a:rPr lang="cs-CZ" sz="2800" dirty="0"/>
              <a:t>radikálním projevům </a:t>
            </a:r>
            <a:r>
              <a:rPr lang="cs-CZ" sz="2800" dirty="0" smtClean="0"/>
              <a:t>(obrazoborectví </a:t>
            </a:r>
            <a:r>
              <a:rPr lang="cs-CZ" sz="2800" dirty="0"/>
              <a:t>a </a:t>
            </a:r>
            <a:r>
              <a:rPr lang="cs-CZ" sz="2800" dirty="0" smtClean="0"/>
              <a:t>selské nepokoje) Luther </a:t>
            </a:r>
            <a:r>
              <a:rPr lang="cs-CZ" sz="2800" dirty="0"/>
              <a:t>ostře </a:t>
            </a:r>
            <a:r>
              <a:rPr lang="cs-CZ" sz="2800" dirty="0" smtClean="0"/>
              <a:t>vystupoval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50436335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1526 na říšském sněmu ve </a:t>
            </a:r>
            <a:r>
              <a:rPr lang="cs-CZ" b="1" dirty="0" err="1"/>
              <a:t>Špýru</a:t>
            </a:r>
            <a:r>
              <a:rPr lang="cs-CZ" b="1" dirty="0"/>
              <a:t> </a:t>
            </a:r>
            <a:r>
              <a:rPr lang="cs-CZ" b="1" dirty="0" smtClean="0"/>
              <a:t>rozhodnutí</a:t>
            </a:r>
            <a:r>
              <a:rPr lang="cs-CZ" b="1" dirty="0"/>
              <a:t>, že se volba náboženství </a:t>
            </a:r>
            <a:r>
              <a:rPr lang="cs-CZ" b="1" dirty="0" smtClean="0"/>
              <a:t>přenechává vlastníkům země </a:t>
            </a:r>
          </a:p>
          <a:p>
            <a:pPr lvl="1"/>
            <a:r>
              <a:rPr lang="cs-CZ" dirty="0" err="1" smtClean="0"/>
              <a:t>Cuius</a:t>
            </a:r>
            <a:r>
              <a:rPr lang="cs-CZ" dirty="0" smtClean="0"/>
              <a:t> </a:t>
            </a:r>
            <a:r>
              <a:rPr lang="cs-CZ" dirty="0" err="1" smtClean="0"/>
              <a:t>egio</a:t>
            </a:r>
            <a:r>
              <a:rPr lang="cs-CZ" dirty="0" smtClean="0"/>
              <a:t>, </a:t>
            </a:r>
            <a:r>
              <a:rPr lang="cs-CZ" dirty="0" err="1" smtClean="0"/>
              <a:t>eius</a:t>
            </a:r>
            <a:r>
              <a:rPr lang="cs-CZ" dirty="0" smtClean="0"/>
              <a:t> </a:t>
            </a:r>
            <a:r>
              <a:rPr lang="cs-CZ" dirty="0" err="1" smtClean="0"/>
              <a:t>religio</a:t>
            </a:r>
            <a:endParaRPr lang="cs-CZ" dirty="0" smtClean="0"/>
          </a:p>
          <a:p>
            <a:pPr lvl="1"/>
            <a:endParaRPr lang="cs-CZ" dirty="0" smtClean="0"/>
          </a:p>
          <a:p>
            <a:r>
              <a:rPr lang="cs-CZ" b="1" dirty="0" smtClean="0"/>
              <a:t>Na </a:t>
            </a:r>
            <a:r>
              <a:rPr lang="cs-CZ" b="1" dirty="0"/>
              <a:t>dalším říšském sněmu 1529 toto právo </a:t>
            </a:r>
            <a:r>
              <a:rPr lang="cs-CZ" b="1" dirty="0" smtClean="0"/>
              <a:t>zrušeno</a:t>
            </a:r>
          </a:p>
          <a:p>
            <a:pPr lvl="1"/>
            <a:r>
              <a:rPr lang="cs-CZ" dirty="0" smtClean="0"/>
              <a:t>Evangeličtí </a:t>
            </a:r>
            <a:r>
              <a:rPr lang="cs-CZ" dirty="0"/>
              <a:t>stavové protestovali (odtud </a:t>
            </a:r>
            <a:r>
              <a:rPr lang="cs-CZ" b="1" dirty="0"/>
              <a:t>protestanti</a:t>
            </a:r>
            <a:r>
              <a:rPr lang="cs-CZ" dirty="0"/>
              <a:t>) opuštěním </a:t>
            </a:r>
            <a:r>
              <a:rPr lang="cs-CZ" dirty="0" smtClean="0"/>
              <a:t>jednání</a:t>
            </a:r>
          </a:p>
        </p:txBody>
      </p:sp>
    </p:spTree>
    <p:extLst>
      <p:ext uri="{BB962C8B-B14F-4D97-AF65-F5344CB8AC3E}">
        <p14:creationId xmlns:p14="http://schemas.microsoft.com/office/powerpoint/2010/main" val="22098832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sz="half" idx="3"/>
          </p:nvPr>
        </p:nvSpPr>
        <p:spPr>
          <a:xfrm>
            <a:off x="4499992" y="6167014"/>
            <a:ext cx="4041775" cy="685800"/>
          </a:xfrm>
        </p:spPr>
        <p:txBody>
          <a:bodyPr>
            <a:normAutofit/>
          </a:bodyPr>
          <a:lstStyle/>
          <a:p>
            <a:r>
              <a:rPr lang="cs-CZ" sz="2000" dirty="0" smtClean="0"/>
              <a:t>            3. Philipp </a:t>
            </a:r>
            <a:r>
              <a:rPr lang="cs-CZ" sz="2000" dirty="0" err="1" smtClean="0"/>
              <a:t>Melanchton</a:t>
            </a:r>
            <a:r>
              <a:rPr lang="cs-CZ" sz="2000" dirty="0" smtClean="0"/>
              <a:t> 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>
          <a:xfrm>
            <a:off x="457200" y="1340768"/>
            <a:ext cx="4038600" cy="4968552"/>
          </a:xfrm>
        </p:spPr>
        <p:txBody>
          <a:bodyPr>
            <a:normAutofit/>
          </a:bodyPr>
          <a:lstStyle/>
          <a:p>
            <a:r>
              <a:rPr lang="cs-CZ" b="1" dirty="0"/>
              <a:t>1530 předložili evangelíci na sněmu v </a:t>
            </a:r>
            <a:r>
              <a:rPr lang="cs-CZ" b="1" dirty="0" smtClean="0"/>
              <a:t>Augsburgu</a:t>
            </a:r>
          </a:p>
          <a:p>
            <a:r>
              <a:rPr lang="cs-CZ" b="1" dirty="0" smtClean="0"/>
              <a:t>Augsburské </a:t>
            </a:r>
            <a:r>
              <a:rPr lang="cs-CZ" b="1" dirty="0"/>
              <a:t>vyznání</a:t>
            </a:r>
          </a:p>
          <a:p>
            <a:pPr lvl="1"/>
            <a:r>
              <a:rPr lang="cs-CZ" dirty="0"/>
              <a:t>pokus o přiblížení katolické straně (zdůraznění společných rysů víry)</a:t>
            </a:r>
          </a:p>
          <a:p>
            <a:pPr lvl="1"/>
            <a:r>
              <a:rPr lang="cs-CZ" dirty="0"/>
              <a:t>zároveň první evangelické </a:t>
            </a:r>
            <a:r>
              <a:rPr lang="cs-CZ" dirty="0" smtClean="0"/>
              <a:t>vyznání</a:t>
            </a:r>
          </a:p>
          <a:p>
            <a:pPr lvl="1"/>
            <a:endParaRPr lang="cs-CZ" dirty="0"/>
          </a:p>
          <a:p>
            <a:r>
              <a:rPr lang="cs-CZ" dirty="0"/>
              <a:t>Katolické stavy odmítly a císař hrozil </a:t>
            </a:r>
            <a:r>
              <a:rPr lang="cs-CZ" dirty="0" smtClean="0"/>
              <a:t>represemi</a:t>
            </a:r>
            <a:endParaRPr lang="cs-CZ" dirty="0"/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268760"/>
            <a:ext cx="3816423" cy="49374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3858883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Augsburské vyznání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5306144"/>
          </a:xfrm>
        </p:spPr>
        <p:txBody>
          <a:bodyPr>
            <a:normAutofit fontScale="92500" lnSpcReduction="20000"/>
          </a:bodyPr>
          <a:lstStyle/>
          <a:p>
            <a:r>
              <a:rPr lang="cs-CZ" sz="2800" b="1" i="1" dirty="0"/>
              <a:t>augšpurské vyznání</a:t>
            </a:r>
            <a:r>
              <a:rPr lang="cs-CZ" sz="2800" b="1" dirty="0"/>
              <a:t> </a:t>
            </a:r>
            <a:r>
              <a:rPr lang="cs-CZ" sz="2800" dirty="0"/>
              <a:t>či </a:t>
            </a:r>
            <a:r>
              <a:rPr lang="cs-CZ" sz="2800" b="1" i="1" dirty="0" err="1"/>
              <a:t>aušpurské</a:t>
            </a:r>
            <a:r>
              <a:rPr lang="cs-CZ" sz="2800" b="1" i="1" dirty="0"/>
              <a:t> vyznání</a:t>
            </a:r>
            <a:r>
              <a:rPr lang="cs-CZ" sz="2800" b="1" dirty="0"/>
              <a:t> </a:t>
            </a:r>
            <a:r>
              <a:rPr lang="cs-CZ" sz="2800" dirty="0"/>
              <a:t>nebo </a:t>
            </a:r>
            <a:r>
              <a:rPr lang="cs-CZ" sz="2800" b="1" i="1" dirty="0"/>
              <a:t>konfese</a:t>
            </a:r>
            <a:r>
              <a:rPr lang="cs-CZ" sz="2800" b="1" dirty="0"/>
              <a:t> </a:t>
            </a:r>
            <a:endParaRPr lang="cs-CZ" sz="2800" b="1" dirty="0" smtClean="0"/>
          </a:p>
          <a:p>
            <a:endParaRPr lang="cs-CZ" sz="2800" b="1" dirty="0"/>
          </a:p>
          <a:p>
            <a:r>
              <a:rPr lang="cs-CZ" sz="2800" dirty="0" smtClean="0"/>
              <a:t>v </a:t>
            </a:r>
            <a:r>
              <a:rPr lang="cs-CZ" sz="2800" dirty="0"/>
              <a:t>latině (</a:t>
            </a:r>
            <a:r>
              <a:rPr lang="cs-CZ" sz="2800" i="1" dirty="0" err="1"/>
              <a:t>Confessio</a:t>
            </a:r>
            <a:r>
              <a:rPr lang="cs-CZ" sz="2800" i="1" dirty="0"/>
              <a:t> </a:t>
            </a:r>
            <a:r>
              <a:rPr lang="cs-CZ" sz="2800" i="1" dirty="0" err="1"/>
              <a:t>Augustana</a:t>
            </a:r>
            <a:r>
              <a:rPr lang="cs-CZ" sz="2800" dirty="0"/>
              <a:t>) a němčině (</a:t>
            </a:r>
            <a:r>
              <a:rPr lang="cs-CZ" sz="2800" i="1" dirty="0" err="1"/>
              <a:t>Augsburger</a:t>
            </a:r>
            <a:r>
              <a:rPr lang="cs-CZ" sz="2800" i="1" dirty="0"/>
              <a:t> </a:t>
            </a:r>
            <a:r>
              <a:rPr lang="cs-CZ" sz="2800" i="1" dirty="0" err="1"/>
              <a:t>Bekenntnis</a:t>
            </a:r>
            <a:r>
              <a:rPr lang="cs-CZ" sz="2800" dirty="0"/>
              <a:t>) </a:t>
            </a:r>
          </a:p>
          <a:p>
            <a:endParaRPr lang="cs-CZ" sz="2800" dirty="0" smtClean="0"/>
          </a:p>
          <a:p>
            <a:r>
              <a:rPr lang="cs-CZ" sz="2800" dirty="0" smtClean="0"/>
              <a:t>Sepsané </a:t>
            </a:r>
            <a:r>
              <a:rPr lang="cs-CZ" sz="2800" dirty="0"/>
              <a:t>shrnutí učení </a:t>
            </a:r>
            <a:r>
              <a:rPr lang="cs-CZ" sz="2800" dirty="0" smtClean="0"/>
              <a:t>evangelíků</a:t>
            </a:r>
          </a:p>
          <a:p>
            <a:endParaRPr lang="cs-CZ" sz="2800" dirty="0" smtClean="0"/>
          </a:p>
          <a:p>
            <a:r>
              <a:rPr lang="cs-CZ" sz="2800" dirty="0" smtClean="0"/>
              <a:t>Autorem Philipp </a:t>
            </a:r>
            <a:r>
              <a:rPr lang="cs-CZ" sz="2800" dirty="0" err="1" smtClean="0"/>
              <a:t>Melanchton</a:t>
            </a:r>
            <a:endParaRPr lang="cs-CZ" sz="2800" dirty="0" smtClean="0"/>
          </a:p>
          <a:p>
            <a:endParaRPr lang="cs-CZ" sz="2800" dirty="0" smtClean="0"/>
          </a:p>
          <a:p>
            <a:r>
              <a:rPr lang="cs-CZ" sz="2800" dirty="0" smtClean="0"/>
              <a:t>Obsahuje </a:t>
            </a:r>
            <a:r>
              <a:rPr lang="cs-CZ" sz="2800" dirty="0"/>
              <a:t>celkem 28 článků ve 2 </a:t>
            </a:r>
            <a:r>
              <a:rPr lang="cs-CZ" sz="2800" dirty="0" smtClean="0"/>
              <a:t>částech</a:t>
            </a:r>
          </a:p>
          <a:p>
            <a:endParaRPr lang="cs-CZ" sz="2800" dirty="0" smtClean="0"/>
          </a:p>
          <a:p>
            <a:r>
              <a:rPr lang="cs-CZ" sz="2800" dirty="0" err="1" smtClean="0"/>
              <a:t>Melanchthon</a:t>
            </a:r>
            <a:r>
              <a:rPr lang="cs-CZ" sz="2800" dirty="0" smtClean="0"/>
              <a:t> </a:t>
            </a:r>
            <a:r>
              <a:rPr lang="cs-CZ" sz="2800" dirty="0"/>
              <a:t>ji později několikrát doplňoval a </a:t>
            </a:r>
            <a:r>
              <a:rPr lang="cs-CZ" sz="2800" dirty="0" smtClean="0"/>
              <a:t>upravoval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4796697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/>
              <a:t>Šmalkaldský</a:t>
            </a:r>
            <a:r>
              <a:rPr lang="cs-CZ" b="1" dirty="0"/>
              <a:t> spolek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509012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Založily evangelické </a:t>
            </a:r>
            <a:r>
              <a:rPr lang="cs-CZ" sz="2800" dirty="0"/>
              <a:t>stavy na svou </a:t>
            </a:r>
            <a:r>
              <a:rPr lang="cs-CZ" sz="2800" dirty="0" smtClean="0"/>
              <a:t>obranu</a:t>
            </a:r>
          </a:p>
          <a:p>
            <a:r>
              <a:rPr lang="cs-CZ" sz="2800" dirty="0" smtClean="0"/>
              <a:t>Aliance </a:t>
            </a:r>
            <a:r>
              <a:rPr lang="cs-CZ" sz="2800" dirty="0"/>
              <a:t>luteránských knížat uvnitř římskoněmecké </a:t>
            </a:r>
            <a:r>
              <a:rPr lang="cs-CZ" sz="2800" dirty="0" smtClean="0"/>
              <a:t>říše</a:t>
            </a:r>
          </a:p>
          <a:p>
            <a:r>
              <a:rPr lang="cs-CZ" sz="2800" dirty="0" smtClean="0"/>
              <a:t>Vznikl 1531</a:t>
            </a:r>
          </a:p>
          <a:p>
            <a:r>
              <a:rPr lang="cs-CZ" sz="2800" dirty="0" smtClean="0"/>
              <a:t>Od roku 1535 </a:t>
            </a:r>
            <a:r>
              <a:rPr lang="cs-CZ" sz="2800" dirty="0"/>
              <a:t>spolek přijal každého, kdo byl ochoten přistoupit na Augsburské </a:t>
            </a:r>
            <a:r>
              <a:rPr lang="cs-CZ" sz="2800" dirty="0" smtClean="0"/>
              <a:t>vyznání</a:t>
            </a:r>
          </a:p>
          <a:p>
            <a:pPr lvl="1"/>
            <a:r>
              <a:rPr lang="cs-CZ" sz="2400" dirty="0" smtClean="0"/>
              <a:t>Neustále se rozrůstal</a:t>
            </a:r>
          </a:p>
          <a:p>
            <a:pPr lvl="1"/>
            <a:r>
              <a:rPr lang="cs-CZ" sz="2400" dirty="0" smtClean="0"/>
              <a:t>Podporu mu vyjádřil i francouzský král František I. A sultán </a:t>
            </a:r>
            <a:r>
              <a:rPr lang="cs-CZ" sz="2400" dirty="0" err="1" smtClean="0"/>
              <a:t>Sulejmán</a:t>
            </a:r>
            <a:r>
              <a:rPr lang="cs-CZ" sz="2400" dirty="0" smtClean="0"/>
              <a:t> I.</a:t>
            </a:r>
          </a:p>
          <a:p>
            <a:pPr lvl="1"/>
            <a:r>
              <a:rPr lang="cs-CZ" sz="2400" dirty="0" smtClean="0"/>
              <a:t>1538 se spolek spojil s Dánskem</a:t>
            </a:r>
          </a:p>
        </p:txBody>
      </p:sp>
    </p:spTree>
    <p:extLst>
      <p:ext uri="{BB962C8B-B14F-4D97-AF65-F5344CB8AC3E}">
        <p14:creationId xmlns:p14="http://schemas.microsoft.com/office/powerpoint/2010/main" val="243397129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err="1"/>
              <a:t>Šmalkaldská</a:t>
            </a:r>
            <a:r>
              <a:rPr lang="cs-CZ" b="1" dirty="0"/>
              <a:t> </a:t>
            </a:r>
            <a:r>
              <a:rPr lang="cs-CZ" b="1" dirty="0" smtClean="0"/>
              <a:t>válka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r>
              <a:rPr lang="cs-CZ" sz="3200" dirty="0" smtClean="0"/>
              <a:t>Období </a:t>
            </a:r>
            <a:r>
              <a:rPr lang="cs-CZ" sz="3200" dirty="0"/>
              <a:t>nepokojů mezi lety 1546 a 1547 na území Svaté říše </a:t>
            </a:r>
            <a:r>
              <a:rPr lang="cs-CZ" sz="3200" dirty="0" smtClean="0"/>
              <a:t>římské</a:t>
            </a:r>
            <a:endParaRPr lang="cs-CZ" sz="3200" dirty="0"/>
          </a:p>
          <a:p>
            <a:r>
              <a:rPr lang="cs-CZ" sz="3200" dirty="0" smtClean="0"/>
              <a:t>Probíhala </a:t>
            </a:r>
            <a:r>
              <a:rPr lang="cs-CZ" sz="3200" dirty="0"/>
              <a:t>mezi císařem Karlem V. a protestantskými říšskými </a:t>
            </a:r>
            <a:r>
              <a:rPr lang="cs-CZ" sz="3200" dirty="0" smtClean="0"/>
              <a:t>knížaty</a:t>
            </a:r>
          </a:p>
          <a:p>
            <a:r>
              <a:rPr lang="cs-CZ" sz="3200" dirty="0" smtClean="0"/>
              <a:t>1547 – </a:t>
            </a:r>
            <a:r>
              <a:rPr lang="cs-CZ" sz="3200" b="1" dirty="0" smtClean="0"/>
              <a:t>bitva u </a:t>
            </a:r>
            <a:r>
              <a:rPr lang="cs-CZ" sz="3200" b="1" dirty="0" err="1" smtClean="0"/>
              <a:t>Mühlberka</a:t>
            </a:r>
            <a:endParaRPr lang="cs-CZ" sz="3200" b="1" dirty="0" smtClean="0"/>
          </a:p>
          <a:p>
            <a:pPr lvl="1"/>
            <a:r>
              <a:rPr lang="cs-CZ" sz="2800" dirty="0" smtClean="0"/>
              <a:t>Poražen </a:t>
            </a:r>
            <a:r>
              <a:rPr lang="cs-CZ" sz="2800" dirty="0"/>
              <a:t>sbor protestantských </a:t>
            </a:r>
            <a:r>
              <a:rPr lang="cs-CZ" sz="2800" dirty="0" smtClean="0"/>
              <a:t>kurfiřtů</a:t>
            </a:r>
          </a:p>
          <a:p>
            <a:pPr lvl="1"/>
            <a:r>
              <a:rPr lang="cs-CZ" sz="2800" dirty="0" smtClean="0"/>
              <a:t>Po </a:t>
            </a:r>
            <a:r>
              <a:rPr lang="cs-CZ" sz="2800" dirty="0"/>
              <a:t>porážce se postupně vzdala všechna odbojná města v Německu císaři a </a:t>
            </a:r>
            <a:r>
              <a:rPr lang="cs-CZ" sz="2800" dirty="0" err="1"/>
              <a:t>šmalkaldský</a:t>
            </a:r>
            <a:r>
              <a:rPr lang="cs-CZ" sz="2800" dirty="0"/>
              <a:t> spolek byl </a:t>
            </a:r>
            <a:r>
              <a:rPr lang="cs-CZ" sz="2800" dirty="0" smtClean="0"/>
              <a:t>rozpuštěn</a:t>
            </a:r>
          </a:p>
          <a:p>
            <a:r>
              <a:rPr lang="cs-CZ" sz="3200" dirty="0" smtClean="0"/>
              <a:t>Vítězství </a:t>
            </a:r>
            <a:r>
              <a:rPr lang="cs-CZ" sz="3200" dirty="0"/>
              <a:t>nedokázalo zvrátit postup </a:t>
            </a:r>
            <a:r>
              <a:rPr lang="cs-CZ" sz="3200" dirty="0" smtClean="0"/>
              <a:t>reformace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49600334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Augšpurský </a:t>
            </a:r>
            <a:r>
              <a:rPr lang="cs-CZ" b="1" dirty="0" smtClean="0"/>
              <a:t>náboženský mír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5162128"/>
          </a:xfrm>
        </p:spPr>
        <p:txBody>
          <a:bodyPr>
            <a:normAutofit/>
          </a:bodyPr>
          <a:lstStyle/>
          <a:p>
            <a:r>
              <a:rPr lang="cs-CZ" dirty="0" smtClean="0"/>
              <a:t>Mírová dohoda mezi císařem </a:t>
            </a:r>
            <a:r>
              <a:rPr lang="cs-CZ" dirty="0"/>
              <a:t>Karlem V. a říšskými </a:t>
            </a:r>
            <a:r>
              <a:rPr lang="cs-CZ" dirty="0" smtClean="0"/>
              <a:t>knížaty</a:t>
            </a:r>
          </a:p>
          <a:p>
            <a:r>
              <a:rPr lang="cs-CZ" b="1" dirty="0" smtClean="0"/>
              <a:t>Přijat na sněmu </a:t>
            </a:r>
            <a:r>
              <a:rPr lang="cs-CZ" b="1" dirty="0"/>
              <a:t>v Augsburgu </a:t>
            </a:r>
            <a:r>
              <a:rPr lang="cs-CZ" b="1" dirty="0" smtClean="0"/>
              <a:t>1555</a:t>
            </a:r>
          </a:p>
          <a:p>
            <a:r>
              <a:rPr lang="cs-CZ" dirty="0" smtClean="0"/>
              <a:t>Ukončeno </a:t>
            </a:r>
            <a:r>
              <a:rPr lang="cs-CZ" dirty="0"/>
              <a:t>první období náboženských válek v </a:t>
            </a:r>
            <a:r>
              <a:rPr lang="cs-CZ" dirty="0" smtClean="0"/>
              <a:t>Německu</a:t>
            </a:r>
            <a:endParaRPr lang="cs-CZ" dirty="0"/>
          </a:p>
          <a:p>
            <a:r>
              <a:rPr lang="cs-CZ" dirty="0" smtClean="0"/>
              <a:t>Uznána </a:t>
            </a:r>
            <a:r>
              <a:rPr lang="cs-CZ" dirty="0"/>
              <a:t>náboženská </a:t>
            </a:r>
            <a:r>
              <a:rPr lang="cs-CZ" dirty="0" smtClean="0"/>
              <a:t>svoboda – zásada </a:t>
            </a:r>
            <a:r>
              <a:rPr lang="cs-CZ" i="1" dirty="0" err="1"/>
              <a:t>cuius</a:t>
            </a:r>
            <a:r>
              <a:rPr lang="cs-CZ" i="1" dirty="0"/>
              <a:t> </a:t>
            </a:r>
            <a:r>
              <a:rPr lang="cs-CZ" i="1" dirty="0" err="1"/>
              <a:t>regio</a:t>
            </a:r>
            <a:r>
              <a:rPr lang="cs-CZ" i="1" dirty="0"/>
              <a:t>, </a:t>
            </a:r>
            <a:r>
              <a:rPr lang="cs-CZ" i="1" dirty="0" err="1"/>
              <a:t>eius</a:t>
            </a:r>
            <a:r>
              <a:rPr lang="cs-CZ" i="1" dirty="0"/>
              <a:t> </a:t>
            </a:r>
            <a:r>
              <a:rPr lang="cs-CZ" i="1" dirty="0" err="1" smtClean="0"/>
              <a:t>religio</a:t>
            </a:r>
            <a:endParaRPr lang="cs-CZ" dirty="0" smtClean="0"/>
          </a:p>
          <a:p>
            <a:pPr lvl="1"/>
            <a:r>
              <a:rPr lang="cs-CZ" dirty="0" smtClean="0"/>
              <a:t>Čí </a:t>
            </a:r>
            <a:r>
              <a:rPr lang="cs-CZ" dirty="0"/>
              <a:t>země, toho </a:t>
            </a:r>
            <a:r>
              <a:rPr lang="cs-CZ" dirty="0" smtClean="0"/>
              <a:t>náboženství</a:t>
            </a:r>
          </a:p>
          <a:p>
            <a:pPr lvl="1"/>
            <a:r>
              <a:rPr lang="cs-CZ" dirty="0" smtClean="0"/>
              <a:t>Poddaní </a:t>
            </a:r>
            <a:r>
              <a:rPr lang="cs-CZ" dirty="0"/>
              <a:t>měli možnost </a:t>
            </a:r>
            <a:r>
              <a:rPr lang="cs-CZ" dirty="0" smtClean="0"/>
              <a:t>z náboženských </a:t>
            </a:r>
            <a:r>
              <a:rPr lang="cs-CZ" dirty="0"/>
              <a:t>důvodů </a:t>
            </a:r>
            <a:r>
              <a:rPr lang="cs-CZ" dirty="0" smtClean="0"/>
              <a:t>emigrovat</a:t>
            </a:r>
          </a:p>
          <a:p>
            <a:r>
              <a:rPr lang="cs-CZ" dirty="0" smtClean="0"/>
              <a:t>Potvrzena </a:t>
            </a:r>
            <a:r>
              <a:rPr lang="cs-CZ" b="1" dirty="0"/>
              <a:t>sekularizace</a:t>
            </a:r>
            <a:r>
              <a:rPr lang="cs-CZ" dirty="0"/>
              <a:t> (převedení církevního majetku do světských rukou) církevního majetku protestantskými knížaty do roku </a:t>
            </a:r>
            <a:r>
              <a:rPr lang="cs-CZ" dirty="0" smtClean="0"/>
              <a:t>1552</a:t>
            </a:r>
          </a:p>
          <a:p>
            <a:r>
              <a:rPr lang="cs-CZ" dirty="0" smtClean="0"/>
              <a:t>Faktické </a:t>
            </a:r>
            <a:r>
              <a:rPr lang="cs-CZ" dirty="0"/>
              <a:t>uznání rozdělení </a:t>
            </a:r>
            <a:r>
              <a:rPr lang="cs-CZ" dirty="0" smtClean="0"/>
              <a:t>církve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2573844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611560" y="6172200"/>
            <a:ext cx="7946454" cy="569168"/>
          </a:xfrm>
        </p:spPr>
        <p:txBody>
          <a:bodyPr/>
          <a:lstStyle/>
          <a:p>
            <a:r>
              <a:rPr lang="cs-CZ" sz="2000" dirty="0" smtClean="0"/>
              <a:t>4. Titulní strana jednoho z tisků náboženského míru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>
          <a:xfrm>
            <a:off x="4648200" y="1196752"/>
            <a:ext cx="4038600" cy="5184576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Císař Karel V. bral uzavření míru jako svou osobní prohru</a:t>
            </a:r>
          </a:p>
          <a:p>
            <a:r>
              <a:rPr lang="cs-CZ" dirty="0" smtClean="0"/>
              <a:t>1556 odstoupil Španělsko a Nizozemí svému synovi Filipovi II.</a:t>
            </a:r>
          </a:p>
          <a:p>
            <a:r>
              <a:rPr lang="cs-CZ" dirty="0" smtClean="0"/>
              <a:t>Září 1556 – zřekl </a:t>
            </a:r>
            <a:r>
              <a:rPr lang="cs-CZ" dirty="0"/>
              <a:t>se také vlády ve svaté říši ve prospěch bratra </a:t>
            </a:r>
            <a:r>
              <a:rPr lang="cs-CZ" dirty="0" smtClean="0"/>
              <a:t>Ferdinanda</a:t>
            </a:r>
            <a:endParaRPr lang="cs-CZ" dirty="0"/>
          </a:p>
          <a:p>
            <a:r>
              <a:rPr lang="cs-CZ" dirty="0" smtClean="0"/>
              <a:t>došlo </a:t>
            </a:r>
            <a:r>
              <a:rPr lang="cs-CZ" dirty="0"/>
              <a:t>definitivně k rozdělení habsburského rodu na španělskou a rakouskou </a:t>
            </a:r>
            <a:r>
              <a:rPr lang="cs-CZ" dirty="0" smtClean="0"/>
              <a:t>větev</a:t>
            </a:r>
          </a:p>
          <a:p>
            <a:r>
              <a:rPr lang="cs-CZ" dirty="0" smtClean="0"/>
              <a:t>Zemřel 1558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30022"/>
            <a:ext cx="3600400" cy="60241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1863661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Závěrečné opakování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1268760"/>
            <a:ext cx="8445624" cy="4937760"/>
          </a:xfrm>
        </p:spPr>
        <p:txBody>
          <a:bodyPr>
            <a:normAutofit fontScale="85000" lnSpcReduction="20000"/>
          </a:bodyPr>
          <a:lstStyle/>
          <a:p>
            <a:pPr marL="514350" indent="-514350">
              <a:buAutoNum type="arabicPeriod"/>
            </a:pPr>
            <a:r>
              <a:rPr lang="cs-CZ" dirty="0" smtClean="0"/>
              <a:t>Vysvětlete pojem reformace.</a:t>
            </a:r>
          </a:p>
          <a:p>
            <a:pPr marL="514350" indent="-514350">
              <a:buAutoNum type="arabicPeriod"/>
            </a:pPr>
            <a:r>
              <a:rPr lang="cs-CZ" dirty="0" smtClean="0"/>
              <a:t>Jaká byla situace v církvi v období vrcholného středověku?</a:t>
            </a:r>
          </a:p>
          <a:p>
            <a:pPr marL="514350" indent="-514350">
              <a:buAutoNum type="arabicPeriod"/>
            </a:pPr>
            <a:r>
              <a:rPr lang="cs-CZ" dirty="0" smtClean="0"/>
              <a:t>Zopakujte si, co víte o anglické a české reformaci.</a:t>
            </a:r>
          </a:p>
          <a:p>
            <a:pPr marL="514350" indent="-514350">
              <a:buFont typeface="Wingdings 3"/>
              <a:buAutoNum type="arabicPeriod"/>
            </a:pPr>
            <a:r>
              <a:rPr lang="cs-CZ" dirty="0"/>
              <a:t>Za počátek světové reformace považujeme události </a:t>
            </a:r>
            <a:r>
              <a:rPr lang="cs-CZ" dirty="0" smtClean="0"/>
              <a:t>v ______ </a:t>
            </a:r>
            <a:r>
              <a:rPr lang="cs-CZ" sz="2000" i="1" dirty="0" smtClean="0"/>
              <a:t>(stát)</a:t>
            </a:r>
            <a:r>
              <a:rPr lang="cs-CZ" dirty="0" smtClean="0"/>
              <a:t>. </a:t>
            </a:r>
            <a:r>
              <a:rPr lang="cs-CZ" dirty="0"/>
              <a:t>Roku </a:t>
            </a:r>
            <a:r>
              <a:rPr lang="cs-CZ" dirty="0" smtClean="0"/>
              <a:t>____vystoupil ______a ve ______ zveřejnil svých ____ </a:t>
            </a:r>
            <a:r>
              <a:rPr lang="cs-CZ" dirty="0"/>
              <a:t>tezí. Bojoval zejména proti </a:t>
            </a:r>
            <a:r>
              <a:rPr lang="cs-CZ" dirty="0" smtClean="0"/>
              <a:t>______, </a:t>
            </a:r>
            <a:r>
              <a:rPr lang="cs-CZ" dirty="0"/>
              <a:t>za jediný základ křesťanství považoval </a:t>
            </a:r>
            <a:r>
              <a:rPr lang="cs-CZ" dirty="0" smtClean="0"/>
              <a:t>______.</a:t>
            </a:r>
          </a:p>
          <a:p>
            <a:pPr marL="514350" indent="-514350">
              <a:buFont typeface="Wingdings 3"/>
              <a:buAutoNum type="arabicPeriod"/>
            </a:pPr>
            <a:r>
              <a:rPr lang="cs-CZ" dirty="0" smtClean="0"/>
              <a:t>Proč se evangelíkům říká také protestanti?</a:t>
            </a:r>
            <a:endParaRPr lang="cs-CZ" dirty="0"/>
          </a:p>
          <a:p>
            <a:pPr marL="514350" indent="-514350">
              <a:buAutoNum type="arabicPeriod"/>
            </a:pPr>
            <a:r>
              <a:rPr lang="cs-CZ" dirty="0" smtClean="0"/>
              <a:t>Co to byla Augšpurská konfese? Kdo byl jejím autorem?</a:t>
            </a:r>
          </a:p>
          <a:p>
            <a:pPr marL="514350" indent="-514350">
              <a:buAutoNum type="arabicPeriod"/>
            </a:pPr>
            <a:r>
              <a:rPr lang="cs-CZ" dirty="0" smtClean="0"/>
              <a:t>Vysvětlete, co to byl </a:t>
            </a:r>
            <a:r>
              <a:rPr lang="cs-CZ" dirty="0" err="1" smtClean="0"/>
              <a:t>šmalkaldský</a:t>
            </a:r>
            <a:r>
              <a:rPr lang="cs-CZ" dirty="0" smtClean="0"/>
              <a:t> spolek.</a:t>
            </a:r>
          </a:p>
          <a:p>
            <a:pPr marL="514350" indent="-514350">
              <a:buFont typeface="Wingdings 3"/>
              <a:buAutoNum type="arabicPeriod"/>
            </a:pPr>
            <a:r>
              <a:rPr lang="cs-CZ" dirty="0" err="1" smtClean="0"/>
              <a:t>Šmalkaldská</a:t>
            </a:r>
            <a:r>
              <a:rPr lang="cs-CZ" dirty="0" smtClean="0"/>
              <a:t> válka. V čem spočíval význam bitvy u </a:t>
            </a:r>
            <a:r>
              <a:rPr lang="cs-CZ" sz="2800" dirty="0" err="1" smtClean="0"/>
              <a:t>Mühlberka</a:t>
            </a:r>
            <a:r>
              <a:rPr lang="cs-CZ" sz="2800" dirty="0" smtClean="0"/>
              <a:t>?</a:t>
            </a:r>
          </a:p>
          <a:p>
            <a:pPr marL="514350" indent="-514350">
              <a:buFont typeface="Wingdings 3"/>
              <a:buAutoNum type="arabicPeriod"/>
            </a:pPr>
            <a:r>
              <a:rPr lang="cs-CZ" dirty="0" smtClean="0"/>
              <a:t> Augšpurský náboženský mír.</a:t>
            </a:r>
          </a:p>
          <a:p>
            <a:pPr marL="514350" indent="-514350">
              <a:buFont typeface="Wingdings 3"/>
              <a:buAutoNum type="arabicPeriod"/>
            </a:pPr>
            <a:r>
              <a:rPr lang="cs-CZ" dirty="0" smtClean="0"/>
              <a:t>Vyberte si jednu osobnost spjatou s reformací a za pomoci internetových zdrojů zpracujte o této osobnosti krátký referát.</a:t>
            </a:r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1933850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cs-CZ" sz="1600" dirty="0" smtClean="0"/>
              <a:t>CRANACH</a:t>
            </a:r>
            <a:r>
              <a:rPr lang="cs-CZ" sz="1600" dirty="0"/>
              <a:t>, Lucas. </a:t>
            </a:r>
            <a:r>
              <a:rPr lang="cs-CZ" sz="1600" i="1" dirty="0"/>
              <a:t>wikipedia.cz</a:t>
            </a:r>
            <a:r>
              <a:rPr lang="cs-CZ" sz="1600" dirty="0"/>
              <a:t> [online]. [cit. 29.1.2014]. Dostupný na WWW: </a:t>
            </a:r>
            <a:r>
              <a:rPr lang="cs-CZ" sz="1600" dirty="0">
                <a:hlinkClick r:id="rId2"/>
              </a:rPr>
              <a:t>http://commons.wikimedia.org/wiki/File:Martin_Luther_by_Lucas_Cranach_der_%</a:t>
            </a:r>
            <a:r>
              <a:rPr lang="cs-CZ" sz="1600" dirty="0" smtClean="0">
                <a:hlinkClick r:id="rId2"/>
              </a:rPr>
              <a:t>C3%84ltere.jpeg</a:t>
            </a:r>
            <a:endParaRPr lang="cs-CZ" sz="1600" dirty="0" smtClean="0"/>
          </a:p>
          <a:p>
            <a:pPr marL="514350" indent="-514350">
              <a:buAutoNum type="arabicPeriod"/>
            </a:pPr>
            <a:r>
              <a:rPr lang="cs-CZ" sz="1600" dirty="0"/>
              <a:t>AUTOR NEUVEDEN. </a:t>
            </a:r>
            <a:r>
              <a:rPr lang="cs-CZ" sz="1600" i="1" dirty="0"/>
              <a:t>wikipedia.cz</a:t>
            </a:r>
            <a:r>
              <a:rPr lang="cs-CZ" sz="1600" dirty="0"/>
              <a:t> [online]. [cit. 29.1.2014]. Dostupný na WWW: </a:t>
            </a:r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commons.wikimedia.org/wiki/File:95Thesen.jpg</a:t>
            </a:r>
            <a:endParaRPr lang="cs-CZ" sz="1600" dirty="0" smtClean="0"/>
          </a:p>
          <a:p>
            <a:pPr marL="514350" indent="-514350">
              <a:buAutoNum type="arabicPeriod"/>
            </a:pPr>
            <a:r>
              <a:rPr lang="cs-CZ" sz="1600" dirty="0"/>
              <a:t>CRANACH, Lucas. </a:t>
            </a:r>
            <a:r>
              <a:rPr lang="cs-CZ" sz="1600" i="1" dirty="0"/>
              <a:t>wikipedia.cz</a:t>
            </a:r>
            <a:r>
              <a:rPr lang="cs-CZ" sz="1600" dirty="0"/>
              <a:t> [online]. [cit. 29.1.2014]. Dostupný na WWW: </a:t>
            </a:r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commons.wikimedia.org/wiki/File:Philipp-Melanchthon-1532.jpg</a:t>
            </a:r>
            <a:endParaRPr lang="cs-CZ" sz="1600" dirty="0" smtClean="0"/>
          </a:p>
          <a:p>
            <a:pPr marL="514350" indent="-514350">
              <a:buAutoNum type="arabicPeriod"/>
            </a:pPr>
            <a:r>
              <a:rPr lang="cs-CZ" sz="1600" dirty="0"/>
              <a:t>AUTOR NEUVEDEN. </a:t>
            </a:r>
            <a:r>
              <a:rPr lang="cs-CZ" sz="1600" i="1" dirty="0"/>
              <a:t>wikipedia.cz</a:t>
            </a:r>
            <a:r>
              <a:rPr lang="cs-CZ" sz="1600" dirty="0"/>
              <a:t> [online]. [cit. 29.1.2014]. Dostupný na WWW: </a:t>
            </a:r>
            <a:r>
              <a:rPr lang="cs-CZ" sz="1600" dirty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commons.wikimedia.org/wiki/File:Druck_Augsburger_Reichsfrieden.jpg</a:t>
            </a:r>
            <a:endParaRPr lang="cs-CZ" sz="1600" dirty="0" smtClean="0"/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48091435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Literatura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cs-CZ" i="1" dirty="0"/>
              <a:t>Dějiny zemí koruny české I. Od příchodu Slovanů do roku 1740</a:t>
            </a:r>
            <a:r>
              <a:rPr lang="cs-CZ" dirty="0"/>
              <a:t>. 4. vyd. Praha: Paseka, 1997, 315 s. ISBN 80-718-5096-9.</a:t>
            </a:r>
          </a:p>
          <a:p>
            <a:r>
              <a:rPr lang="cs-CZ" dirty="0" smtClean="0"/>
              <a:t>KANTOREK</a:t>
            </a:r>
            <a:r>
              <a:rPr lang="cs-CZ" dirty="0"/>
              <a:t>, Pavel; SOCHROVÁ Marie. </a:t>
            </a:r>
            <a:r>
              <a:rPr lang="cs-CZ" i="1" dirty="0"/>
              <a:t>Dějepis I. v kostce pro střední školy</a:t>
            </a:r>
            <a:r>
              <a:rPr lang="cs-CZ" dirty="0"/>
              <a:t>. 1.vyd. Fragment, 2008. ISBN 978-802-5306-055.</a:t>
            </a:r>
          </a:p>
          <a:p>
            <a:r>
              <a:rPr lang="cs-CZ" dirty="0"/>
              <a:t>KVIRENC, Jan a Eliška KUNSTOVÁ. </a:t>
            </a:r>
            <a:r>
              <a:rPr lang="cs-CZ" i="1" dirty="0"/>
              <a:t>České dějiny do roku 1914: historie v dokumentech</a:t>
            </a:r>
            <a:r>
              <a:rPr lang="cs-CZ" dirty="0"/>
              <a:t>. Vyd. 1. Liberec: Dialog, 2006, 207 s. ISBN 80-867-6143-6.</a:t>
            </a:r>
          </a:p>
          <a:p>
            <a:r>
              <a:rPr lang="cs-CZ" dirty="0"/>
              <a:t>KVIRENC, Jan. </a:t>
            </a:r>
            <a:r>
              <a:rPr lang="cs-CZ" i="1" dirty="0"/>
              <a:t>Evropa do roku 1914: historie v dokumentech</a:t>
            </a:r>
            <a:r>
              <a:rPr lang="cs-CZ" dirty="0"/>
              <a:t>. Vyd. 1. Liberec: Dialog, 2007, 232 s. ISBN 978-808-6761-701.</a:t>
            </a:r>
          </a:p>
          <a:p>
            <a:r>
              <a:rPr lang="cs-CZ" dirty="0" smtClean="0"/>
              <a:t>ŠTĚPÁNKOVÁ</a:t>
            </a:r>
            <a:r>
              <a:rPr lang="cs-CZ" dirty="0"/>
              <a:t>, Alena a Zdeněk ŠAŠINKA. </a:t>
            </a:r>
            <a:r>
              <a:rPr lang="cs-CZ" i="1" dirty="0"/>
              <a:t>Odmaturuj! z dějepisu 1</a:t>
            </a:r>
            <a:r>
              <a:rPr lang="cs-CZ" dirty="0"/>
              <a:t>. Vyd. 1. Brno: </a:t>
            </a:r>
            <a:r>
              <a:rPr lang="cs-CZ" dirty="0" err="1"/>
              <a:t>Didaktis</a:t>
            </a:r>
            <a:r>
              <a:rPr lang="cs-CZ" dirty="0"/>
              <a:t>, c2006, 232 s. ISBN 80-735-8059-4.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6434328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3600" b="1" dirty="0" smtClean="0"/>
              <a:t>Konec </a:t>
            </a:r>
            <a:endParaRPr lang="cs-CZ" b="1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901442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Původ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Původ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ůvod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balanced" dir="t">
              <a:rot lat="0" lon="0" rev="0"/>
            </a:lightRig>
          </a:scene3d>
          <a:sp3d prstMaterial="matte">
            <a:bevelT w="0" h="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2700000"/>
            </a:lightRig>
          </a:scene3d>
          <a:sp3d prstMaterial="matte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60000"/>
                <a:satMod val="300000"/>
              </a:schemeClr>
            </a:gs>
            <a:gs pos="30000">
              <a:schemeClr val="phClr">
                <a:shade val="80000"/>
                <a:satMod val="230000"/>
              </a:schemeClr>
            </a:gs>
            <a:gs pos="100000">
              <a:schemeClr val="phClr">
                <a:tint val="97000"/>
                <a:satMod val="22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6000"/>
                <a:satMod val="120000"/>
              </a:schemeClr>
              <a:schemeClr val="phClr">
                <a:tint val="90000"/>
              </a:schemeClr>
            </a:duotone>
          </a:blip>
          <a:tile tx="0" ty="0" sx="35000" sy="40000" flip="x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Origin</Template>
  <TotalTime>193</TotalTime>
  <Words>1296</Words>
  <Application>Microsoft Office PowerPoint</Application>
  <PresentationFormat>Předvádění na obrazovce (4:3)</PresentationFormat>
  <Paragraphs>206</Paragraphs>
  <Slides>32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32</vt:i4>
      </vt:variant>
    </vt:vector>
  </HeadingPairs>
  <TitlesOfParts>
    <vt:vector size="34" baseType="lpstr">
      <vt:lpstr>Původ</vt:lpstr>
      <vt:lpstr>projekt</vt:lpstr>
      <vt:lpstr>Německá reformace, Martin Luther</vt:lpstr>
      <vt:lpstr>ANOTACE</vt:lpstr>
      <vt:lpstr>Německá reformace,  Martin Luther</vt:lpstr>
      <vt:lpstr>Reformace </vt:lpstr>
      <vt:lpstr>Příčiny reformace</vt:lpstr>
      <vt:lpstr>Prezentace aplikace PowerPoint</vt:lpstr>
      <vt:lpstr>Prezentace aplikace PowerPoint</vt:lpstr>
      <vt:lpstr>Prezentace aplikace PowerPoint</vt:lpstr>
      <vt:lpstr>Martin Luther</vt:lpstr>
      <vt:lpstr>Prezentace aplikace PowerPoint</vt:lpstr>
      <vt:lpstr>Prezentace aplikace PowerPoint</vt:lpstr>
      <vt:lpstr>Prezentace aplikace PowerPoint</vt:lpstr>
      <vt:lpstr>Prezentace aplikace PowerPoint</vt:lpstr>
      <vt:lpstr>Počátky německé reformace</vt:lpstr>
      <vt:lpstr>Lutherovo vystoupení ve Wittenbergu</vt:lpstr>
      <vt:lpstr>Prezentace aplikace PowerPoint</vt:lpstr>
      <vt:lpstr>95 tezí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Augsburské vyznání</vt:lpstr>
      <vt:lpstr>Šmalkaldský spolek</vt:lpstr>
      <vt:lpstr>Šmalkaldská válka</vt:lpstr>
      <vt:lpstr>Augšpurský náboženský mír</vt:lpstr>
      <vt:lpstr>Prezentace aplikace PowerPoint</vt:lpstr>
      <vt:lpstr>Závěrečné opakování</vt:lpstr>
      <vt:lpstr>Zdroje </vt:lpstr>
      <vt:lpstr>Literatura </vt:lpstr>
      <vt:lpstr>Konec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Německá reformace,  Martin Luther</dc:title>
  <dc:creator>zi</dc:creator>
  <cp:lastModifiedBy>zi</cp:lastModifiedBy>
  <cp:revision>27</cp:revision>
  <dcterms:created xsi:type="dcterms:W3CDTF">2014-01-22T10:12:55Z</dcterms:created>
  <dcterms:modified xsi:type="dcterms:W3CDTF">2014-02-21T06:55:49Z</dcterms:modified>
</cp:coreProperties>
</file>