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7"/>
  </p:notesMasterIdLst>
  <p:sldIdLst>
    <p:sldId id="279" r:id="rId3"/>
    <p:sldId id="280" r:id="rId4"/>
    <p:sldId id="256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70" r:id="rId17"/>
    <p:sldId id="271" r:id="rId18"/>
    <p:sldId id="272" r:id="rId19"/>
    <p:sldId id="273" r:id="rId20"/>
    <p:sldId id="274" r:id="rId21"/>
    <p:sldId id="276" r:id="rId22"/>
    <p:sldId id="277" r:id="rId23"/>
    <p:sldId id="260" r:id="rId24"/>
    <p:sldId id="278" r:id="rId25"/>
    <p:sldId id="275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CCBDBD-3CFB-43A9-96DB-81E651144719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1ED2D9-ADAA-439A-96E9-B619EB165B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781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1ED2D9-ADAA-439A-96E9-B619EB165B2C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177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27086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79444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6746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05066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69089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82593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133337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52812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05214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17715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56981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35855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58643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26193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0546F36-EBD3-474D-B45A-60248BCBA9AA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C249152-81D5-403C-AB53-94B367445D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24.2.2014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0328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rburger-Religionsgespr%C3%A4ch.jpg" TargetMode="External"/><Relationship Id="rId2" Type="http://schemas.openxmlformats.org/officeDocument/2006/relationships/hyperlink" Target="http://commons.wikimedia.org/wiki/File:Ulrich_Zwingl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Muenster_Lamberti_Koerbe_6428.jpg" TargetMode="External"/><Relationship Id="rId4" Type="http://schemas.openxmlformats.org/officeDocument/2006/relationships/hyperlink" Target="http://commons.wikimedia.org/wiki/File:Muenster,Prinzipalmarkt06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Počátky švýcarské reformace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81510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VY_32_INOVACE_3.DE.16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121209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8218" y="4437112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 seznámení žáků s problematikou vzniku reformace ve Švýcarsku a činností prvních švýcarských reformátorů. Sleduje problematiku formování švýcarské reformace v 16. století. Soustředí se také na postižení významu reformace pro dějiny Evropy. Na příkladu novokřtěneckého hnutí ukazuje i odraz švýcarské reformace v českých dějinách. Materiál je určen především pro výkladovou část hodiny, ale i pro opakování a upevňování poznatků. Obrazový materiál je vhodný jako pomůcka pro osvětlení a srovnání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1393311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Počátky švýcarské reformace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96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Švýcarská reformace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Začala </a:t>
            </a:r>
            <a:r>
              <a:rPr lang="cs-CZ" sz="3200" dirty="0"/>
              <a:t>roku </a:t>
            </a:r>
            <a:r>
              <a:rPr lang="cs-CZ" sz="3200" b="1" dirty="0" smtClean="0"/>
              <a:t>1522 </a:t>
            </a:r>
            <a:r>
              <a:rPr lang="cs-CZ" sz="3200" dirty="0" smtClean="0"/>
              <a:t>v Curychu vystoupením </a:t>
            </a:r>
            <a:r>
              <a:rPr lang="cs-CZ" sz="3200" dirty="0"/>
              <a:t>Ulricha </a:t>
            </a:r>
            <a:r>
              <a:rPr lang="cs-CZ" sz="3200" dirty="0" err="1" smtClean="0"/>
              <a:t>Zwingliho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b="1" dirty="0" smtClean="0"/>
              <a:t>Vznikla  </a:t>
            </a:r>
            <a:r>
              <a:rPr lang="cs-CZ" sz="3200" b="1" dirty="0"/>
              <a:t>nezávisle na vystoupení Martina </a:t>
            </a:r>
            <a:r>
              <a:rPr lang="cs-CZ" sz="3200" b="1" dirty="0" smtClean="0"/>
              <a:t>Luthera</a:t>
            </a:r>
          </a:p>
          <a:p>
            <a:endParaRPr lang="cs-CZ" sz="3200" dirty="0" smtClean="0"/>
          </a:p>
          <a:p>
            <a:r>
              <a:rPr lang="cs-CZ" sz="3200" dirty="0" smtClean="0"/>
              <a:t>Hlavními postavami se stali </a:t>
            </a:r>
            <a:r>
              <a:rPr lang="cs-CZ" sz="3200" b="1" dirty="0" smtClean="0"/>
              <a:t>Ulrich </a:t>
            </a:r>
            <a:r>
              <a:rPr lang="cs-CZ" sz="3200" b="1" dirty="0" err="1" smtClean="0"/>
              <a:t>Zwingli</a:t>
            </a:r>
            <a:r>
              <a:rPr lang="cs-CZ" sz="3200" b="1" dirty="0" smtClean="0"/>
              <a:t> </a:t>
            </a:r>
            <a:r>
              <a:rPr lang="cs-CZ" sz="3200" dirty="0" smtClean="0"/>
              <a:t>a </a:t>
            </a:r>
            <a:r>
              <a:rPr lang="cs-CZ" sz="3200" b="1" dirty="0" smtClean="0"/>
              <a:t>Jan Kalvín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67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Ulrich </a:t>
            </a:r>
            <a:r>
              <a:rPr lang="cs-CZ" b="1" dirty="0" err="1" smtClean="0"/>
              <a:t>Zwingli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1484 – 1531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89207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95536" y="5661248"/>
            <a:ext cx="4040188" cy="685800"/>
          </a:xfrm>
        </p:spPr>
        <p:txBody>
          <a:bodyPr/>
          <a:lstStyle/>
          <a:p>
            <a:r>
              <a:rPr lang="cs-CZ" sz="2000" dirty="0" smtClean="0"/>
              <a:t>1. </a:t>
            </a:r>
            <a:endParaRPr lang="cs-CZ" sz="2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8200" y="1196752"/>
            <a:ext cx="424428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Křestní </a:t>
            </a:r>
            <a:r>
              <a:rPr lang="cs-CZ" dirty="0"/>
              <a:t>jméno </a:t>
            </a:r>
            <a:r>
              <a:rPr lang="cs-CZ" dirty="0" smtClean="0"/>
              <a:t>psáno </a:t>
            </a:r>
            <a:r>
              <a:rPr lang="cs-CZ" dirty="0"/>
              <a:t>též </a:t>
            </a:r>
            <a:r>
              <a:rPr lang="cs-CZ" b="1" dirty="0" err="1" smtClean="0"/>
              <a:t>Huldrych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/>
              <a:t>Studoval teologii v Bernu, ve Vídni a </a:t>
            </a:r>
            <a:r>
              <a:rPr lang="cs-CZ" dirty="0" smtClean="0"/>
              <a:t>Basileji</a:t>
            </a:r>
          </a:p>
          <a:p>
            <a:endParaRPr lang="cs-CZ" dirty="0" smtClean="0"/>
          </a:p>
          <a:p>
            <a:r>
              <a:rPr lang="cs-CZ" dirty="0" smtClean="0"/>
              <a:t>Později </a:t>
            </a:r>
            <a:r>
              <a:rPr lang="cs-CZ" dirty="0"/>
              <a:t>působil jako farář, </a:t>
            </a:r>
            <a:r>
              <a:rPr lang="cs-CZ" dirty="0" smtClean="0"/>
              <a:t>kazatel a </a:t>
            </a:r>
            <a:r>
              <a:rPr lang="cs-CZ" dirty="0"/>
              <a:t>vojenský </a:t>
            </a:r>
            <a:r>
              <a:rPr lang="cs-CZ" dirty="0" smtClean="0"/>
              <a:t>duchovní</a:t>
            </a:r>
          </a:p>
          <a:p>
            <a:endParaRPr lang="cs-CZ" dirty="0" smtClean="0"/>
          </a:p>
          <a:p>
            <a:r>
              <a:rPr lang="cs-CZ" dirty="0" smtClean="0"/>
              <a:t>1518 </a:t>
            </a:r>
            <a:r>
              <a:rPr lang="cs-CZ" dirty="0"/>
              <a:t>byl povolán do </a:t>
            </a:r>
            <a:r>
              <a:rPr lang="cs-CZ" dirty="0" smtClean="0"/>
              <a:t>Curychu</a:t>
            </a:r>
          </a:p>
          <a:p>
            <a:pPr lvl="1"/>
            <a:r>
              <a:rPr lang="cs-CZ" dirty="0" smtClean="0"/>
              <a:t>Zasazuje se o </a:t>
            </a:r>
            <a:r>
              <a:rPr lang="cs-CZ" dirty="0"/>
              <a:t>reformaci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4193132" cy="4332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0978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52216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Curychu patřil k nejbohatším měšťanům</a:t>
            </a:r>
          </a:p>
          <a:p>
            <a:r>
              <a:rPr lang="cs-CZ" sz="2800" dirty="0" smtClean="0"/>
              <a:t>Od počátku podporován světskou mocí</a:t>
            </a:r>
          </a:p>
          <a:p>
            <a:r>
              <a:rPr lang="cs-CZ" sz="2800" dirty="0" smtClean="0"/>
              <a:t>Byl obeznámen s </a:t>
            </a:r>
            <a:r>
              <a:rPr lang="cs-CZ" sz="2800" dirty="0" err="1"/>
              <a:t>Lutherovým</a:t>
            </a:r>
            <a:r>
              <a:rPr lang="cs-CZ" sz="2800" dirty="0"/>
              <a:t> </a:t>
            </a:r>
            <a:r>
              <a:rPr lang="cs-CZ" sz="2800" dirty="0" smtClean="0"/>
              <a:t>vystoupením</a:t>
            </a:r>
          </a:p>
          <a:p>
            <a:r>
              <a:rPr lang="cs-CZ" sz="2800" dirty="0" smtClean="0"/>
              <a:t>1522 – na začátku postního období vystoupil před veřejností a pojídal klobásy</a:t>
            </a:r>
          </a:p>
          <a:p>
            <a:pPr lvl="1"/>
            <a:r>
              <a:rPr lang="cs-CZ" sz="2500" dirty="0" smtClean="0"/>
              <a:t>Útočil </a:t>
            </a:r>
            <a:r>
              <a:rPr lang="cs-CZ" sz="2500" dirty="0"/>
              <a:t>tak na podstatu </a:t>
            </a:r>
            <a:r>
              <a:rPr lang="cs-CZ" sz="2500" dirty="0" smtClean="0"/>
              <a:t>učení o roli skutků při spáse</a:t>
            </a:r>
          </a:p>
          <a:p>
            <a:pPr lvl="1"/>
            <a:r>
              <a:rPr lang="cs-CZ" sz="2500" dirty="0" smtClean="0"/>
              <a:t>Tímto </a:t>
            </a:r>
            <a:r>
              <a:rPr lang="cs-CZ" sz="2500" dirty="0"/>
              <a:t>činem vyvolal debatu na téma spásné role </a:t>
            </a:r>
            <a:r>
              <a:rPr lang="cs-CZ" sz="2500" dirty="0" smtClean="0"/>
              <a:t>skutků</a:t>
            </a:r>
          </a:p>
          <a:p>
            <a:pPr lvl="1"/>
            <a:r>
              <a:rPr lang="cs-CZ" sz="2500" dirty="0" smtClean="0"/>
              <a:t>Se </a:t>
            </a:r>
            <a:r>
              <a:rPr lang="cs-CZ" sz="2500" dirty="0"/>
              <a:t>zásadou </a:t>
            </a:r>
            <a:r>
              <a:rPr lang="cs-CZ" sz="2500" i="1" dirty="0" err="1"/>
              <a:t>sola</a:t>
            </a:r>
            <a:r>
              <a:rPr lang="cs-CZ" sz="2500" i="1" dirty="0"/>
              <a:t> </a:t>
            </a:r>
            <a:r>
              <a:rPr lang="cs-CZ" sz="2500" i="1" dirty="0" err="1"/>
              <a:t>scriptura</a:t>
            </a:r>
            <a:r>
              <a:rPr lang="cs-CZ" sz="2500" dirty="0"/>
              <a:t> ukázal, že skutky nemají podstatu v Písmu </a:t>
            </a:r>
            <a:r>
              <a:rPr lang="cs-CZ" sz="2500" dirty="0" smtClean="0"/>
              <a:t>svatém</a:t>
            </a:r>
          </a:p>
          <a:p>
            <a:r>
              <a:rPr lang="cs-CZ" sz="2800" dirty="0" smtClean="0"/>
              <a:t>1522-23 se stal duchovním </a:t>
            </a:r>
            <a:r>
              <a:rPr lang="cs-CZ" sz="2800" dirty="0"/>
              <a:t>správcem </a:t>
            </a:r>
            <a:r>
              <a:rPr lang="cs-CZ" sz="2800" dirty="0" smtClean="0"/>
              <a:t>Curychu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0766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Přijímal </a:t>
            </a:r>
            <a:r>
              <a:rPr lang="cs-CZ" sz="3200" b="1" dirty="0"/>
              <a:t>tři </a:t>
            </a:r>
            <a:r>
              <a:rPr lang="cs-CZ" sz="3200" dirty="0"/>
              <a:t>základní</a:t>
            </a:r>
            <a:r>
              <a:rPr lang="cs-CZ" sz="3200" b="1" dirty="0"/>
              <a:t> principy </a:t>
            </a:r>
            <a:r>
              <a:rPr lang="cs-CZ" sz="3200" b="1" dirty="0" smtClean="0"/>
              <a:t>reformace</a:t>
            </a:r>
          </a:p>
          <a:p>
            <a:pPr lvl="1"/>
            <a:r>
              <a:rPr lang="cs-CZ" sz="2800" b="1" i="1" dirty="0" err="1" smtClean="0"/>
              <a:t>sola</a:t>
            </a:r>
            <a:r>
              <a:rPr lang="cs-CZ" sz="2800" b="1" i="1" dirty="0" smtClean="0"/>
              <a:t> </a:t>
            </a:r>
            <a:r>
              <a:rPr lang="cs-CZ" sz="2800" b="1" i="1" dirty="0" err="1"/>
              <a:t>scriptura</a:t>
            </a:r>
            <a:r>
              <a:rPr lang="cs-CZ" sz="2800" b="1" dirty="0"/>
              <a:t> </a:t>
            </a:r>
            <a:r>
              <a:rPr lang="cs-CZ" sz="2800" dirty="0"/>
              <a:t>(pouhým </a:t>
            </a:r>
            <a:r>
              <a:rPr lang="cs-CZ" sz="2800" dirty="0" smtClean="0"/>
              <a:t>Písmem)</a:t>
            </a:r>
          </a:p>
          <a:p>
            <a:pPr lvl="2"/>
            <a:r>
              <a:rPr lang="cs-CZ" sz="2800" dirty="0"/>
              <a:t>odmítal </a:t>
            </a:r>
            <a:r>
              <a:rPr lang="cs-CZ" sz="2800" dirty="0" smtClean="0"/>
              <a:t>transsubstanciaci</a:t>
            </a:r>
          </a:p>
          <a:p>
            <a:pPr lvl="2"/>
            <a:r>
              <a:rPr lang="cs-CZ" sz="2800" dirty="0"/>
              <a:t>Ježíš Kristus je podle </a:t>
            </a:r>
            <a:r>
              <a:rPr lang="cs-CZ" sz="2800" dirty="0" err="1"/>
              <a:t>Zwingliho</a:t>
            </a:r>
            <a:r>
              <a:rPr lang="cs-CZ" sz="2800" dirty="0"/>
              <a:t> reálně přítomen v </a:t>
            </a:r>
            <a:r>
              <a:rPr lang="cs-CZ" sz="2800" dirty="0" smtClean="0"/>
              <a:t>eucharistii, </a:t>
            </a:r>
            <a:r>
              <a:rPr lang="cs-CZ" sz="2800" dirty="0"/>
              <a:t>ale nedochází k </a:t>
            </a:r>
            <a:r>
              <a:rPr lang="cs-CZ" sz="2800" dirty="0" smtClean="0"/>
              <a:t>přepodstatnění</a:t>
            </a:r>
          </a:p>
          <a:p>
            <a:pPr lvl="2"/>
            <a:endParaRPr lang="cs-CZ" sz="2800" dirty="0" smtClean="0"/>
          </a:p>
          <a:p>
            <a:pPr lvl="1"/>
            <a:r>
              <a:rPr lang="cs-CZ" sz="2800" b="1" i="1" dirty="0" err="1" smtClean="0"/>
              <a:t>sola</a:t>
            </a:r>
            <a:r>
              <a:rPr lang="cs-CZ" sz="2800" b="1" i="1" dirty="0" smtClean="0"/>
              <a:t> </a:t>
            </a:r>
            <a:r>
              <a:rPr lang="cs-CZ" sz="2800" b="1" i="1" dirty="0"/>
              <a:t>fide</a:t>
            </a:r>
            <a:r>
              <a:rPr lang="cs-CZ" sz="2800" b="1" dirty="0"/>
              <a:t> </a:t>
            </a:r>
            <a:r>
              <a:rPr lang="cs-CZ" sz="2800" dirty="0"/>
              <a:t>(pouhou </a:t>
            </a:r>
            <a:r>
              <a:rPr lang="cs-CZ" sz="2800" dirty="0" smtClean="0"/>
              <a:t>vírou)</a:t>
            </a:r>
          </a:p>
          <a:p>
            <a:pPr lvl="1"/>
            <a:endParaRPr lang="cs-CZ" sz="2800" dirty="0" smtClean="0"/>
          </a:p>
          <a:p>
            <a:pPr lvl="1"/>
            <a:r>
              <a:rPr lang="cs-CZ" sz="2800" b="1" i="1" dirty="0" err="1" smtClean="0"/>
              <a:t>sola</a:t>
            </a:r>
            <a:r>
              <a:rPr lang="cs-CZ" sz="2800" b="1" i="1" dirty="0" smtClean="0"/>
              <a:t> </a:t>
            </a:r>
            <a:r>
              <a:rPr lang="cs-CZ" sz="2800" b="1" i="1" dirty="0" err="1"/>
              <a:t>gratia</a:t>
            </a:r>
            <a:r>
              <a:rPr lang="cs-CZ" sz="2800" b="1" dirty="0"/>
              <a:t> </a:t>
            </a:r>
            <a:r>
              <a:rPr lang="cs-CZ" sz="2800" dirty="0"/>
              <a:t>(pouhou </a:t>
            </a:r>
            <a:r>
              <a:rPr lang="cs-CZ" sz="2800" dirty="0" smtClean="0"/>
              <a:t>milostí)</a:t>
            </a:r>
          </a:p>
        </p:txBody>
      </p:sp>
    </p:spTree>
    <p:extLst>
      <p:ext uri="{BB962C8B-B14F-4D97-AF65-F5344CB8AC3E}">
        <p14:creationId xmlns:p14="http://schemas.microsoft.com/office/powerpoint/2010/main" xmlns="" val="365461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/>
          <a:lstStyle/>
          <a:p>
            <a:r>
              <a:rPr lang="cs-CZ" dirty="0"/>
              <a:t>Radikálněji </a:t>
            </a:r>
            <a:r>
              <a:rPr lang="cs-CZ" dirty="0" smtClean="0"/>
              <a:t>pojímal křesťanské rituály </a:t>
            </a:r>
            <a:r>
              <a:rPr lang="cs-CZ" dirty="0"/>
              <a:t>a jejich roli v životě </a:t>
            </a:r>
            <a:r>
              <a:rPr lang="cs-CZ" dirty="0" smtClean="0"/>
              <a:t>věřících</a:t>
            </a:r>
          </a:p>
          <a:p>
            <a:endParaRPr lang="cs-CZ" dirty="0" smtClean="0"/>
          </a:p>
          <a:p>
            <a:r>
              <a:rPr lang="cs-CZ" b="1" dirty="0" smtClean="0"/>
              <a:t>Mši </a:t>
            </a:r>
            <a:r>
              <a:rPr lang="cs-CZ" b="1" dirty="0"/>
              <a:t>pojímal jako projev úcty k </a:t>
            </a:r>
            <a:r>
              <a:rPr lang="cs-CZ" b="1" dirty="0" smtClean="0"/>
              <a:t>Bohu</a:t>
            </a:r>
            <a:r>
              <a:rPr lang="cs-CZ" dirty="0" smtClean="0"/>
              <a:t>, </a:t>
            </a:r>
            <a:r>
              <a:rPr lang="cs-CZ" dirty="0"/>
              <a:t>nikoli jako prostředek ke </a:t>
            </a:r>
            <a:r>
              <a:rPr lang="cs-CZ" dirty="0" smtClean="0"/>
              <a:t>spáse</a:t>
            </a:r>
          </a:p>
          <a:p>
            <a:endParaRPr lang="cs-CZ" dirty="0" smtClean="0"/>
          </a:p>
          <a:p>
            <a:r>
              <a:rPr lang="cs-CZ" b="1" dirty="0" smtClean="0"/>
              <a:t>Ostře </a:t>
            </a:r>
            <a:r>
              <a:rPr lang="cs-CZ" b="1" dirty="0"/>
              <a:t>se vymezoval proti obrazům, sochám a ostatkům </a:t>
            </a:r>
            <a:r>
              <a:rPr lang="cs-CZ" b="1" dirty="0" smtClean="0"/>
              <a:t>svatých</a:t>
            </a:r>
          </a:p>
          <a:p>
            <a:endParaRPr lang="cs-CZ" dirty="0" smtClean="0"/>
          </a:p>
          <a:p>
            <a:r>
              <a:rPr lang="cs-CZ" b="1" dirty="0" smtClean="0"/>
              <a:t>Interpretoval eucharistii jako </a:t>
            </a:r>
            <a:r>
              <a:rPr lang="cs-CZ" dirty="0"/>
              <a:t>pouze</a:t>
            </a:r>
            <a:r>
              <a:rPr lang="cs-CZ" b="1" dirty="0"/>
              <a:t> symbolickou připomínku poslední </a:t>
            </a:r>
            <a:r>
              <a:rPr lang="cs-CZ" b="1" dirty="0" smtClean="0"/>
              <a:t>večeře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288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Marburské náboženské rozhovory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91264" cy="5234136"/>
          </a:xfrm>
        </p:spPr>
        <p:txBody>
          <a:bodyPr>
            <a:normAutofit fontScale="85000" lnSpcReduction="20000"/>
          </a:bodyPr>
          <a:lstStyle/>
          <a:p>
            <a:r>
              <a:rPr lang="cs-CZ" sz="3500" dirty="0" smtClean="0"/>
              <a:t>1529 </a:t>
            </a:r>
            <a:r>
              <a:rPr lang="cs-CZ" sz="3500" dirty="0"/>
              <a:t>v německém </a:t>
            </a:r>
            <a:r>
              <a:rPr lang="cs-CZ" sz="3500" dirty="0" err="1" smtClean="0"/>
              <a:t>Marburgu</a:t>
            </a:r>
            <a:endParaRPr lang="cs-CZ" sz="3500" dirty="0" smtClean="0"/>
          </a:p>
          <a:p>
            <a:r>
              <a:rPr lang="cs-CZ" sz="3500" dirty="0" smtClean="0"/>
              <a:t>Jejich </a:t>
            </a:r>
            <a:r>
              <a:rPr lang="cs-CZ" sz="3500" dirty="0"/>
              <a:t>cílem bylo dosažení jednoty protestantských </a:t>
            </a:r>
            <a:r>
              <a:rPr lang="cs-CZ" sz="3500" dirty="0" smtClean="0"/>
              <a:t>hnutí</a:t>
            </a:r>
            <a:endParaRPr lang="cs-CZ" sz="3500" dirty="0"/>
          </a:p>
          <a:p>
            <a:r>
              <a:rPr lang="cs-CZ" sz="3500" dirty="0"/>
              <a:t>Hlavní pozornost byla zaměřena na </a:t>
            </a:r>
            <a:r>
              <a:rPr lang="cs-CZ" sz="3500" dirty="0" smtClean="0"/>
              <a:t>rozhovor Luthera </a:t>
            </a:r>
            <a:r>
              <a:rPr lang="cs-CZ" sz="3500" dirty="0"/>
              <a:t>a </a:t>
            </a:r>
            <a:r>
              <a:rPr lang="cs-CZ" sz="3500" dirty="0" err="1"/>
              <a:t>Melanchthona</a:t>
            </a:r>
            <a:r>
              <a:rPr lang="cs-CZ" sz="3500" dirty="0"/>
              <a:t> </a:t>
            </a:r>
            <a:r>
              <a:rPr lang="cs-CZ" sz="3500" dirty="0" smtClean="0"/>
              <a:t>s </a:t>
            </a:r>
            <a:r>
              <a:rPr lang="cs-CZ" sz="3500" dirty="0" err="1" smtClean="0"/>
              <a:t>Zwinglim</a:t>
            </a:r>
            <a:endParaRPr lang="cs-CZ" sz="3500" dirty="0"/>
          </a:p>
          <a:p>
            <a:pPr lvl="1"/>
            <a:r>
              <a:rPr lang="cs-CZ" sz="3000" dirty="0" smtClean="0"/>
              <a:t>Rozhovor </a:t>
            </a:r>
            <a:r>
              <a:rPr lang="cs-CZ" sz="3000" dirty="0"/>
              <a:t>ztroskotal na rozdílném </a:t>
            </a:r>
            <a:r>
              <a:rPr lang="cs-CZ" sz="3000" dirty="0" smtClean="0"/>
              <a:t>výkladu </a:t>
            </a:r>
            <a:r>
              <a:rPr lang="cs-CZ" sz="3000" b="1" dirty="0" smtClean="0"/>
              <a:t>Večeře Páně</a:t>
            </a:r>
          </a:p>
          <a:p>
            <a:pPr lvl="2"/>
            <a:r>
              <a:rPr lang="cs-CZ" sz="3000" dirty="0" smtClean="0"/>
              <a:t>Luther – stanovisko </a:t>
            </a:r>
            <a:r>
              <a:rPr lang="cs-CZ" sz="3000" dirty="0"/>
              <a:t>tělesné přítomnosti </a:t>
            </a:r>
            <a:r>
              <a:rPr lang="cs-CZ" sz="3000" dirty="0" smtClean="0"/>
              <a:t>Krista ve svátosti</a:t>
            </a:r>
            <a:endParaRPr lang="cs-CZ" sz="3000" dirty="0"/>
          </a:p>
          <a:p>
            <a:pPr lvl="2"/>
            <a:r>
              <a:rPr lang="cs-CZ" sz="3000" dirty="0" err="1" smtClean="0"/>
              <a:t>Zwingli</a:t>
            </a:r>
            <a:r>
              <a:rPr lang="cs-CZ" sz="3000" dirty="0" smtClean="0"/>
              <a:t> </a:t>
            </a:r>
            <a:r>
              <a:rPr lang="cs-CZ" sz="3000" dirty="0"/>
              <a:t>viděl ve V</a:t>
            </a:r>
            <a:r>
              <a:rPr lang="cs-CZ" sz="3000" dirty="0" smtClean="0"/>
              <a:t>ečeři </a:t>
            </a:r>
            <a:r>
              <a:rPr lang="cs-CZ" sz="3000" dirty="0"/>
              <a:t>pouze symbolický </a:t>
            </a:r>
            <a:r>
              <a:rPr lang="cs-CZ" sz="3000" dirty="0" smtClean="0"/>
              <a:t>akt</a:t>
            </a:r>
            <a:endParaRPr lang="cs-CZ" sz="3000" dirty="0"/>
          </a:p>
          <a:p>
            <a:r>
              <a:rPr lang="cs-CZ" sz="3500" dirty="0"/>
              <a:t>Výsledkem rozhovorů bylo 15 </a:t>
            </a:r>
            <a:r>
              <a:rPr lang="cs-CZ" sz="3500" dirty="0" smtClean="0"/>
              <a:t>článků</a:t>
            </a:r>
          </a:p>
          <a:p>
            <a:pPr lvl="1"/>
            <a:r>
              <a:rPr lang="cs-CZ" sz="3000" dirty="0" smtClean="0"/>
              <a:t>Ukazují </a:t>
            </a:r>
            <a:r>
              <a:rPr lang="cs-CZ" sz="3000" dirty="0"/>
              <a:t>těsnou blízkost německé a švýcarské </a:t>
            </a:r>
            <a:r>
              <a:rPr lang="cs-CZ" sz="3000" dirty="0" smtClean="0"/>
              <a:t>reformace</a:t>
            </a:r>
            <a:endParaRPr lang="cs-CZ" sz="3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4994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31540" y="6172200"/>
            <a:ext cx="8280920" cy="569168"/>
          </a:xfrm>
        </p:spPr>
        <p:txBody>
          <a:bodyPr/>
          <a:lstStyle/>
          <a:p>
            <a:pPr algn="ctr"/>
            <a:r>
              <a:rPr lang="cs-CZ" sz="2000" dirty="0"/>
              <a:t>2. Marburské náboženské rozhovory (dřevořezba, anonym, 1557)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8568"/>
            <a:ext cx="8696181" cy="593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7251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Konflikt s katolickými kantony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Autofit/>
          </a:bodyPr>
          <a:lstStyle/>
          <a:p>
            <a:r>
              <a:rPr lang="cs-CZ" sz="3200" dirty="0" err="1"/>
              <a:t>Zwingli</a:t>
            </a:r>
            <a:r>
              <a:rPr lang="cs-CZ" sz="3200" dirty="0"/>
              <a:t> začal své myšlenky šířit do ostatních </a:t>
            </a:r>
            <a:r>
              <a:rPr lang="cs-CZ" sz="3200" dirty="0" smtClean="0"/>
              <a:t>kantonů</a:t>
            </a:r>
          </a:p>
          <a:p>
            <a:pPr lvl="1"/>
            <a:r>
              <a:rPr lang="cs-CZ" sz="2800" dirty="0" smtClean="0"/>
              <a:t>Založil </a:t>
            </a:r>
            <a:r>
              <a:rPr lang="cs-CZ" sz="2800" dirty="0"/>
              <a:t>společenství </a:t>
            </a:r>
            <a:r>
              <a:rPr lang="cs-CZ" sz="2800" dirty="0" smtClean="0"/>
              <a:t>několika kantonů a měst</a:t>
            </a:r>
            <a:endParaRPr lang="cs-CZ" sz="2800" dirty="0"/>
          </a:p>
          <a:p>
            <a:pPr lvl="1"/>
            <a:r>
              <a:rPr lang="cs-CZ" sz="2800" dirty="0" smtClean="0"/>
              <a:t>Proti </a:t>
            </a:r>
            <a:r>
              <a:rPr lang="cs-CZ" sz="2800" dirty="0"/>
              <a:t>nim se </a:t>
            </a:r>
            <a:r>
              <a:rPr lang="cs-CZ" sz="2800" dirty="0" smtClean="0"/>
              <a:t>spojily </a:t>
            </a:r>
            <a:r>
              <a:rPr lang="cs-CZ" sz="2800" dirty="0"/>
              <a:t>katolické </a:t>
            </a:r>
            <a:r>
              <a:rPr lang="cs-CZ" sz="2800" dirty="0" smtClean="0"/>
              <a:t>kantony</a:t>
            </a:r>
          </a:p>
          <a:p>
            <a:r>
              <a:rPr lang="cs-CZ" sz="3200" b="1" dirty="0" smtClean="0"/>
              <a:t>1529</a:t>
            </a:r>
            <a:r>
              <a:rPr lang="cs-CZ" sz="3200" dirty="0" smtClean="0"/>
              <a:t> </a:t>
            </a:r>
            <a:r>
              <a:rPr lang="cs-CZ" sz="3200" dirty="0"/>
              <a:t>první </a:t>
            </a:r>
            <a:r>
              <a:rPr lang="cs-CZ" sz="3200" dirty="0" err="1"/>
              <a:t>kappelská</a:t>
            </a:r>
            <a:r>
              <a:rPr lang="cs-CZ" sz="3200" dirty="0"/>
              <a:t> </a:t>
            </a:r>
            <a:r>
              <a:rPr lang="cs-CZ" sz="3200" dirty="0" smtClean="0"/>
              <a:t>válka</a:t>
            </a:r>
          </a:p>
          <a:p>
            <a:pPr lvl="1"/>
            <a:r>
              <a:rPr lang="cs-CZ" sz="2800" dirty="0" smtClean="0"/>
              <a:t>Bojovali </a:t>
            </a:r>
            <a:r>
              <a:rPr lang="cs-CZ" sz="2800" dirty="0"/>
              <a:t>na jedné straně Curych se svými spojenci a na straně druhé </a:t>
            </a:r>
            <a:r>
              <a:rPr lang="cs-CZ" sz="2800" dirty="0" smtClean="0"/>
              <a:t>katolíci</a:t>
            </a:r>
          </a:p>
          <a:p>
            <a:pPr lvl="1"/>
            <a:r>
              <a:rPr lang="cs-CZ" sz="2800" dirty="0" smtClean="0"/>
              <a:t>Válka </a:t>
            </a:r>
            <a:r>
              <a:rPr lang="cs-CZ" sz="2800" dirty="0"/>
              <a:t>nakonec </a:t>
            </a:r>
            <a:r>
              <a:rPr lang="cs-CZ" sz="2800" dirty="0" smtClean="0"/>
              <a:t>neproběhla</a:t>
            </a:r>
          </a:p>
          <a:p>
            <a:pPr lvl="1"/>
            <a:r>
              <a:rPr lang="cs-CZ" sz="2800" dirty="0" smtClean="0"/>
              <a:t>Curych </a:t>
            </a:r>
            <a:r>
              <a:rPr lang="cs-CZ" sz="2800" dirty="0"/>
              <a:t>slíbil, že nebude šířit reformaci mimo </a:t>
            </a:r>
            <a:r>
              <a:rPr lang="cs-CZ" sz="2800" dirty="0" smtClean="0"/>
              <a:t>hranice</a:t>
            </a:r>
          </a:p>
        </p:txBody>
      </p:sp>
    </p:spTree>
    <p:extLst>
      <p:ext uri="{BB962C8B-B14F-4D97-AF65-F5344CB8AC3E}">
        <p14:creationId xmlns:p14="http://schemas.microsoft.com/office/powerpoint/2010/main" xmlns="" val="3540027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dirty="0"/>
              <a:t>1531 druhá </a:t>
            </a:r>
            <a:r>
              <a:rPr lang="cs-CZ" sz="3600" dirty="0" err="1"/>
              <a:t>kappelská</a:t>
            </a:r>
            <a:r>
              <a:rPr lang="cs-CZ" sz="3600" dirty="0"/>
              <a:t> </a:t>
            </a:r>
            <a:r>
              <a:rPr lang="cs-CZ" sz="3600" dirty="0" smtClean="0"/>
              <a:t>válka</a:t>
            </a:r>
          </a:p>
          <a:p>
            <a:pPr lvl="1"/>
            <a:r>
              <a:rPr lang="cs-CZ" sz="3200" dirty="0" smtClean="0"/>
              <a:t>Ulrich </a:t>
            </a:r>
            <a:r>
              <a:rPr lang="cs-CZ" sz="3200" dirty="0" err="1"/>
              <a:t>Zwingli</a:t>
            </a:r>
            <a:r>
              <a:rPr lang="cs-CZ" sz="3200" dirty="0"/>
              <a:t> </a:t>
            </a:r>
            <a:r>
              <a:rPr lang="cs-CZ" sz="3200" dirty="0" smtClean="0"/>
              <a:t>umírá </a:t>
            </a:r>
            <a:r>
              <a:rPr lang="cs-CZ" sz="3200" b="1" dirty="0" smtClean="0"/>
              <a:t>v bitvě u </a:t>
            </a:r>
            <a:r>
              <a:rPr lang="cs-CZ" sz="3200" b="1" dirty="0" err="1" smtClean="0"/>
              <a:t>Kappelu</a:t>
            </a:r>
            <a:endParaRPr lang="cs-CZ" sz="3200" b="1" dirty="0" smtClean="0"/>
          </a:p>
          <a:p>
            <a:pPr lvl="2"/>
            <a:r>
              <a:rPr lang="cs-CZ" sz="3200" dirty="0" smtClean="0"/>
              <a:t>Trvala méně než hodinu</a:t>
            </a:r>
          </a:p>
          <a:p>
            <a:pPr lvl="2"/>
            <a:r>
              <a:rPr lang="cs-CZ" sz="3200" dirty="0" smtClean="0"/>
              <a:t>Přes 500 mrtvých</a:t>
            </a:r>
          </a:p>
          <a:p>
            <a:endParaRPr lang="cs-CZ" sz="3600" dirty="0"/>
          </a:p>
          <a:p>
            <a:r>
              <a:rPr lang="cs-CZ" sz="3600" b="1" dirty="0"/>
              <a:t>Myšlenky </a:t>
            </a:r>
            <a:r>
              <a:rPr lang="cs-CZ" sz="3600" b="1" dirty="0" err="1"/>
              <a:t>Zwingliho</a:t>
            </a:r>
            <a:r>
              <a:rPr lang="cs-CZ" sz="3600" b="1" dirty="0"/>
              <a:t> se šířily po Švýcarsku i do oblastí jižního </a:t>
            </a:r>
            <a:r>
              <a:rPr lang="cs-CZ" sz="3600" b="1" dirty="0" smtClean="0"/>
              <a:t>Německa</a:t>
            </a:r>
            <a:endParaRPr lang="cs-CZ" sz="3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805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Novokřtěnci</a:t>
            </a:r>
            <a:r>
              <a:rPr lang="cs-CZ" sz="4400" b="1" dirty="0" smtClean="0"/>
              <a:t> 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42407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234136"/>
          </a:xfrm>
        </p:spPr>
        <p:txBody>
          <a:bodyPr>
            <a:normAutofit lnSpcReduction="10000"/>
          </a:bodyPr>
          <a:lstStyle/>
          <a:p>
            <a:r>
              <a:rPr lang="cs-CZ" sz="2800" b="1" dirty="0"/>
              <a:t>Novokřtěnectví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i="1" dirty="0" smtClean="0"/>
              <a:t>anabaptismus</a:t>
            </a:r>
            <a:endParaRPr lang="cs-CZ" sz="2800" dirty="0"/>
          </a:p>
          <a:p>
            <a:r>
              <a:rPr lang="cs-CZ" sz="2800" dirty="0" smtClean="0"/>
              <a:t>Považují se za </a:t>
            </a:r>
            <a:r>
              <a:rPr lang="cs-CZ" sz="2800" dirty="0"/>
              <a:t>příslušníky tzv. </a:t>
            </a:r>
            <a:r>
              <a:rPr lang="cs-CZ" sz="2800" b="1" dirty="0"/>
              <a:t>radikální </a:t>
            </a:r>
            <a:r>
              <a:rPr lang="cs-CZ" sz="2800" b="1" dirty="0" smtClean="0"/>
              <a:t>reformace</a:t>
            </a:r>
          </a:p>
          <a:p>
            <a:r>
              <a:rPr lang="cs-CZ" sz="2800" dirty="0"/>
              <a:t>U zrodu hnutí stáli tři </a:t>
            </a:r>
            <a:r>
              <a:rPr lang="cs-CZ" sz="2800" dirty="0" smtClean="0"/>
              <a:t>muži</a:t>
            </a:r>
          </a:p>
          <a:p>
            <a:pPr lvl="1"/>
            <a:r>
              <a:rPr lang="cs-CZ" sz="2400" b="1" dirty="0" smtClean="0"/>
              <a:t>Ulrich </a:t>
            </a:r>
            <a:r>
              <a:rPr lang="cs-CZ" sz="2400" b="1" dirty="0" err="1" smtClean="0"/>
              <a:t>Zwingli</a:t>
            </a:r>
            <a:endParaRPr lang="cs-CZ" sz="2400" b="1" dirty="0" smtClean="0"/>
          </a:p>
          <a:p>
            <a:pPr lvl="2"/>
            <a:r>
              <a:rPr lang="cs-CZ" sz="2400" dirty="0" smtClean="0"/>
              <a:t>za </a:t>
            </a:r>
            <a:r>
              <a:rPr lang="cs-CZ" sz="2400" dirty="0"/>
              <a:t>krátký </a:t>
            </a:r>
            <a:r>
              <a:rPr lang="cs-CZ" sz="2400" dirty="0" smtClean="0"/>
              <a:t>čas se </a:t>
            </a:r>
            <a:r>
              <a:rPr lang="cs-CZ" sz="2400" dirty="0"/>
              <a:t>od </a:t>
            </a:r>
            <a:r>
              <a:rPr lang="cs-CZ" sz="2400" dirty="0" smtClean="0"/>
              <a:t>hnutí distancoval</a:t>
            </a:r>
          </a:p>
          <a:p>
            <a:pPr lvl="1"/>
            <a:r>
              <a:rPr lang="cs-CZ" sz="2400" b="1" dirty="0" err="1" smtClean="0"/>
              <a:t>Conrad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Grebel</a:t>
            </a:r>
            <a:r>
              <a:rPr lang="cs-CZ" sz="2400" b="1" dirty="0" smtClean="0"/>
              <a:t> </a:t>
            </a:r>
            <a:r>
              <a:rPr lang="cs-CZ" sz="2400" dirty="0" smtClean="0"/>
              <a:t>(asi 1498 – 1526)</a:t>
            </a:r>
          </a:p>
          <a:p>
            <a:pPr lvl="2"/>
            <a:r>
              <a:rPr lang="cs-CZ" sz="2400" dirty="0" smtClean="0"/>
              <a:t>Humanistický učenec</a:t>
            </a:r>
          </a:p>
          <a:p>
            <a:pPr lvl="2"/>
            <a:r>
              <a:rPr lang="cs-CZ" sz="2400" dirty="0" smtClean="0"/>
              <a:t>Prosazoval myšlenku nesmyslnosti křtu nemluvňat</a:t>
            </a:r>
          </a:p>
          <a:p>
            <a:pPr lvl="1"/>
            <a:r>
              <a:rPr lang="cs-CZ" sz="2400" b="1" dirty="0" smtClean="0"/>
              <a:t>Felix </a:t>
            </a:r>
            <a:r>
              <a:rPr lang="cs-CZ" sz="2400" b="1" dirty="0" err="1" smtClean="0"/>
              <a:t>Manz</a:t>
            </a:r>
            <a:r>
              <a:rPr lang="cs-CZ" sz="2400" b="1" dirty="0" smtClean="0"/>
              <a:t> </a:t>
            </a:r>
            <a:r>
              <a:rPr lang="cs-CZ" sz="2400" dirty="0" smtClean="0"/>
              <a:t>(1498 – 1527)</a:t>
            </a:r>
          </a:p>
          <a:p>
            <a:pPr lvl="2"/>
            <a:r>
              <a:rPr lang="cs-CZ" sz="2400" dirty="0" smtClean="0"/>
              <a:t>Odsouzen v Curychu </a:t>
            </a:r>
            <a:r>
              <a:rPr lang="cs-CZ" sz="2400" dirty="0"/>
              <a:t>k smrti </a:t>
            </a:r>
            <a:r>
              <a:rPr lang="cs-CZ" sz="2400" dirty="0" smtClean="0"/>
              <a:t>utopením</a:t>
            </a:r>
          </a:p>
          <a:p>
            <a:pPr lvl="2"/>
            <a:r>
              <a:rPr lang="cs-CZ" sz="2400" dirty="0" smtClean="0"/>
              <a:t>Stal </a:t>
            </a:r>
            <a:r>
              <a:rPr lang="cs-CZ" sz="2400" dirty="0"/>
              <a:t>se tak prvním novokřtěneckým </a:t>
            </a:r>
            <a:r>
              <a:rPr lang="cs-CZ" sz="2400" dirty="0" smtClean="0"/>
              <a:t>mučedníkem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59811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Učení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Autofit/>
          </a:bodyPr>
          <a:lstStyle/>
          <a:p>
            <a:r>
              <a:rPr lang="cs-CZ" dirty="0" smtClean="0"/>
              <a:t>Hlavní </a:t>
            </a:r>
            <a:r>
              <a:rPr lang="cs-CZ" dirty="0"/>
              <a:t>myšlenkou </a:t>
            </a:r>
            <a:r>
              <a:rPr lang="cs-CZ" b="1" dirty="0" smtClean="0"/>
              <a:t>křest </a:t>
            </a:r>
            <a:r>
              <a:rPr lang="cs-CZ" b="1" dirty="0"/>
              <a:t>v </a:t>
            </a:r>
            <a:r>
              <a:rPr lang="cs-CZ" b="1" dirty="0" smtClean="0"/>
              <a:t>dospělosti</a:t>
            </a:r>
          </a:p>
          <a:p>
            <a:pPr lvl="1"/>
            <a:r>
              <a:rPr lang="cs-CZ" sz="2400" dirty="0" smtClean="0"/>
              <a:t>Zpočátku </a:t>
            </a:r>
            <a:r>
              <a:rPr lang="cs-CZ" sz="2400" dirty="0"/>
              <a:t>to bylo překřtění nových </a:t>
            </a:r>
            <a:r>
              <a:rPr lang="cs-CZ" sz="2400" dirty="0" smtClean="0"/>
              <a:t>členů</a:t>
            </a:r>
          </a:p>
          <a:p>
            <a:pPr lvl="1"/>
            <a:r>
              <a:rPr lang="cs-CZ" sz="2400" dirty="0" smtClean="0"/>
              <a:t>Do </a:t>
            </a:r>
            <a:r>
              <a:rPr lang="cs-CZ" sz="2400" dirty="0"/>
              <a:t>budoucna ale měly být děti novokřtěnců pokřtěny až ve věku, v kterém by byly plně schopny si uvědomit význam aktu a potvrzení své víry, které tímto křtem </a:t>
            </a:r>
            <a:r>
              <a:rPr lang="cs-CZ" sz="2400" dirty="0" smtClean="0"/>
              <a:t>prokazují</a:t>
            </a:r>
          </a:p>
          <a:p>
            <a:r>
              <a:rPr lang="cs-CZ" b="1" dirty="0" smtClean="0"/>
              <a:t>Důraz </a:t>
            </a:r>
            <a:r>
              <a:rPr lang="cs-CZ" b="1" dirty="0"/>
              <a:t>na morální a etické hodnoty </a:t>
            </a:r>
            <a:r>
              <a:rPr lang="cs-CZ" b="1" dirty="0" smtClean="0"/>
              <a:t>náboženství</a:t>
            </a:r>
          </a:p>
          <a:p>
            <a:r>
              <a:rPr lang="cs-CZ" dirty="0" smtClean="0"/>
              <a:t>Proti </a:t>
            </a:r>
            <a:r>
              <a:rPr lang="cs-CZ" dirty="0"/>
              <a:t>třídním </a:t>
            </a:r>
            <a:r>
              <a:rPr lang="cs-CZ" dirty="0" smtClean="0"/>
              <a:t>rozdílům – </a:t>
            </a:r>
            <a:r>
              <a:rPr lang="cs-CZ" b="1" dirty="0" smtClean="0"/>
              <a:t>pomoc </a:t>
            </a:r>
            <a:r>
              <a:rPr lang="cs-CZ" b="1" dirty="0"/>
              <a:t>bližním v </a:t>
            </a:r>
            <a:r>
              <a:rPr lang="cs-CZ" b="1" dirty="0" smtClean="0"/>
              <a:t>nouzi</a:t>
            </a:r>
          </a:p>
          <a:p>
            <a:r>
              <a:rPr lang="cs-CZ" b="1" dirty="0" smtClean="0"/>
              <a:t>Odmítání složit </a:t>
            </a:r>
            <a:r>
              <a:rPr lang="cs-CZ" dirty="0"/>
              <a:t>jakoukoliv</a:t>
            </a:r>
            <a:r>
              <a:rPr lang="cs-CZ" b="1" dirty="0"/>
              <a:t> </a:t>
            </a:r>
            <a:r>
              <a:rPr lang="cs-CZ" b="1" dirty="0" smtClean="0"/>
              <a:t>přísahu</a:t>
            </a:r>
          </a:p>
          <a:p>
            <a:r>
              <a:rPr lang="cs-CZ" dirty="0" smtClean="0"/>
              <a:t>Předpokládali </a:t>
            </a:r>
            <a:r>
              <a:rPr lang="cs-CZ" dirty="0"/>
              <a:t>brzký návrat Ježíše Krista na zem a konečné </a:t>
            </a:r>
            <a:r>
              <a:rPr lang="cs-CZ" dirty="0" smtClean="0"/>
              <a:t>zúčtování – vyvolení </a:t>
            </a:r>
            <a:r>
              <a:rPr lang="cs-CZ" dirty="0"/>
              <a:t>(tedy novokřtěnci) </a:t>
            </a:r>
            <a:r>
              <a:rPr lang="cs-CZ" dirty="0" smtClean="0"/>
              <a:t>se dostanou </a:t>
            </a:r>
            <a:r>
              <a:rPr lang="cs-CZ" dirty="0"/>
              <a:t>do ráje (tzv. </a:t>
            </a:r>
            <a:r>
              <a:rPr lang="cs-CZ" b="1" dirty="0"/>
              <a:t>chiliasmus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5089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Münsterská komuna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219200"/>
            <a:ext cx="8496944" cy="523413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Mnozí prvotní novokřtěnci věřili v použití násilí, aby pomohli přivést Nový Jeruzalém na </a:t>
            </a:r>
            <a:r>
              <a:rPr lang="cs-CZ" dirty="0" smtClean="0"/>
              <a:t>zemi</a:t>
            </a:r>
          </a:p>
          <a:p>
            <a:r>
              <a:rPr lang="cs-CZ" b="1" dirty="0"/>
              <a:t>Obsazení </a:t>
            </a:r>
            <a:r>
              <a:rPr lang="cs-CZ" b="1" dirty="0" err="1" smtClean="0"/>
              <a:t>Münsteru</a:t>
            </a:r>
            <a:r>
              <a:rPr lang="cs-CZ" dirty="0" smtClean="0"/>
              <a:t> se </a:t>
            </a:r>
            <a:r>
              <a:rPr lang="cs-CZ" dirty="0"/>
              <a:t>pod vlivem očekávání konce světa odehrálo v letech </a:t>
            </a:r>
            <a:r>
              <a:rPr lang="cs-CZ" dirty="0" smtClean="0"/>
              <a:t>1533 – 1535 </a:t>
            </a:r>
          </a:p>
          <a:p>
            <a:r>
              <a:rPr lang="cs-CZ" dirty="0" smtClean="0"/>
              <a:t>Město postupně ovládnuto novokřtěnci vedenými </a:t>
            </a:r>
            <a:r>
              <a:rPr lang="pt-BR" b="1" dirty="0" smtClean="0"/>
              <a:t>Janem </a:t>
            </a:r>
            <a:r>
              <a:rPr lang="pt-BR" b="1" dirty="0"/>
              <a:t>Matthysem</a:t>
            </a:r>
            <a:r>
              <a:rPr lang="pt-BR" dirty="0"/>
              <a:t> a později </a:t>
            </a:r>
            <a:r>
              <a:rPr lang="pt-BR" b="1" dirty="0"/>
              <a:t>Janem van </a:t>
            </a:r>
            <a:r>
              <a:rPr lang="pt-BR" b="1" dirty="0" smtClean="0"/>
              <a:t>Leiden</a:t>
            </a:r>
            <a:endParaRPr lang="cs-CZ" b="1" dirty="0"/>
          </a:p>
          <a:p>
            <a:r>
              <a:rPr lang="pt-BR" b="1" dirty="0" smtClean="0"/>
              <a:t>Ja</a:t>
            </a:r>
            <a:r>
              <a:rPr lang="cs-CZ" b="1" dirty="0" smtClean="0"/>
              <a:t>n</a:t>
            </a:r>
            <a:r>
              <a:rPr lang="pt-BR" b="1" dirty="0" smtClean="0"/>
              <a:t> </a:t>
            </a:r>
            <a:r>
              <a:rPr lang="pt-BR" b="1" dirty="0"/>
              <a:t>van </a:t>
            </a:r>
            <a:r>
              <a:rPr lang="pt-BR" b="1" dirty="0" smtClean="0"/>
              <a:t>Leiden</a:t>
            </a:r>
            <a:r>
              <a:rPr lang="cs-CZ" b="1" dirty="0" smtClean="0"/>
              <a:t> </a:t>
            </a:r>
            <a:r>
              <a:rPr lang="cs-CZ" dirty="0" smtClean="0"/>
              <a:t>vybudoval </a:t>
            </a:r>
            <a:r>
              <a:rPr lang="cs-CZ" dirty="0"/>
              <a:t>nejprve </a:t>
            </a:r>
            <a:r>
              <a:rPr lang="cs-CZ" b="1" dirty="0"/>
              <a:t>čistě novokřtěnecké město s teokratickou </a:t>
            </a:r>
            <a:r>
              <a:rPr lang="cs-CZ" b="1" dirty="0" smtClean="0"/>
              <a:t>vládou</a:t>
            </a:r>
            <a:endParaRPr lang="cs-CZ" dirty="0" smtClean="0"/>
          </a:p>
          <a:p>
            <a:pPr lvl="1"/>
            <a:r>
              <a:rPr lang="cs-CZ" dirty="0"/>
              <a:t>Vytvořil </a:t>
            </a:r>
            <a:r>
              <a:rPr lang="cs-CZ" b="1" i="1" dirty="0"/>
              <a:t>R</a:t>
            </a:r>
            <a:r>
              <a:rPr lang="cs-CZ" b="1" i="1" dirty="0" smtClean="0"/>
              <a:t>adu dvanácti</a:t>
            </a:r>
            <a:r>
              <a:rPr lang="cs-CZ" dirty="0"/>
              <a:t> </a:t>
            </a:r>
            <a:r>
              <a:rPr lang="cs-CZ" dirty="0" smtClean="0"/>
              <a:t>– nahradila </a:t>
            </a:r>
            <a:r>
              <a:rPr lang="cs-CZ" dirty="0"/>
              <a:t>volenou městskou </a:t>
            </a:r>
            <a:r>
              <a:rPr lang="cs-CZ" dirty="0" smtClean="0"/>
              <a:t>radu</a:t>
            </a:r>
          </a:p>
          <a:p>
            <a:pPr lvl="1"/>
            <a:r>
              <a:rPr lang="cs-CZ" dirty="0"/>
              <a:t>Jediným zákoníkem se stala </a:t>
            </a:r>
            <a:r>
              <a:rPr lang="cs-CZ" dirty="0" smtClean="0"/>
              <a:t>Bible (vykládaná </a:t>
            </a:r>
            <a:r>
              <a:rPr lang="cs-CZ" b="1" i="1" dirty="0" smtClean="0"/>
              <a:t>Radou dvanácti</a:t>
            </a:r>
            <a:r>
              <a:rPr lang="cs-CZ" dirty="0" smtClean="0"/>
              <a:t>)</a:t>
            </a:r>
            <a:endParaRPr lang="cs-CZ" dirty="0"/>
          </a:p>
          <a:p>
            <a:pPr lvl="1"/>
            <a:r>
              <a:rPr lang="cs-CZ" dirty="0" smtClean="0"/>
              <a:t>Zrušení </a:t>
            </a:r>
            <a:r>
              <a:rPr lang="cs-CZ" dirty="0"/>
              <a:t>soukromého </a:t>
            </a:r>
            <a:r>
              <a:rPr lang="cs-CZ" dirty="0" smtClean="0"/>
              <a:t>vlastnictví</a:t>
            </a:r>
          </a:p>
          <a:p>
            <a:pPr lvl="1"/>
            <a:r>
              <a:rPr lang="cs-CZ" dirty="0" smtClean="0"/>
              <a:t>Zrušeny </a:t>
            </a:r>
            <a:r>
              <a:rPr lang="cs-CZ" dirty="0"/>
              <a:t>peníze a začal fungovat směnný systém</a:t>
            </a:r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45864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522168"/>
          </a:xfrm>
        </p:spPr>
        <p:txBody>
          <a:bodyPr>
            <a:normAutofit fontScale="62500" lnSpcReduction="20000"/>
          </a:bodyPr>
          <a:lstStyle/>
          <a:p>
            <a:r>
              <a:rPr lang="cs-CZ" sz="4000" dirty="0"/>
              <a:t>Útisk obyvatel a růst moci Jana van Leiden</a:t>
            </a:r>
          </a:p>
          <a:p>
            <a:pPr lvl="1"/>
            <a:r>
              <a:rPr lang="cs-CZ" sz="3400" dirty="0"/>
              <a:t>Prohlásil se králem města</a:t>
            </a:r>
          </a:p>
          <a:p>
            <a:r>
              <a:rPr lang="cs-CZ" sz="4000" dirty="0"/>
              <a:t>Mnohaměsíční obléhání města vojsky münsterského biskupa</a:t>
            </a:r>
          </a:p>
          <a:p>
            <a:pPr lvl="1"/>
            <a:r>
              <a:rPr lang="cs-CZ" sz="3400" dirty="0" smtClean="0"/>
              <a:t>Hladomor</a:t>
            </a:r>
          </a:p>
          <a:p>
            <a:r>
              <a:rPr lang="cs-CZ" sz="4000" dirty="0" smtClean="0"/>
              <a:t>Město </a:t>
            </a:r>
            <a:r>
              <a:rPr lang="cs-CZ" sz="4000" dirty="0"/>
              <a:t>bylo dobyto a řada mužů včetně všech vůdců byla </a:t>
            </a:r>
            <a:r>
              <a:rPr lang="cs-CZ" sz="4000" dirty="0" smtClean="0"/>
              <a:t>popravena</a:t>
            </a:r>
          </a:p>
          <a:p>
            <a:r>
              <a:rPr lang="cs-CZ" sz="4000" dirty="0"/>
              <a:t>Jan van Leiden byl popraven až v lednu roku </a:t>
            </a:r>
            <a:r>
              <a:rPr lang="cs-CZ" sz="4000" dirty="0" smtClean="0"/>
              <a:t>1536</a:t>
            </a:r>
          </a:p>
          <a:p>
            <a:pPr lvl="1"/>
            <a:r>
              <a:rPr lang="cs-CZ" sz="3400" dirty="0" smtClean="0"/>
              <a:t>Byl </a:t>
            </a:r>
            <a:r>
              <a:rPr lang="cs-CZ" sz="3400" dirty="0"/>
              <a:t>souzen a také po mnoha městech ukazován pro </a:t>
            </a:r>
            <a:r>
              <a:rPr lang="cs-CZ" sz="3400" dirty="0" smtClean="0"/>
              <a:t>výstrahu</a:t>
            </a:r>
          </a:p>
          <a:p>
            <a:pPr lvl="1"/>
            <a:r>
              <a:rPr lang="cs-CZ" sz="3400" dirty="0"/>
              <a:t>P</a:t>
            </a:r>
            <a:r>
              <a:rPr lang="cs-CZ" sz="3400" dirty="0" smtClean="0"/>
              <a:t>oprava se konala v </a:t>
            </a:r>
            <a:r>
              <a:rPr lang="cs-CZ" sz="3400" dirty="0" err="1" smtClean="0"/>
              <a:t>Münsteru</a:t>
            </a:r>
            <a:endParaRPr lang="cs-CZ" sz="3400" dirty="0" smtClean="0"/>
          </a:p>
          <a:p>
            <a:pPr lvl="1"/>
            <a:r>
              <a:rPr lang="cs-CZ" sz="3400" dirty="0" smtClean="0"/>
              <a:t>Jeho </a:t>
            </a:r>
            <a:r>
              <a:rPr lang="cs-CZ" sz="3400" dirty="0"/>
              <a:t>tělo a těla nejvěrnějších spolupracovníků byla vyvěšena v železných klecích (vyrobených speciálně za tímto účelem) a pověšena na věž kostela svatého </a:t>
            </a:r>
            <a:r>
              <a:rPr lang="cs-CZ" sz="3400" dirty="0" smtClean="0"/>
              <a:t>Lamberta</a:t>
            </a:r>
          </a:p>
          <a:p>
            <a:pPr lvl="2"/>
            <a:r>
              <a:rPr lang="cs-CZ" sz="3100" dirty="0" smtClean="0"/>
              <a:t>Klece </a:t>
            </a:r>
            <a:r>
              <a:rPr lang="cs-CZ" sz="3100" dirty="0"/>
              <a:t>jsou zde dochovány </a:t>
            </a:r>
            <a:r>
              <a:rPr lang="cs-CZ" sz="3100" dirty="0" smtClean="0"/>
              <a:t>dodnes</a:t>
            </a:r>
            <a:endParaRPr lang="cs-CZ" sz="31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75669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5650806"/>
            <a:ext cx="5040560" cy="685800"/>
          </a:xfrm>
        </p:spPr>
        <p:txBody>
          <a:bodyPr/>
          <a:lstStyle/>
          <a:p>
            <a:r>
              <a:rPr lang="cs-CZ" sz="2000" dirty="0" smtClean="0"/>
              <a:t>3. Střed města s kostelem sv. Lamberta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364088" y="5661248"/>
            <a:ext cx="3177679" cy="68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       4. Klece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892"/>
            <a:ext cx="3816424" cy="5743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4839" y="249892"/>
            <a:ext cx="3829209" cy="5743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074633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Habáni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Autofit/>
          </a:bodyPr>
          <a:lstStyle/>
          <a:p>
            <a:r>
              <a:rPr lang="cs-CZ" sz="2800" dirty="0" smtClean="0"/>
              <a:t>Novokřtěnci dostali </a:t>
            </a:r>
            <a:r>
              <a:rPr lang="cs-CZ" sz="2800" dirty="0"/>
              <a:t>na Moravě lidové pojmenovaní </a:t>
            </a:r>
            <a:r>
              <a:rPr lang="cs-CZ" sz="2800" b="1" dirty="0"/>
              <a:t>habáni</a:t>
            </a:r>
            <a:r>
              <a:rPr lang="cs-CZ" sz="2800" dirty="0"/>
              <a:t>, pravděpodobně podle německého </a:t>
            </a:r>
            <a:r>
              <a:rPr lang="cs-CZ" sz="2800" i="1" dirty="0" err="1" smtClean="0"/>
              <a:t>haushaben</a:t>
            </a:r>
            <a:r>
              <a:rPr lang="cs-CZ" sz="2800" dirty="0" smtClean="0"/>
              <a:t> </a:t>
            </a:r>
            <a:r>
              <a:rPr lang="cs-CZ" sz="2800" dirty="0"/>
              <a:t>(mít domov)</a:t>
            </a:r>
          </a:p>
          <a:p>
            <a:r>
              <a:rPr lang="cs-CZ" sz="2800" dirty="0" smtClean="0"/>
              <a:t>Také </a:t>
            </a:r>
            <a:r>
              <a:rPr lang="cs-CZ" sz="2800" b="1" dirty="0"/>
              <a:t>toufaři</a:t>
            </a:r>
            <a:r>
              <a:rPr lang="cs-CZ" sz="2800" dirty="0"/>
              <a:t> z něm. </a:t>
            </a:r>
            <a:r>
              <a:rPr lang="cs-CZ" sz="2800" i="1" dirty="0" err="1"/>
              <a:t>taufen</a:t>
            </a:r>
            <a:r>
              <a:rPr lang="cs-CZ" sz="2800" dirty="0"/>
              <a:t> "</a:t>
            </a:r>
            <a:r>
              <a:rPr lang="cs-CZ" sz="2800" dirty="0" smtClean="0"/>
              <a:t>křtít„</a:t>
            </a:r>
          </a:p>
          <a:p>
            <a:r>
              <a:rPr lang="cs-CZ" sz="2800" dirty="0" smtClean="0"/>
              <a:t>Novokřtěnecké  </a:t>
            </a:r>
            <a:r>
              <a:rPr lang="cs-CZ" sz="2800" dirty="0"/>
              <a:t>skupiny křesťanů žijící v komunitách na jižní Moravě a na </a:t>
            </a:r>
            <a:r>
              <a:rPr lang="cs-CZ" sz="2800" dirty="0" smtClean="0"/>
              <a:t>Slovensku</a:t>
            </a:r>
          </a:p>
          <a:p>
            <a:r>
              <a:rPr lang="cs-CZ" sz="2800" dirty="0" smtClean="0"/>
              <a:t>Známá </a:t>
            </a:r>
            <a:r>
              <a:rPr lang="cs-CZ" sz="2800" dirty="0"/>
              <a:t>je dodnes habánská keramika nebo víno z habánských </a:t>
            </a:r>
            <a:r>
              <a:rPr lang="cs-CZ" sz="2800" dirty="0" smtClean="0"/>
              <a:t>sklepů</a:t>
            </a:r>
          </a:p>
          <a:p>
            <a:r>
              <a:rPr lang="cs-CZ" sz="2800" dirty="0" smtClean="0"/>
              <a:t>Žili </a:t>
            </a:r>
            <a:r>
              <a:rPr lang="cs-CZ" sz="2800" dirty="0"/>
              <a:t>v komunitách ve společných </a:t>
            </a:r>
            <a:r>
              <a:rPr lang="cs-CZ" sz="2800" dirty="0" smtClean="0"/>
              <a:t>domech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druhé polovině 16. </a:t>
            </a:r>
            <a:r>
              <a:rPr lang="cs-CZ" sz="2800" dirty="0" smtClean="0"/>
              <a:t>století jich </a:t>
            </a:r>
            <a:r>
              <a:rPr lang="cs-CZ" sz="2800" dirty="0"/>
              <a:t>bylo dvacet až třicet </a:t>
            </a:r>
            <a:r>
              <a:rPr lang="cs-CZ" sz="2800" dirty="0" smtClean="0"/>
              <a:t>tisíc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739567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Které osobnosti jsou považovány za hlavní postavy švýcarské reformace?</a:t>
            </a:r>
          </a:p>
          <a:p>
            <a:pPr marL="514350" indent="-514350">
              <a:buAutoNum type="arabicPeriod"/>
            </a:pPr>
            <a:r>
              <a:rPr lang="cs-CZ" dirty="0" smtClean="0"/>
              <a:t>Pokuste se vysvětlit učení o úloze skutků při spáse. Jak se k tomuto učení stavěli reformátoři?</a:t>
            </a:r>
          </a:p>
          <a:p>
            <a:pPr marL="514350" indent="-514350">
              <a:buAutoNum type="arabicPeriod"/>
            </a:pPr>
            <a:r>
              <a:rPr lang="cs-CZ" dirty="0" smtClean="0"/>
              <a:t>Tři principy reformace.</a:t>
            </a:r>
          </a:p>
          <a:p>
            <a:pPr marL="514350" indent="-514350">
              <a:buAutoNum type="arabicPeriod"/>
            </a:pPr>
            <a:r>
              <a:rPr lang="cs-CZ" dirty="0" smtClean="0"/>
              <a:t>Marburské náboženské rozhovory.</a:t>
            </a:r>
          </a:p>
          <a:p>
            <a:pPr marL="514350" indent="-514350">
              <a:buAutoNum type="arabicPeriod"/>
            </a:pPr>
            <a:r>
              <a:rPr lang="cs-CZ" dirty="0" smtClean="0"/>
              <a:t>Se kterými jmény je spojen vznik novokřtěneckého hnutí?</a:t>
            </a:r>
          </a:p>
          <a:p>
            <a:pPr marL="514350" indent="-514350">
              <a:buAutoNum type="arabicPeriod"/>
            </a:pPr>
            <a:r>
              <a:rPr lang="cs-CZ" dirty="0" smtClean="0"/>
              <a:t>V čem spočívá učení novokřtěnců?</a:t>
            </a:r>
          </a:p>
          <a:p>
            <a:pPr marL="514350" indent="-514350">
              <a:buAutoNum type="arabicPeriod"/>
            </a:pPr>
            <a:r>
              <a:rPr lang="cs-CZ" dirty="0" smtClean="0"/>
              <a:t>Pohovořte o münsterské komuně. Se </a:t>
            </a:r>
            <a:r>
              <a:rPr lang="cs-CZ" dirty="0" smtClean="0"/>
              <a:t>kterými </a:t>
            </a:r>
            <a:r>
              <a:rPr lang="cs-CZ" dirty="0" smtClean="0"/>
              <a:t>jmény je spojena?</a:t>
            </a:r>
          </a:p>
          <a:p>
            <a:pPr marL="514350" indent="-514350">
              <a:buAutoNum type="arabicPeriod"/>
            </a:pPr>
            <a:r>
              <a:rPr lang="cs-CZ" dirty="0" smtClean="0"/>
              <a:t>Kdo to byli habáni?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48503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Zdroje 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1800" dirty="0" smtClean="0"/>
              <a:t>AUTOR </a:t>
            </a:r>
            <a:r>
              <a:rPr lang="cs-CZ" sz="1800" dirty="0"/>
              <a:t>NEUVEDEN. </a:t>
            </a:r>
            <a:r>
              <a:rPr lang="cs-CZ" sz="1800" i="1" dirty="0"/>
              <a:t>wikimedia.org</a:t>
            </a:r>
            <a:r>
              <a:rPr lang="cs-CZ" sz="1800" dirty="0"/>
              <a:t> [online]. [cit. 30.1.2014].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commons.wikimedia.org/wiki/File:Ulrich_Zwingli.jpg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cs-CZ" sz="1800" dirty="0"/>
              <a:t>AUTOR NEUVEDEN. </a:t>
            </a:r>
            <a:r>
              <a:rPr lang="cs-CZ" sz="1800" i="1" dirty="0"/>
              <a:t>wikimedia.org</a:t>
            </a:r>
            <a:r>
              <a:rPr lang="cs-CZ" sz="1800" dirty="0"/>
              <a:t> [online]. [cit. 30.1.2014].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commons.wikimedia.org/wiki/File:Marburger-Religionsgespr%C3%A4ch.jpg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nl-NL" sz="1800" dirty="0"/>
              <a:t>WÖLK, Rüdiger. </a:t>
            </a:r>
            <a:r>
              <a:rPr lang="nl-NL" sz="1800" i="1" dirty="0"/>
              <a:t>wikimedia.org</a:t>
            </a:r>
            <a:r>
              <a:rPr lang="nl-NL" sz="1800" dirty="0"/>
              <a:t> [online]. [cit. 31.1.2014]. Dostupný na WWW: </a:t>
            </a:r>
            <a:r>
              <a:rPr lang="nl-NL" sz="1800" dirty="0">
                <a:hlinkClick r:id="rId4"/>
              </a:rPr>
              <a:t>http://</a:t>
            </a:r>
            <a:r>
              <a:rPr lang="nl-NL" sz="1800" dirty="0" smtClean="0">
                <a:hlinkClick r:id="rId4"/>
              </a:rPr>
              <a:t>commons.wikimedia.org/wiki/File:Muenster,Prinzipalmarkt06.jpg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nl-NL" sz="1800" dirty="0"/>
              <a:t>WÖLK, Rüdiger. </a:t>
            </a:r>
            <a:r>
              <a:rPr lang="nl-NL" sz="1800" i="1" dirty="0"/>
              <a:t>wikimedia.org</a:t>
            </a:r>
            <a:r>
              <a:rPr lang="nl-NL" sz="1800" dirty="0"/>
              <a:t> [online]. [cit. 31.1.2014]. Dostupný na WWW: </a:t>
            </a:r>
            <a:r>
              <a:rPr lang="nl-NL" sz="1800" dirty="0">
                <a:hlinkClick r:id="rId5"/>
              </a:rPr>
              <a:t>http://</a:t>
            </a:r>
            <a:r>
              <a:rPr lang="nl-NL" sz="1800" dirty="0" smtClean="0">
                <a:hlinkClick r:id="rId5"/>
              </a:rPr>
              <a:t>commons.wikimedia.org/wiki/File:Muenster_Lamberti_Koerbe_6428.jpg</a:t>
            </a:r>
            <a:endParaRPr lang="cs-CZ" sz="1800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086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i="1" dirty="0"/>
              <a:t>Dějiny zemí koruny české I. Od příchodu Slovanů do roku 1740</a:t>
            </a:r>
            <a:r>
              <a:rPr lang="cs-CZ" dirty="0"/>
              <a:t>. 4. vyd. Praha: Paseka, 1997, 315 s. ISBN 80-718-5096-9.</a:t>
            </a:r>
          </a:p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97264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Konec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39962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ůvod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242</TotalTime>
  <Words>1059</Words>
  <Application>Microsoft Office PowerPoint</Application>
  <PresentationFormat>Předvádění na obrazovce (4:3)</PresentationFormat>
  <Paragraphs>161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Původ</vt:lpstr>
      <vt:lpstr>projekt</vt:lpstr>
      <vt:lpstr>Počátky švýcarské reformace</vt:lpstr>
      <vt:lpstr>ANOTACE</vt:lpstr>
      <vt:lpstr>Počátky švýcarské reformace</vt:lpstr>
      <vt:lpstr>Švýcarská reformace</vt:lpstr>
      <vt:lpstr>Ulrich Zwingli</vt:lpstr>
      <vt:lpstr>Snímek 6</vt:lpstr>
      <vt:lpstr>Snímek 7</vt:lpstr>
      <vt:lpstr>Snímek 8</vt:lpstr>
      <vt:lpstr>Snímek 9</vt:lpstr>
      <vt:lpstr>Marburské náboženské rozhovory</vt:lpstr>
      <vt:lpstr>Snímek 11</vt:lpstr>
      <vt:lpstr>Konflikt s katolickými kantony</vt:lpstr>
      <vt:lpstr>Snímek 13</vt:lpstr>
      <vt:lpstr>Novokřtěnci </vt:lpstr>
      <vt:lpstr>Snímek 15</vt:lpstr>
      <vt:lpstr>Učení </vt:lpstr>
      <vt:lpstr>Münsterská komuna</vt:lpstr>
      <vt:lpstr>Snímek 18</vt:lpstr>
      <vt:lpstr>Snímek 19</vt:lpstr>
      <vt:lpstr>Habáni </vt:lpstr>
      <vt:lpstr>Závěrečné opakování 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Švýcarská reformace</dc:title>
  <dc:creator>zi</dc:creator>
  <cp:lastModifiedBy>Dum</cp:lastModifiedBy>
  <cp:revision>21</cp:revision>
  <dcterms:created xsi:type="dcterms:W3CDTF">2014-01-30T21:28:34Z</dcterms:created>
  <dcterms:modified xsi:type="dcterms:W3CDTF">2014-02-24T15:57:01Z</dcterms:modified>
</cp:coreProperties>
</file>