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3" r:id="rId2"/>
    <p:sldId id="256" r:id="rId3"/>
    <p:sldId id="257" r:id="rId4"/>
    <p:sldId id="258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77777"/>
    <a:srgbClr val="990099"/>
    <a:srgbClr val="9933FF"/>
    <a:srgbClr val="9900CC"/>
    <a:srgbClr val="6600CC"/>
    <a:srgbClr val="CE46A7"/>
    <a:srgbClr val="BB57A8"/>
    <a:srgbClr val="FF3399"/>
    <a:srgbClr val="33CC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54" autoAdjust="0"/>
  </p:normalViewPr>
  <p:slideViewPr>
    <p:cSldViewPr>
      <p:cViewPr varScale="1">
        <p:scale>
          <a:sx n="103" d="100"/>
          <a:sy n="103" d="100"/>
        </p:scale>
        <p:origin x="-180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57D8E24-285E-49EF-9E76-616260EC0FD0}" type="doc">
      <dgm:prSet loTypeId="urn:microsoft.com/office/officeart/2005/8/layout/radial4" loCatId="relationship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4681ED62-C434-4937-9531-EAE5288DA455}">
      <dgm:prSet phldrT="[Text]"/>
      <dgm:spPr/>
      <dgm:t>
        <a:bodyPr/>
        <a:lstStyle/>
        <a:p>
          <a:r>
            <a:rPr lang="cs-CZ" dirty="0" smtClean="0"/>
            <a:t>Příslovečné určení</a:t>
          </a:r>
          <a:endParaRPr lang="cs-CZ" dirty="0"/>
        </a:p>
      </dgm:t>
    </dgm:pt>
    <dgm:pt modelId="{AA5AEF56-C0FA-49E7-ABAC-86F19896E8C2}" type="parTrans" cxnId="{7927E238-C56F-4A13-8AB9-3FE1D0A425CD}">
      <dgm:prSet/>
      <dgm:spPr/>
      <dgm:t>
        <a:bodyPr/>
        <a:lstStyle/>
        <a:p>
          <a:endParaRPr lang="cs-CZ"/>
        </a:p>
      </dgm:t>
    </dgm:pt>
    <dgm:pt modelId="{5F9D3435-65EA-44FC-ACD9-3EBF4E80B278}" type="sibTrans" cxnId="{7927E238-C56F-4A13-8AB9-3FE1D0A425CD}">
      <dgm:prSet/>
      <dgm:spPr/>
      <dgm:t>
        <a:bodyPr/>
        <a:lstStyle/>
        <a:p>
          <a:endParaRPr lang="cs-CZ"/>
        </a:p>
      </dgm:t>
    </dgm:pt>
    <dgm:pt modelId="{22B2B7D4-A152-4490-B7F2-7C255C8852C9}">
      <dgm:prSet phldrT="[Text]"/>
      <dgm:spPr/>
      <dgm:t>
        <a:bodyPr/>
        <a:lstStyle/>
        <a:p>
          <a:r>
            <a:rPr lang="cs-CZ" dirty="0" smtClean="0"/>
            <a:t>Závisí na slovese a přídavném jméně</a:t>
          </a:r>
          <a:endParaRPr lang="cs-CZ" dirty="0"/>
        </a:p>
      </dgm:t>
    </dgm:pt>
    <dgm:pt modelId="{0219F200-6E73-4D54-A547-D0BF502247BA}" type="parTrans" cxnId="{E14E8679-1932-4CC9-A480-1F8B0D1F7057}">
      <dgm:prSet/>
      <dgm:spPr/>
      <dgm:t>
        <a:bodyPr/>
        <a:lstStyle/>
        <a:p>
          <a:endParaRPr lang="cs-CZ"/>
        </a:p>
      </dgm:t>
    </dgm:pt>
    <dgm:pt modelId="{1ED7E37D-4B8F-4570-9609-1DD850E84698}" type="sibTrans" cxnId="{E14E8679-1932-4CC9-A480-1F8B0D1F7057}">
      <dgm:prSet/>
      <dgm:spPr/>
      <dgm:t>
        <a:bodyPr/>
        <a:lstStyle/>
        <a:p>
          <a:endParaRPr lang="cs-CZ"/>
        </a:p>
      </dgm:t>
    </dgm:pt>
    <dgm:pt modelId="{420DD19B-8B39-469E-A4DA-B33C79D23A67}">
      <dgm:prSet phldrT="[Text]"/>
      <dgm:spPr/>
      <dgm:t>
        <a:bodyPr/>
        <a:lstStyle/>
        <a:p>
          <a:r>
            <a:rPr lang="cs-CZ" dirty="0" smtClean="0"/>
            <a:t>Vyjadřuje bližší okolnosti děje</a:t>
          </a:r>
          <a:endParaRPr lang="cs-CZ" dirty="0"/>
        </a:p>
      </dgm:t>
    </dgm:pt>
    <dgm:pt modelId="{6776E37D-9BB7-42DD-A151-B68EE9CB0C41}" type="parTrans" cxnId="{03A2F710-DFFA-4B21-89BE-29BAB61489BA}">
      <dgm:prSet/>
      <dgm:spPr/>
      <dgm:t>
        <a:bodyPr/>
        <a:lstStyle/>
        <a:p>
          <a:endParaRPr lang="cs-CZ"/>
        </a:p>
      </dgm:t>
    </dgm:pt>
    <dgm:pt modelId="{503BE226-6589-412A-AE2A-0D46B26529AD}" type="sibTrans" cxnId="{03A2F710-DFFA-4B21-89BE-29BAB61489BA}">
      <dgm:prSet/>
      <dgm:spPr/>
      <dgm:t>
        <a:bodyPr/>
        <a:lstStyle/>
        <a:p>
          <a:endParaRPr lang="cs-CZ"/>
        </a:p>
      </dgm:t>
    </dgm:pt>
    <dgm:pt modelId="{D9362B11-D0A8-4FC1-B5B6-9B1E4D4D9B08}">
      <dgm:prSet phldrT="[Text]"/>
      <dgm:spPr/>
      <dgm:t>
        <a:bodyPr/>
        <a:lstStyle/>
        <a:p>
          <a:r>
            <a:rPr lang="cs-CZ" dirty="0" smtClean="0"/>
            <a:t>Je vyjádřen podstatným jménem nebo příslovcem</a:t>
          </a:r>
          <a:endParaRPr lang="cs-CZ" dirty="0"/>
        </a:p>
      </dgm:t>
    </dgm:pt>
    <dgm:pt modelId="{1390ED80-8D01-4168-8FFD-D0C50B187032}" type="parTrans" cxnId="{AADC5D49-45FD-48AD-A251-93089EBC7467}">
      <dgm:prSet/>
      <dgm:spPr/>
      <dgm:t>
        <a:bodyPr/>
        <a:lstStyle/>
        <a:p>
          <a:endParaRPr lang="cs-CZ"/>
        </a:p>
      </dgm:t>
    </dgm:pt>
    <dgm:pt modelId="{41B0722C-F1C6-4FB8-8C52-E39D3137BD1A}" type="sibTrans" cxnId="{AADC5D49-45FD-48AD-A251-93089EBC7467}">
      <dgm:prSet/>
      <dgm:spPr/>
      <dgm:t>
        <a:bodyPr/>
        <a:lstStyle/>
        <a:p>
          <a:endParaRPr lang="cs-CZ"/>
        </a:p>
      </dgm:t>
    </dgm:pt>
    <dgm:pt modelId="{4FC7FBCC-69F4-4AB8-A2FD-E13579EAC7F3}">
      <dgm:prSet/>
      <dgm:spPr/>
      <dgm:t>
        <a:bodyPr/>
        <a:lstStyle/>
        <a:p>
          <a:r>
            <a:rPr lang="cs-CZ" dirty="0" smtClean="0"/>
            <a:t>Ptáme se jinými než pádovými otázkami</a:t>
          </a:r>
          <a:endParaRPr lang="cs-CZ" dirty="0"/>
        </a:p>
      </dgm:t>
    </dgm:pt>
    <dgm:pt modelId="{A7273FD7-C6DC-4D97-93CD-B603B7611866}" type="parTrans" cxnId="{4F74D760-0B8E-4595-87BF-E2F7154A32F5}">
      <dgm:prSet/>
      <dgm:spPr/>
      <dgm:t>
        <a:bodyPr/>
        <a:lstStyle/>
        <a:p>
          <a:endParaRPr lang="cs-CZ"/>
        </a:p>
      </dgm:t>
    </dgm:pt>
    <dgm:pt modelId="{0ACDD27E-D992-4BDA-849C-2CAEDA75BC21}" type="sibTrans" cxnId="{4F74D760-0B8E-4595-87BF-E2F7154A32F5}">
      <dgm:prSet/>
      <dgm:spPr/>
      <dgm:t>
        <a:bodyPr/>
        <a:lstStyle/>
        <a:p>
          <a:endParaRPr lang="cs-CZ"/>
        </a:p>
      </dgm:t>
    </dgm:pt>
    <dgm:pt modelId="{7720489E-E74A-4D3F-942B-431F0EBE9E50}" type="pres">
      <dgm:prSet presAssocID="{357D8E24-285E-49EF-9E76-616260EC0FD0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F74518C-0C1E-4193-B3FE-634C52914E3C}" type="pres">
      <dgm:prSet presAssocID="{4681ED62-C434-4937-9531-EAE5288DA455}" presName="centerShape" presStyleLbl="node0" presStyleIdx="0" presStyleCnt="1"/>
      <dgm:spPr/>
      <dgm:t>
        <a:bodyPr/>
        <a:lstStyle/>
        <a:p>
          <a:endParaRPr lang="cs-CZ"/>
        </a:p>
      </dgm:t>
    </dgm:pt>
    <dgm:pt modelId="{EA31D70D-5C3D-46D1-8624-28EFBA1D1E44}" type="pres">
      <dgm:prSet presAssocID="{0219F200-6E73-4D54-A547-D0BF502247BA}" presName="parTrans" presStyleLbl="bgSibTrans2D1" presStyleIdx="0" presStyleCnt="4"/>
      <dgm:spPr/>
      <dgm:t>
        <a:bodyPr/>
        <a:lstStyle/>
        <a:p>
          <a:endParaRPr lang="cs-CZ"/>
        </a:p>
      </dgm:t>
    </dgm:pt>
    <dgm:pt modelId="{078C246D-9A98-4AB6-82D6-8988FD4039C7}" type="pres">
      <dgm:prSet presAssocID="{22B2B7D4-A152-4490-B7F2-7C255C8852C9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7EC71B1-6B66-4609-A326-3D49FD5885DB}" type="pres">
      <dgm:prSet presAssocID="{6776E37D-9BB7-42DD-A151-B68EE9CB0C41}" presName="parTrans" presStyleLbl="bgSibTrans2D1" presStyleIdx="1" presStyleCnt="4"/>
      <dgm:spPr/>
      <dgm:t>
        <a:bodyPr/>
        <a:lstStyle/>
        <a:p>
          <a:endParaRPr lang="cs-CZ"/>
        </a:p>
      </dgm:t>
    </dgm:pt>
    <dgm:pt modelId="{213E1A62-D009-4061-A16F-876A0AFA354F}" type="pres">
      <dgm:prSet presAssocID="{420DD19B-8B39-469E-A4DA-B33C79D23A67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9C966ED-7504-44E1-8265-83A578C0F4A5}" type="pres">
      <dgm:prSet presAssocID="{1390ED80-8D01-4168-8FFD-D0C50B187032}" presName="parTrans" presStyleLbl="bgSibTrans2D1" presStyleIdx="2" presStyleCnt="4"/>
      <dgm:spPr/>
      <dgm:t>
        <a:bodyPr/>
        <a:lstStyle/>
        <a:p>
          <a:endParaRPr lang="cs-CZ"/>
        </a:p>
      </dgm:t>
    </dgm:pt>
    <dgm:pt modelId="{0C029401-0349-4A03-9C5C-8AC0A2D675F1}" type="pres">
      <dgm:prSet presAssocID="{D9362B11-D0A8-4FC1-B5B6-9B1E4D4D9B08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56CD8F3-CB81-48DD-9C36-D7F09FF6DF65}" type="pres">
      <dgm:prSet presAssocID="{A7273FD7-C6DC-4D97-93CD-B603B7611866}" presName="parTrans" presStyleLbl="bgSibTrans2D1" presStyleIdx="3" presStyleCnt="4"/>
      <dgm:spPr/>
      <dgm:t>
        <a:bodyPr/>
        <a:lstStyle/>
        <a:p>
          <a:endParaRPr lang="cs-CZ"/>
        </a:p>
      </dgm:t>
    </dgm:pt>
    <dgm:pt modelId="{E4A22423-EA06-4E57-B2BC-5D67DD41B72E}" type="pres">
      <dgm:prSet presAssocID="{4FC7FBCC-69F4-4AB8-A2FD-E13579EAC7F3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5D4745E-6E9B-4E83-B34C-E30439E75719}" type="presOf" srcId="{22B2B7D4-A152-4490-B7F2-7C255C8852C9}" destId="{078C246D-9A98-4AB6-82D6-8988FD4039C7}" srcOrd="0" destOrd="0" presId="urn:microsoft.com/office/officeart/2005/8/layout/radial4"/>
    <dgm:cxn modelId="{B4AB7C8A-4F1B-40B3-B8EA-71CE532C886E}" type="presOf" srcId="{6776E37D-9BB7-42DD-A151-B68EE9CB0C41}" destId="{07EC71B1-6B66-4609-A326-3D49FD5885DB}" srcOrd="0" destOrd="0" presId="urn:microsoft.com/office/officeart/2005/8/layout/radial4"/>
    <dgm:cxn modelId="{4C267E60-567E-45E0-A270-7DCB182AEF0F}" type="presOf" srcId="{4FC7FBCC-69F4-4AB8-A2FD-E13579EAC7F3}" destId="{E4A22423-EA06-4E57-B2BC-5D67DD41B72E}" srcOrd="0" destOrd="0" presId="urn:microsoft.com/office/officeart/2005/8/layout/radial4"/>
    <dgm:cxn modelId="{C0B22DFB-E05E-44D7-84E3-9336D8BC8F9F}" type="presOf" srcId="{4681ED62-C434-4937-9531-EAE5288DA455}" destId="{8F74518C-0C1E-4193-B3FE-634C52914E3C}" srcOrd="0" destOrd="0" presId="urn:microsoft.com/office/officeart/2005/8/layout/radial4"/>
    <dgm:cxn modelId="{2481AE33-BDAA-424B-B910-133EE7E24772}" type="presOf" srcId="{1390ED80-8D01-4168-8FFD-D0C50B187032}" destId="{99C966ED-7504-44E1-8265-83A578C0F4A5}" srcOrd="0" destOrd="0" presId="urn:microsoft.com/office/officeart/2005/8/layout/radial4"/>
    <dgm:cxn modelId="{AADC5D49-45FD-48AD-A251-93089EBC7467}" srcId="{4681ED62-C434-4937-9531-EAE5288DA455}" destId="{D9362B11-D0A8-4FC1-B5B6-9B1E4D4D9B08}" srcOrd="2" destOrd="0" parTransId="{1390ED80-8D01-4168-8FFD-D0C50B187032}" sibTransId="{41B0722C-F1C6-4FB8-8C52-E39D3137BD1A}"/>
    <dgm:cxn modelId="{332BF0DD-6DC0-4CAD-891F-9D79B0FF6D46}" type="presOf" srcId="{420DD19B-8B39-469E-A4DA-B33C79D23A67}" destId="{213E1A62-D009-4061-A16F-876A0AFA354F}" srcOrd="0" destOrd="0" presId="urn:microsoft.com/office/officeart/2005/8/layout/radial4"/>
    <dgm:cxn modelId="{03A2F710-DFFA-4B21-89BE-29BAB61489BA}" srcId="{4681ED62-C434-4937-9531-EAE5288DA455}" destId="{420DD19B-8B39-469E-A4DA-B33C79D23A67}" srcOrd="1" destOrd="0" parTransId="{6776E37D-9BB7-42DD-A151-B68EE9CB0C41}" sibTransId="{503BE226-6589-412A-AE2A-0D46B26529AD}"/>
    <dgm:cxn modelId="{10C2F81A-4CC6-474E-8859-327217BDE9AE}" type="presOf" srcId="{A7273FD7-C6DC-4D97-93CD-B603B7611866}" destId="{456CD8F3-CB81-48DD-9C36-D7F09FF6DF65}" srcOrd="0" destOrd="0" presId="urn:microsoft.com/office/officeart/2005/8/layout/radial4"/>
    <dgm:cxn modelId="{6177EC11-7ECD-4B5C-BCFC-E6BB7C99827E}" type="presOf" srcId="{357D8E24-285E-49EF-9E76-616260EC0FD0}" destId="{7720489E-E74A-4D3F-942B-431F0EBE9E50}" srcOrd="0" destOrd="0" presId="urn:microsoft.com/office/officeart/2005/8/layout/radial4"/>
    <dgm:cxn modelId="{E14E8679-1932-4CC9-A480-1F8B0D1F7057}" srcId="{4681ED62-C434-4937-9531-EAE5288DA455}" destId="{22B2B7D4-A152-4490-B7F2-7C255C8852C9}" srcOrd="0" destOrd="0" parTransId="{0219F200-6E73-4D54-A547-D0BF502247BA}" sibTransId="{1ED7E37D-4B8F-4570-9609-1DD850E84698}"/>
    <dgm:cxn modelId="{7927E238-C56F-4A13-8AB9-3FE1D0A425CD}" srcId="{357D8E24-285E-49EF-9E76-616260EC0FD0}" destId="{4681ED62-C434-4937-9531-EAE5288DA455}" srcOrd="0" destOrd="0" parTransId="{AA5AEF56-C0FA-49E7-ABAC-86F19896E8C2}" sibTransId="{5F9D3435-65EA-44FC-ACD9-3EBF4E80B278}"/>
    <dgm:cxn modelId="{4F74D760-0B8E-4595-87BF-E2F7154A32F5}" srcId="{4681ED62-C434-4937-9531-EAE5288DA455}" destId="{4FC7FBCC-69F4-4AB8-A2FD-E13579EAC7F3}" srcOrd="3" destOrd="0" parTransId="{A7273FD7-C6DC-4D97-93CD-B603B7611866}" sibTransId="{0ACDD27E-D992-4BDA-849C-2CAEDA75BC21}"/>
    <dgm:cxn modelId="{EEBDAD3C-8CB4-4AEA-B1C7-5DFC68973A97}" type="presOf" srcId="{0219F200-6E73-4D54-A547-D0BF502247BA}" destId="{EA31D70D-5C3D-46D1-8624-28EFBA1D1E44}" srcOrd="0" destOrd="0" presId="urn:microsoft.com/office/officeart/2005/8/layout/radial4"/>
    <dgm:cxn modelId="{AB62C590-5F78-4E6C-98CD-32ECAB1C54EA}" type="presOf" srcId="{D9362B11-D0A8-4FC1-B5B6-9B1E4D4D9B08}" destId="{0C029401-0349-4A03-9C5C-8AC0A2D675F1}" srcOrd="0" destOrd="0" presId="urn:microsoft.com/office/officeart/2005/8/layout/radial4"/>
    <dgm:cxn modelId="{504003CD-0D89-4109-98C4-FE4D12A8F201}" type="presParOf" srcId="{7720489E-E74A-4D3F-942B-431F0EBE9E50}" destId="{8F74518C-0C1E-4193-B3FE-634C52914E3C}" srcOrd="0" destOrd="0" presId="urn:microsoft.com/office/officeart/2005/8/layout/radial4"/>
    <dgm:cxn modelId="{54C12C1F-37FA-46F2-A38E-E88B7F4491BF}" type="presParOf" srcId="{7720489E-E74A-4D3F-942B-431F0EBE9E50}" destId="{EA31D70D-5C3D-46D1-8624-28EFBA1D1E44}" srcOrd="1" destOrd="0" presId="urn:microsoft.com/office/officeart/2005/8/layout/radial4"/>
    <dgm:cxn modelId="{C61E9C1C-A878-47BD-8B6F-67595EAE5D52}" type="presParOf" srcId="{7720489E-E74A-4D3F-942B-431F0EBE9E50}" destId="{078C246D-9A98-4AB6-82D6-8988FD4039C7}" srcOrd="2" destOrd="0" presId="urn:microsoft.com/office/officeart/2005/8/layout/radial4"/>
    <dgm:cxn modelId="{B337D5D1-EB4F-4FFC-A577-C22227967A46}" type="presParOf" srcId="{7720489E-E74A-4D3F-942B-431F0EBE9E50}" destId="{07EC71B1-6B66-4609-A326-3D49FD5885DB}" srcOrd="3" destOrd="0" presId="urn:microsoft.com/office/officeart/2005/8/layout/radial4"/>
    <dgm:cxn modelId="{A7D5ADA6-1F13-460B-AB88-AC68C821D2FD}" type="presParOf" srcId="{7720489E-E74A-4D3F-942B-431F0EBE9E50}" destId="{213E1A62-D009-4061-A16F-876A0AFA354F}" srcOrd="4" destOrd="0" presId="urn:microsoft.com/office/officeart/2005/8/layout/radial4"/>
    <dgm:cxn modelId="{C07B0668-7230-4175-A611-9800D34D2E83}" type="presParOf" srcId="{7720489E-E74A-4D3F-942B-431F0EBE9E50}" destId="{99C966ED-7504-44E1-8265-83A578C0F4A5}" srcOrd="5" destOrd="0" presId="urn:microsoft.com/office/officeart/2005/8/layout/radial4"/>
    <dgm:cxn modelId="{1EFDA520-DD9C-44C8-AA9C-0EB4C820B3C9}" type="presParOf" srcId="{7720489E-E74A-4D3F-942B-431F0EBE9E50}" destId="{0C029401-0349-4A03-9C5C-8AC0A2D675F1}" srcOrd="6" destOrd="0" presId="urn:microsoft.com/office/officeart/2005/8/layout/radial4"/>
    <dgm:cxn modelId="{7FD840FD-DF06-4211-AEDE-B9216CC2BBDC}" type="presParOf" srcId="{7720489E-E74A-4D3F-942B-431F0EBE9E50}" destId="{456CD8F3-CB81-48DD-9C36-D7F09FF6DF65}" srcOrd="7" destOrd="0" presId="urn:microsoft.com/office/officeart/2005/8/layout/radial4"/>
    <dgm:cxn modelId="{1F5B95AF-14D5-413A-9C59-FD29A478A755}" type="presParOf" srcId="{7720489E-E74A-4D3F-942B-431F0EBE9E50}" destId="{E4A22423-EA06-4E57-B2BC-5D67DD41B72E}" srcOrd="8" destOrd="0" presId="urn:microsoft.com/office/officeart/2005/8/layout/radial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74518C-0C1E-4193-B3FE-634C52914E3C}">
      <dsp:nvSpPr>
        <dsp:cNvPr id="0" name=""/>
        <dsp:cNvSpPr/>
      </dsp:nvSpPr>
      <dsp:spPr>
        <a:xfrm>
          <a:off x="2225040" y="2172962"/>
          <a:ext cx="1645920" cy="164592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Příslovečné určení</a:t>
          </a:r>
          <a:endParaRPr lang="cs-CZ" sz="1900" kern="1200" dirty="0"/>
        </a:p>
      </dsp:txBody>
      <dsp:txXfrm>
        <a:off x="2466079" y="2414001"/>
        <a:ext cx="1163842" cy="1163842"/>
      </dsp:txXfrm>
    </dsp:sp>
    <dsp:sp modelId="{EA31D70D-5C3D-46D1-8624-28EFBA1D1E44}">
      <dsp:nvSpPr>
        <dsp:cNvPr id="0" name=""/>
        <dsp:cNvSpPr/>
      </dsp:nvSpPr>
      <dsp:spPr>
        <a:xfrm rot="11700000">
          <a:off x="758329" y="2340572"/>
          <a:ext cx="1438394" cy="469087"/>
        </a:xfrm>
        <a:prstGeom prst="lef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8C246D-9A98-4AB6-82D6-8988FD4039C7}">
      <dsp:nvSpPr>
        <dsp:cNvPr id="0" name=""/>
        <dsp:cNvSpPr/>
      </dsp:nvSpPr>
      <dsp:spPr>
        <a:xfrm>
          <a:off x="1023" y="1763524"/>
          <a:ext cx="1563624" cy="125089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195" tIns="36195" rIns="36195" bIns="36195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Závisí na slovese a přídavném jméně</a:t>
          </a:r>
          <a:endParaRPr lang="cs-CZ" sz="1900" kern="1200" dirty="0"/>
        </a:p>
      </dsp:txBody>
      <dsp:txXfrm>
        <a:off x="37661" y="1800162"/>
        <a:ext cx="1490348" cy="1177623"/>
      </dsp:txXfrm>
    </dsp:sp>
    <dsp:sp modelId="{07EC71B1-6B66-4609-A326-3D49FD5885DB}">
      <dsp:nvSpPr>
        <dsp:cNvPr id="0" name=""/>
        <dsp:cNvSpPr/>
      </dsp:nvSpPr>
      <dsp:spPr>
        <a:xfrm rot="14700000">
          <a:off x="1641679" y="1287837"/>
          <a:ext cx="1438394" cy="469087"/>
        </a:xfrm>
        <a:prstGeom prst="leftArrow">
          <a:avLst>
            <a:gd name="adj1" fmla="val 60000"/>
            <a:gd name="adj2" fmla="val 50000"/>
          </a:avLst>
        </a:prstGeom>
        <a:solidFill>
          <a:schemeClr val="accent5">
            <a:hueOff val="-3311292"/>
            <a:satOff val="13270"/>
            <a:lumOff val="287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3E1A62-D009-4061-A16F-876A0AFA354F}">
      <dsp:nvSpPr>
        <dsp:cNvPr id="0" name=""/>
        <dsp:cNvSpPr/>
      </dsp:nvSpPr>
      <dsp:spPr>
        <a:xfrm>
          <a:off x="1275118" y="245117"/>
          <a:ext cx="1563624" cy="1250899"/>
        </a:xfrm>
        <a:prstGeom prst="roundRect">
          <a:avLst>
            <a:gd name="adj" fmla="val 10000"/>
          </a:avLst>
        </a:prstGeom>
        <a:solidFill>
          <a:schemeClr val="accent5">
            <a:hueOff val="-3311292"/>
            <a:satOff val="13270"/>
            <a:lumOff val="287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195" tIns="36195" rIns="36195" bIns="36195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Vyjadřuje bližší okolnosti děje</a:t>
          </a:r>
          <a:endParaRPr lang="cs-CZ" sz="1900" kern="1200" dirty="0"/>
        </a:p>
      </dsp:txBody>
      <dsp:txXfrm>
        <a:off x="1311756" y="281755"/>
        <a:ext cx="1490348" cy="1177623"/>
      </dsp:txXfrm>
    </dsp:sp>
    <dsp:sp modelId="{99C966ED-7504-44E1-8265-83A578C0F4A5}">
      <dsp:nvSpPr>
        <dsp:cNvPr id="0" name=""/>
        <dsp:cNvSpPr/>
      </dsp:nvSpPr>
      <dsp:spPr>
        <a:xfrm rot="17700000">
          <a:off x="3015926" y="1287837"/>
          <a:ext cx="1438394" cy="469087"/>
        </a:xfrm>
        <a:prstGeom prst="leftArrow">
          <a:avLst>
            <a:gd name="adj1" fmla="val 60000"/>
            <a:gd name="adj2" fmla="val 50000"/>
          </a:avLst>
        </a:prstGeom>
        <a:solidFill>
          <a:schemeClr val="accent5">
            <a:hueOff val="-6622584"/>
            <a:satOff val="26541"/>
            <a:lumOff val="575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029401-0349-4A03-9C5C-8AC0A2D675F1}">
      <dsp:nvSpPr>
        <dsp:cNvPr id="0" name=""/>
        <dsp:cNvSpPr/>
      </dsp:nvSpPr>
      <dsp:spPr>
        <a:xfrm>
          <a:off x="3257257" y="245117"/>
          <a:ext cx="1563624" cy="1250899"/>
        </a:xfrm>
        <a:prstGeom prst="roundRect">
          <a:avLst>
            <a:gd name="adj" fmla="val 10000"/>
          </a:avLst>
        </a:prstGeom>
        <a:solidFill>
          <a:schemeClr val="accent5">
            <a:hueOff val="-6622584"/>
            <a:satOff val="26541"/>
            <a:lumOff val="575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195" tIns="36195" rIns="36195" bIns="36195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Je vyjádřen podstatným jménem nebo příslovcem</a:t>
          </a:r>
          <a:endParaRPr lang="cs-CZ" sz="1900" kern="1200" dirty="0"/>
        </a:p>
      </dsp:txBody>
      <dsp:txXfrm>
        <a:off x="3293895" y="281755"/>
        <a:ext cx="1490348" cy="1177623"/>
      </dsp:txXfrm>
    </dsp:sp>
    <dsp:sp modelId="{456CD8F3-CB81-48DD-9C36-D7F09FF6DF65}">
      <dsp:nvSpPr>
        <dsp:cNvPr id="0" name=""/>
        <dsp:cNvSpPr/>
      </dsp:nvSpPr>
      <dsp:spPr>
        <a:xfrm rot="20700000">
          <a:off x="3899275" y="2340572"/>
          <a:ext cx="1438394" cy="469087"/>
        </a:xfrm>
        <a:prstGeom prst="leftArrow">
          <a:avLst>
            <a:gd name="adj1" fmla="val 60000"/>
            <a:gd name="adj2" fmla="val 50000"/>
          </a:avLst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A22423-EA06-4E57-B2BC-5D67DD41B72E}">
      <dsp:nvSpPr>
        <dsp:cNvPr id="0" name=""/>
        <dsp:cNvSpPr/>
      </dsp:nvSpPr>
      <dsp:spPr>
        <a:xfrm>
          <a:off x="4531352" y="1763524"/>
          <a:ext cx="1563624" cy="1250899"/>
        </a:xfrm>
        <a:prstGeom prst="roundRect">
          <a:avLst>
            <a:gd name="adj" fmla="val 10000"/>
          </a:avLst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195" tIns="36195" rIns="36195" bIns="36195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Ptáme se jinými než pádovými otázkami</a:t>
          </a:r>
          <a:endParaRPr lang="cs-CZ" sz="1900" kern="1200" dirty="0"/>
        </a:p>
      </dsp:txBody>
      <dsp:txXfrm>
        <a:off x="4567990" y="1800162"/>
        <a:ext cx="1490348" cy="117762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4">
  <dgm:title val=""/>
  <dgm:desc val=""/>
  <dgm:catLst>
    <dgm:cat type="relationship" pri="1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5" srcId="1" destId="11" srcOrd="0" destOrd="0"/>
        <dgm:cxn modelId="16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0"/>
              <dgm:param type="spanAng" val="360"/>
              <dgm:param type="ctrShpMap" val="fNode"/>
            </dgm:alg>
          </dgm:if>
          <dgm:else name="Name4">
            <dgm:choose name="Name5">
              <dgm:if name="Name6" axis="ch ch" ptType="node node" st="1 1" cnt="1 0" func="cnt" op="lte" val="3">
                <dgm:alg type="cycle">
                  <dgm:param type="stAng" val="-55"/>
                  <dgm:param type="spanAng" val="110"/>
                  <dgm:param type="ctrShpMap" val="fNode"/>
                </dgm:alg>
              </dgm:if>
              <dgm:else name="Name7">
                <dgm:choose name="Name8">
                  <dgm:if name="Name9" axis="ch ch" ptType="node node" st="1 1" cnt="1 0" func="cnt" op="equ" val="4">
                    <dgm:alg type="cycle">
                      <dgm:param type="stAng" val="-75"/>
                      <dgm:param type="spanAng" val="150"/>
                      <dgm:param type="ctrShpMap" val="fNode"/>
                    </dgm:alg>
                  </dgm:if>
                  <dgm:else name="Name10">
                    <dgm:alg type="cycle">
                      <dgm:param type="stAng" val="-90"/>
                      <dgm:param type="spanAng" val="180"/>
                      <dgm:param type="ctrShpMap" val="fNode"/>
                    </dgm:alg>
                  </dgm:else>
                </dgm:choose>
              </dgm:else>
            </dgm:choose>
          </dgm:else>
        </dgm:choose>
      </dgm:if>
      <dgm:else name="Name11">
        <dgm:choose name="Name12">
          <dgm:if name="Name13" axis="ch ch" ptType="node node" st="1 1" cnt="1 0" func="cnt" op="lte" val="1">
            <dgm:alg type="cycle">
              <dgm:param type="stAng" val="0"/>
              <dgm:param type="spanAng" val="-360"/>
              <dgm:param type="ctrShpMap" val="fNode"/>
            </dgm:alg>
          </dgm:if>
          <dgm:else name="Name14">
            <dgm:choose name="Name15">
              <dgm:if name="Name16" axis="ch ch" ptType="node node" st="1 1" cnt="1 0" func="cnt" op="lte" val="3">
                <dgm:alg type="cycle">
                  <dgm:param type="stAng" val="55"/>
                  <dgm:param type="spanAng" val="-110"/>
                  <dgm:param type="ctrShpMap" val="fNode"/>
                </dgm:alg>
              </dgm:if>
              <dgm:else name="Name17">
                <dgm:choose name="Name18">
                  <dgm:if name="Name19" axis="ch ch" ptType="node node" st="1 1" cnt="1 0" func="cnt" op="equ" val="4">
                    <dgm:alg type="cycle">
                      <dgm:param type="stAng" val="75"/>
                      <dgm:param type="spanAng" val="-150"/>
                      <dgm:param type="ctrShpMap" val="fNode"/>
                    </dgm:alg>
                  </dgm:if>
                  <dgm:else name="Name20">
                    <dgm:alg type="cycle">
                      <dgm:param type="stAng" val="90"/>
                      <dgm:param type="spanAng" val="-180"/>
                      <dgm:param type="ctrShpMap" val="fNode"/>
                    </dgm:alg>
                  </dgm:else>
                </dgm:choose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fact="0.95"/>
      <dgm:constr type="h" for="ch" forName="parTrans" refType="w" refFor="ch" refForName="centerShape" fact="0.285"/>
      <dgm:constr type="sp" refType="w" refFor="ch" refForName="centerShape" op="equ" fact="0.23"/>
      <dgm:constr type="sibSp" refType="w" refFor="ch" refForName="node" fact="0.1"/>
      <dgm:constr type="primFontSz" for="ch" forName="node" op="equ"/>
    </dgm:constrLst>
    <dgm:choose name="Name21">
      <dgm:if name="Name22" axis="ch ch" ptType="node node" st="1 1" cnt="1 0" func="cnt" op="lte" val="5">
        <dgm:ruleLst>
          <dgm:rule type="w" for="ch" forName="centerShape" val="NaN" fact="0.27" max="NaN"/>
        </dgm:ruleLst>
      </dgm:if>
      <dgm:else name="Name23">
        <dgm:ruleLst>
          <dgm:rule type="w" for="ch" forName="centerShape" val="NaN" fact="0.27" max="NaN"/>
          <dgm:rule type="w" for="ch" forName="node" val="NaN" fact="0.7" max="NaN"/>
        </dgm:ruleLst>
      </dgm:else>
    </dgm:choose>
    <dgm:forEach name="Name24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  <dgm:constr type="primFontSz" val="65"/>
          <dgm:constr type="h" refType="w"/>
        </dgm:constrLst>
        <dgm:ruleLst>
          <dgm:rule type="primFontSz" val="5" fact="NaN" max="NaN"/>
        </dgm:ruleLst>
      </dgm:layoutNode>
      <dgm:forEach name="Name25" axis="ch">
        <dgm:forEach name="Name26" axis="self" ptType="parTrans">
          <dgm:layoutNode name="parTrans" styleLbl="bgSibTrans2D1">
            <dgm:alg type="conn">
              <dgm:param type="begPts" val="auto"/>
              <dgm:param type="endPts" val="ctr"/>
              <dgm:param type="endSty" val="noArr"/>
              <dgm:param type="begSty" val="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begPad" refType="connDist" fact="0.055"/>
              <dgm:constr type="endPad"/>
            </dgm:constrLst>
            <dgm:ruleLst/>
          </dgm:layoutNode>
        </dgm:forEach>
        <dgm:forEach name="Name27" axis="self" ptType="node">
          <dgm:layoutNode name="node" styleLbl="node1">
            <dgm:varLst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primFontSz" val="65"/>
              <dgm:constr type="h" refType="w" fact="0.8"/>
              <dgm:constr type="tMarg" refType="primFontSz" fact="0.15"/>
              <dgm:constr type="bMarg" refType="primFontSz" fact="0.15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2CDB01-63DE-4F56-B6F7-1A4E334BCCC7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08859-AD0B-46BB-9636-81D1E3EA56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2CDB01-63DE-4F56-B6F7-1A4E334BCCC7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08859-AD0B-46BB-9636-81D1E3EA56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2CDB01-63DE-4F56-B6F7-1A4E334BCCC7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08859-AD0B-46BB-9636-81D1E3EA56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2CDB01-63DE-4F56-B6F7-1A4E334BCCC7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08859-AD0B-46BB-9636-81D1E3EA56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2CDB01-63DE-4F56-B6F7-1A4E334BCCC7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08859-AD0B-46BB-9636-81D1E3EA56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2CDB01-63DE-4F56-B6F7-1A4E334BCCC7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08859-AD0B-46BB-9636-81D1E3EA56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2CDB01-63DE-4F56-B6F7-1A4E334BCCC7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08859-AD0B-46BB-9636-81D1E3EA56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2CDB01-63DE-4F56-B6F7-1A4E334BCCC7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08859-AD0B-46BB-9636-81D1E3EA56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2CDB01-63DE-4F56-B6F7-1A4E334BCCC7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08859-AD0B-46BB-9636-81D1E3EA56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2CDB01-63DE-4F56-B6F7-1A4E334BCCC7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08859-AD0B-46BB-9636-81D1E3EA56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2CDB01-63DE-4F56-B6F7-1A4E334BCCC7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08859-AD0B-46BB-9636-81D1E3EA56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2CDB01-63DE-4F56-B6F7-1A4E334BCCC7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908859-AD0B-46BB-9636-81D1E3EA56F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>
    <p:newsflash/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1258888" y="36449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dirty="0" smtClean="0"/>
              <a:t>Název školy:  </a:t>
            </a:r>
            <a:r>
              <a:rPr lang="cs-CZ" i="1" dirty="0" smtClean="0"/>
              <a:t>Základní škola a mateřská škola, </a:t>
            </a:r>
            <a:r>
              <a:rPr lang="cs-CZ" i="1" noProof="1" smtClean="0"/>
              <a:t>Hlušice</a:t>
            </a:r>
            <a:endParaRPr lang="cs-CZ" noProof="1" smtClean="0"/>
          </a:p>
          <a:p>
            <a:pPr>
              <a:defRPr/>
            </a:pPr>
            <a:r>
              <a:rPr lang="cs-CZ" dirty="0" smtClean="0"/>
              <a:t>Autor: Mgr. Monika Jáglová</a:t>
            </a:r>
            <a:endParaRPr lang="cs-CZ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Číslo projektu: CZ.1.07/1.4.00/21.3235</a:t>
            </a:r>
          </a:p>
          <a:p>
            <a:pPr>
              <a:defRPr/>
            </a:pPr>
            <a:r>
              <a:rPr lang="cs-CZ" dirty="0" smtClean="0"/>
              <a:t>Název: </a:t>
            </a:r>
            <a:r>
              <a:rPr lang="cs-CZ" dirty="0" smtClean="0"/>
              <a:t>VY_32_INOVACE_2A_05_Příslovečné </a:t>
            </a:r>
            <a:r>
              <a:rPr lang="cs-CZ" dirty="0" smtClean="0"/>
              <a:t>určení</a:t>
            </a:r>
            <a:endParaRPr lang="cs-CZ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Téma: Český jazyk na 2.stupni ZŠ</a:t>
            </a:r>
            <a:endParaRPr lang="en-GB" dirty="0" smtClean="0">
              <a:solidFill>
                <a:srgbClr val="FFC000"/>
              </a:solidFill>
            </a:endParaRPr>
          </a:p>
          <a:p>
            <a:pPr>
              <a:defRPr/>
            </a:pP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979712" y="5517232"/>
            <a:ext cx="6400800" cy="1752600"/>
          </a:xfrm>
        </p:spPr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6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1052513"/>
            <a:ext cx="5753100" cy="1409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09046852"/>
      </p:ext>
    </p:extLst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785794"/>
            <a:ext cx="7772400" cy="1470025"/>
          </a:xfrm>
        </p:spPr>
        <p:txBody>
          <a:bodyPr>
            <a:normAutofit/>
          </a:bodyPr>
          <a:lstStyle/>
          <a:p>
            <a:r>
              <a:rPr lang="cs-CZ" sz="5400" dirty="0" smtClean="0">
                <a:gradFill flip="none" rotWithShape="1">
                  <a:gsLst>
                    <a:gs pos="0">
                      <a:srgbClr val="FF3399">
                        <a:shade val="30000"/>
                        <a:satMod val="115000"/>
                      </a:srgbClr>
                    </a:gs>
                    <a:gs pos="50000">
                      <a:srgbClr val="FF3399">
                        <a:shade val="67500"/>
                        <a:satMod val="115000"/>
                      </a:srgbClr>
                    </a:gs>
                    <a:gs pos="100000">
                      <a:srgbClr val="FF3399">
                        <a:shade val="100000"/>
                        <a:satMod val="115000"/>
                      </a:srgbClr>
                    </a:gs>
                  </a:gsLst>
                  <a:lin ang="5400000" scaled="1"/>
                  <a:tileRect/>
                </a:gradFill>
              </a:rPr>
              <a:t>Příslovečné určení</a:t>
            </a:r>
            <a:endParaRPr lang="cs-CZ" sz="5400" dirty="0">
              <a:gradFill flip="none" rotWithShape="1">
                <a:gsLst>
                  <a:gs pos="0">
                    <a:srgbClr val="FF3399">
                      <a:shade val="30000"/>
                      <a:satMod val="115000"/>
                    </a:srgbClr>
                  </a:gs>
                  <a:gs pos="50000">
                    <a:srgbClr val="FF3399">
                      <a:shade val="67500"/>
                      <a:satMod val="115000"/>
                    </a:srgbClr>
                  </a:gs>
                  <a:gs pos="100000">
                    <a:srgbClr val="FF3399">
                      <a:shade val="100000"/>
                      <a:satMod val="115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500438"/>
            <a:ext cx="6400800" cy="2138362"/>
          </a:xfrm>
        </p:spPr>
        <p:txBody>
          <a:bodyPr>
            <a:normAutofit fontScale="55000" lnSpcReduction="20000"/>
          </a:bodyPr>
          <a:lstStyle/>
          <a:p>
            <a:endParaRPr lang="cs-CZ" sz="4000" dirty="0" smtClean="0">
              <a:solidFill>
                <a:srgbClr val="BB57A8"/>
              </a:solidFill>
            </a:endParaRPr>
          </a:p>
          <a:p>
            <a:r>
              <a:rPr lang="cs-CZ" sz="4000" dirty="0" smtClean="0">
                <a:solidFill>
                  <a:srgbClr val="BB57A8"/>
                </a:solidFill>
              </a:rPr>
              <a:t>Učební materiál obsahuje základní poučení o příslovečném určení. Následují cvičení na poznávání příslovečného určení, na určování jeho druhů a využití ve větě. Učební materiál je vhodný pro samostatnou i skupinovou práci žáků, může také sloužit jako podklad pro výklad učitele.  </a:t>
            </a:r>
          </a:p>
          <a:p>
            <a:endParaRPr lang="cs-CZ" sz="1200" dirty="0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/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F74518C-0C1E-4193-B3FE-634C52914E3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0"/>
                                        <p:tgtEl>
                                          <p:spTgt spid="2">
                                            <p:graphicEl>
                                              <a:dgm id="{8F74518C-0C1E-4193-B3FE-634C52914E3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A31D70D-5C3D-46D1-8624-28EFBA1D1E4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0"/>
                                        <p:tgtEl>
                                          <p:spTgt spid="2">
                                            <p:graphicEl>
                                              <a:dgm id="{EA31D70D-5C3D-46D1-8624-28EFBA1D1E4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78C246D-9A98-4AB6-82D6-8988FD4039C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0"/>
                                        <p:tgtEl>
                                          <p:spTgt spid="2">
                                            <p:graphicEl>
                                              <a:dgm id="{078C246D-9A98-4AB6-82D6-8988FD4039C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7EC71B1-6B66-4609-A326-3D49FD5885D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0"/>
                                        <p:tgtEl>
                                          <p:spTgt spid="2">
                                            <p:graphicEl>
                                              <a:dgm id="{07EC71B1-6B66-4609-A326-3D49FD5885D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13E1A62-D009-4061-A16F-876A0AFA35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0"/>
                                        <p:tgtEl>
                                          <p:spTgt spid="2">
                                            <p:graphicEl>
                                              <a:dgm id="{213E1A62-D009-4061-A16F-876A0AFA354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9C966ED-7504-44E1-8265-83A578C0F4A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0"/>
                                        <p:tgtEl>
                                          <p:spTgt spid="2">
                                            <p:graphicEl>
                                              <a:dgm id="{99C966ED-7504-44E1-8265-83A578C0F4A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C029401-0349-4A03-9C5C-8AC0A2D675F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0"/>
                                        <p:tgtEl>
                                          <p:spTgt spid="2">
                                            <p:graphicEl>
                                              <a:dgm id="{0C029401-0349-4A03-9C5C-8AC0A2D675F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56CD8F3-CB81-48DD-9C36-D7F09FF6DF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0"/>
                                        <p:tgtEl>
                                          <p:spTgt spid="2">
                                            <p:graphicEl>
                                              <a:dgm id="{456CD8F3-CB81-48DD-9C36-D7F09FF6DF6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4A22423-EA06-4E57-B2BC-5D67DD41B72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0"/>
                                        <p:tgtEl>
                                          <p:spTgt spid="2">
                                            <p:graphicEl>
                                              <a:dgm id="{E4A22423-EA06-4E57-B2BC-5D67DD41B72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gradFill flip="none" rotWithShape="1">
                  <a:gsLst>
                    <a:gs pos="0">
                      <a:srgbClr val="00B0F0">
                        <a:shade val="30000"/>
                        <a:satMod val="115000"/>
                      </a:srgbClr>
                    </a:gs>
                    <a:gs pos="50000">
                      <a:srgbClr val="00B0F0">
                        <a:shade val="67500"/>
                        <a:satMod val="115000"/>
                      </a:srgbClr>
                    </a:gs>
                    <a:gs pos="100000">
                      <a:srgbClr val="00B0F0">
                        <a:shade val="100000"/>
                        <a:satMod val="115000"/>
                      </a:srgbClr>
                    </a:gs>
                  </a:gsLst>
                  <a:path path="circle">
                    <a:fillToRect l="50000" t="50000" r="50000" b="50000"/>
                  </a:path>
                  <a:tileRect/>
                </a:gradFill>
              </a:rPr>
              <a:t>Druhy příslovečného určení</a:t>
            </a:r>
            <a:endParaRPr lang="cs-CZ" dirty="0">
              <a:gradFill flip="none" rotWithShape="1">
                <a:gsLst>
                  <a:gs pos="0">
                    <a:srgbClr val="00B0F0">
                      <a:shade val="30000"/>
                      <a:satMod val="115000"/>
                    </a:srgbClr>
                  </a:gs>
                  <a:gs pos="50000">
                    <a:srgbClr val="00B0F0">
                      <a:shade val="67500"/>
                      <a:satMod val="115000"/>
                    </a:srgbClr>
                  </a:gs>
                  <a:gs pos="100000">
                    <a:srgbClr val="00B0F0">
                      <a:shade val="100000"/>
                      <a:satMod val="115000"/>
                    </a:srgbClr>
                  </a:gs>
                </a:gsLst>
                <a:path path="circle">
                  <a:fillToRect l="50000" t="50000" r="50000" b="50000"/>
                </a:path>
                <a:tileRect/>
              </a:gra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CE46A7"/>
                </a:solidFill>
              </a:rPr>
              <a:t>Kde? Kam? Odkud?</a:t>
            </a:r>
          </a:p>
          <a:p>
            <a:r>
              <a:rPr lang="cs-CZ" dirty="0" smtClean="0">
                <a:solidFill>
                  <a:srgbClr val="33CC33"/>
                </a:solidFill>
              </a:rPr>
              <a:t>Kdy? Odkdy? Dokdy?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Jak? Jakým způsobem?</a:t>
            </a:r>
          </a:p>
          <a:p>
            <a:endParaRPr lang="cs-CZ" dirty="0" smtClean="0">
              <a:solidFill>
                <a:schemeClr val="accent6"/>
              </a:solidFill>
            </a:endParaRPr>
          </a:p>
          <a:p>
            <a:r>
              <a:rPr lang="cs-CZ" dirty="0" smtClean="0">
                <a:solidFill>
                  <a:schemeClr val="accent6"/>
                </a:solidFill>
              </a:rPr>
              <a:t>Proč?</a:t>
            </a:r>
          </a:p>
          <a:p>
            <a:endParaRPr lang="cs-CZ" dirty="0" smtClean="0">
              <a:solidFill>
                <a:srgbClr val="00B0F0"/>
              </a:solidFill>
            </a:endParaRPr>
          </a:p>
          <a:p>
            <a:r>
              <a:rPr lang="cs-CZ" dirty="0" smtClean="0">
                <a:solidFill>
                  <a:srgbClr val="00B0F0"/>
                </a:solidFill>
              </a:rPr>
              <a:t>Kolik?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Příslovečné určení místa</a:t>
            </a:r>
          </a:p>
          <a:p>
            <a:r>
              <a:rPr lang="cs-CZ" dirty="0" smtClean="0"/>
              <a:t>Příslovečné určení času</a:t>
            </a:r>
          </a:p>
          <a:p>
            <a:r>
              <a:rPr lang="cs-CZ" dirty="0" smtClean="0"/>
              <a:t>Příslovečné určení způsobu</a:t>
            </a:r>
          </a:p>
          <a:p>
            <a:r>
              <a:rPr lang="cs-CZ" dirty="0" smtClean="0"/>
              <a:t>Příslovečné určení příčiny</a:t>
            </a:r>
          </a:p>
          <a:p>
            <a:r>
              <a:rPr lang="cs-CZ" dirty="0" smtClean="0"/>
              <a:t>Příslovečné určení míry</a:t>
            </a:r>
            <a:endParaRPr lang="cs-CZ" dirty="0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cs-CZ" dirty="0" smtClean="0">
                <a:gradFill flip="none" rotWithShape="1">
                  <a:gsLst>
                    <a:gs pos="0">
                      <a:srgbClr val="9933FF">
                        <a:shade val="30000"/>
                        <a:satMod val="115000"/>
                      </a:srgbClr>
                    </a:gs>
                    <a:gs pos="50000">
                      <a:srgbClr val="9933FF">
                        <a:shade val="67500"/>
                        <a:satMod val="115000"/>
                      </a:srgbClr>
                    </a:gs>
                    <a:gs pos="100000">
                      <a:srgbClr val="9933FF">
                        <a:shade val="100000"/>
                        <a:satMod val="115000"/>
                      </a:srgbClr>
                    </a:gs>
                  </a:gsLst>
                  <a:path path="circle">
                    <a:fillToRect l="50000" t="50000" r="50000" b="50000"/>
                  </a:path>
                  <a:tileRect/>
                </a:gradFill>
              </a:rPr>
              <a:t>Doplň slovesa vhodnými příslovečnými určeními a urči jejich druh:</a:t>
            </a:r>
            <a:endParaRPr lang="cs-CZ" dirty="0">
              <a:gradFill flip="none" rotWithShape="1">
                <a:gsLst>
                  <a:gs pos="0">
                    <a:srgbClr val="9933FF">
                      <a:shade val="30000"/>
                      <a:satMod val="115000"/>
                    </a:srgbClr>
                  </a:gs>
                  <a:gs pos="50000">
                    <a:srgbClr val="9933FF">
                      <a:shade val="67500"/>
                      <a:satMod val="115000"/>
                    </a:srgbClr>
                  </a:gs>
                  <a:gs pos="100000">
                    <a:srgbClr val="9933FF">
                      <a:shade val="100000"/>
                      <a:satMod val="115000"/>
                    </a:srgbClr>
                  </a:gs>
                </a:gsLst>
                <a:path path="circle">
                  <a:fillToRect l="50000" t="50000" r="50000" b="50000"/>
                </a:path>
                <a:tileRect/>
              </a:gra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6600CC"/>
                </a:solidFill>
              </a:rPr>
              <a:t>Trhala </a:t>
            </a:r>
            <a:r>
              <a:rPr lang="cs-CZ" dirty="0" smtClean="0"/>
              <a:t>                                           </a:t>
            </a:r>
            <a:r>
              <a:rPr lang="cs-CZ" dirty="0" smtClean="0">
                <a:solidFill>
                  <a:srgbClr val="9900CC"/>
                </a:solidFill>
              </a:rPr>
              <a:t>včera</a:t>
            </a:r>
          </a:p>
          <a:p>
            <a:r>
              <a:rPr lang="cs-CZ" dirty="0" smtClean="0">
                <a:solidFill>
                  <a:srgbClr val="6600CC"/>
                </a:solidFill>
              </a:rPr>
              <a:t>Pracuje</a:t>
            </a:r>
            <a:r>
              <a:rPr lang="cs-CZ" dirty="0" smtClean="0"/>
              <a:t>                                          </a:t>
            </a:r>
            <a:r>
              <a:rPr lang="cs-CZ" dirty="0" smtClean="0">
                <a:solidFill>
                  <a:srgbClr val="9900CC"/>
                </a:solidFill>
              </a:rPr>
              <a:t>pěkně</a:t>
            </a:r>
          </a:p>
          <a:p>
            <a:r>
              <a:rPr lang="cs-CZ" dirty="0" smtClean="0">
                <a:solidFill>
                  <a:srgbClr val="6600CC"/>
                </a:solidFill>
              </a:rPr>
              <a:t>Kreslí</a:t>
            </a:r>
            <a:r>
              <a:rPr lang="cs-CZ" dirty="0" smtClean="0"/>
              <a:t>                                              </a:t>
            </a:r>
            <a:r>
              <a:rPr lang="cs-CZ" dirty="0" smtClean="0">
                <a:solidFill>
                  <a:srgbClr val="9900CC"/>
                </a:solidFill>
              </a:rPr>
              <a:t>poutavě</a:t>
            </a:r>
          </a:p>
          <a:p>
            <a:r>
              <a:rPr lang="cs-CZ" dirty="0" smtClean="0">
                <a:solidFill>
                  <a:srgbClr val="6600CC"/>
                </a:solidFill>
              </a:rPr>
              <a:t>Tancoval</a:t>
            </a:r>
            <a:r>
              <a:rPr lang="cs-CZ" dirty="0" smtClean="0"/>
              <a:t>                                        </a:t>
            </a:r>
            <a:r>
              <a:rPr lang="cs-CZ" dirty="0" smtClean="0">
                <a:solidFill>
                  <a:srgbClr val="9900CC"/>
                </a:solidFill>
              </a:rPr>
              <a:t>dnes</a:t>
            </a:r>
          </a:p>
          <a:p>
            <a:r>
              <a:rPr lang="cs-CZ" dirty="0" smtClean="0">
                <a:solidFill>
                  <a:srgbClr val="6600CC"/>
                </a:solidFill>
              </a:rPr>
              <a:t>Bude vyprávět                              </a:t>
            </a:r>
            <a:r>
              <a:rPr lang="cs-CZ" dirty="0" smtClean="0">
                <a:solidFill>
                  <a:srgbClr val="9900CC"/>
                </a:solidFill>
              </a:rPr>
              <a:t>v kině</a:t>
            </a:r>
          </a:p>
          <a:p>
            <a:r>
              <a:rPr lang="cs-CZ" dirty="0" smtClean="0">
                <a:solidFill>
                  <a:srgbClr val="6600CC"/>
                </a:solidFill>
              </a:rPr>
              <a:t>Byl by četl                                      </a:t>
            </a:r>
            <a:r>
              <a:rPr lang="cs-CZ" dirty="0" smtClean="0">
                <a:solidFill>
                  <a:srgbClr val="9900CC"/>
                </a:solidFill>
              </a:rPr>
              <a:t>rád</a:t>
            </a:r>
          </a:p>
          <a:p>
            <a:r>
              <a:rPr lang="cs-CZ" dirty="0" smtClean="0">
                <a:solidFill>
                  <a:srgbClr val="6600CC"/>
                </a:solidFill>
              </a:rPr>
              <a:t>Vozili jsme                                     </a:t>
            </a:r>
            <a:r>
              <a:rPr lang="cs-CZ" dirty="0" smtClean="0">
                <a:solidFill>
                  <a:srgbClr val="9900CC"/>
                </a:solidFill>
              </a:rPr>
              <a:t>rychle</a:t>
            </a:r>
            <a:r>
              <a:rPr lang="cs-CZ" dirty="0" smtClean="0"/>
              <a:t>  </a:t>
            </a:r>
            <a:endParaRPr lang="cs-CZ" dirty="0"/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2000232" y="1857364"/>
            <a:ext cx="3929090" cy="35719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2143108" y="2500306"/>
            <a:ext cx="3714776" cy="178595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flipV="1">
            <a:off x="1785918" y="2571744"/>
            <a:ext cx="4071966" cy="5715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flipV="1">
            <a:off x="2428860" y="2000240"/>
            <a:ext cx="3429024" cy="17145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flipV="1">
            <a:off x="3286116" y="3071810"/>
            <a:ext cx="2643206" cy="121444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>
            <a:off x="2571736" y="4857760"/>
            <a:ext cx="3357586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flipV="1">
            <a:off x="2643174" y="3714752"/>
            <a:ext cx="3286148" cy="178595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gradFill flip="none" rotWithShape="1">
                  <a:gsLst>
                    <a:gs pos="0">
                      <a:srgbClr val="990099">
                        <a:shade val="30000"/>
                        <a:satMod val="115000"/>
                      </a:srgbClr>
                    </a:gs>
                    <a:gs pos="50000">
                      <a:srgbClr val="990099">
                        <a:shade val="67500"/>
                        <a:satMod val="115000"/>
                      </a:srgbClr>
                    </a:gs>
                    <a:gs pos="100000">
                      <a:srgbClr val="990099">
                        <a:shade val="100000"/>
                        <a:satMod val="115000"/>
                      </a:srgbClr>
                    </a:gs>
                  </a:gsLst>
                  <a:path path="circle">
                    <a:fillToRect l="50000" t="50000" r="50000" b="50000"/>
                  </a:path>
                  <a:tileRect/>
                </a:gradFill>
              </a:rPr>
              <a:t>Najdi ve větách příslovečná určení:</a:t>
            </a:r>
            <a:endParaRPr lang="cs-CZ" dirty="0">
              <a:gradFill flip="none" rotWithShape="1">
                <a:gsLst>
                  <a:gs pos="0">
                    <a:srgbClr val="990099">
                      <a:shade val="30000"/>
                      <a:satMod val="115000"/>
                    </a:srgbClr>
                  </a:gs>
                  <a:gs pos="50000">
                    <a:srgbClr val="990099">
                      <a:shade val="67500"/>
                      <a:satMod val="115000"/>
                    </a:srgbClr>
                  </a:gs>
                  <a:gs pos="100000">
                    <a:srgbClr val="990099">
                      <a:shade val="100000"/>
                      <a:satMod val="115000"/>
                    </a:srgbClr>
                  </a:gs>
                </a:gsLst>
                <a:path path="circle">
                  <a:fillToRect l="50000" t="50000" r="50000" b="50000"/>
                </a:path>
                <a:tileRect/>
              </a:gra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990099"/>
                </a:solidFill>
              </a:rPr>
              <a:t>Tatínek včera pracoval na zahradě.</a:t>
            </a:r>
          </a:p>
          <a:p>
            <a:pPr algn="ctr"/>
            <a:r>
              <a:rPr lang="cs-CZ" dirty="0" smtClean="0">
                <a:solidFill>
                  <a:srgbClr val="990099"/>
                </a:solidFill>
              </a:rPr>
              <a:t>V sobotu jsme kvůli počasí nejeli na hory.</a:t>
            </a:r>
          </a:p>
          <a:p>
            <a:pPr algn="ctr"/>
            <a:r>
              <a:rPr lang="cs-CZ" dirty="0" smtClean="0">
                <a:solidFill>
                  <a:srgbClr val="990099"/>
                </a:solidFill>
              </a:rPr>
              <a:t>Mám velmi pěknou knížku.</a:t>
            </a:r>
          </a:p>
          <a:p>
            <a:pPr algn="ctr"/>
            <a:r>
              <a:rPr lang="cs-CZ" dirty="0" smtClean="0">
                <a:solidFill>
                  <a:srgbClr val="990099"/>
                </a:solidFill>
              </a:rPr>
              <a:t>Maminka včera upekla dobrý dort.</a:t>
            </a:r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143240" y="4143380"/>
            <a:ext cx="1914524" cy="17308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7" name="Přímá spojovací čára 6"/>
          <p:cNvCxnSpPr/>
          <p:nvPr/>
        </p:nvCxnSpPr>
        <p:spPr>
          <a:xfrm>
            <a:off x="3214678" y="2071678"/>
            <a:ext cx="857256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5643570" y="2071678"/>
            <a:ext cx="1928826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1357290" y="2714620"/>
            <a:ext cx="142876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3857620" y="2714620"/>
            <a:ext cx="185738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6786578" y="2714620"/>
            <a:ext cx="1285884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3500430" y="3286124"/>
            <a:ext cx="857256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3571868" y="3857628"/>
            <a:ext cx="857256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77777"/>
                </a:solidFill>
                <a:effectLst>
                  <a:outerShdw blurRad="50800" dist="38100" dir="16200000" rotWithShape="0">
                    <a:prstClr val="black">
                      <a:alpha val="40000"/>
                    </a:prstClr>
                  </a:outerShdw>
                </a:effectLst>
              </a:rPr>
              <a:t>Citace:</a:t>
            </a:r>
            <a:endParaRPr lang="cs-CZ" dirty="0">
              <a:solidFill>
                <a:srgbClr val="777777"/>
              </a:solidFill>
              <a:effectLst>
                <a:outerShdw blurRad="50800" dist="38100" dir="16200000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i="1" dirty="0" smtClean="0"/>
              <a:t>Obrázek: Www.google.com</a:t>
            </a:r>
            <a:r>
              <a:rPr lang="cs-CZ" dirty="0" smtClean="0"/>
              <a:t> [online]. 2011 [cit. 2011-11-14]. Knížka. Dostupné z WWW: </a:t>
            </a:r>
            <a:r>
              <a:rPr lang="cs-CZ" noProof="1" smtClean="0"/>
              <a:t>&lt;http://www.google.cz/imgres?q=kn%C3%AD%C5%BEka&amp;hl=cs&amp;biw=1280&amp;bih=834&amp;gbv=2&amp;tbm=isch&amp;tbnid=h6wghqRLs3CxEM:&amp;imgrefurl=http://denicekmuj.blog.cz/0803/knizky-do-mobilu-super-vec&amp;docid</a:t>
            </a:r>
            <a:r>
              <a:rPr lang="cs-CZ" dirty="0" smtClean="0"/>
              <a:t>=_0J8LENREjXTCM&amp;imgurl=http://nd01.jxs.cz/600/824/8ab9e7c00d_24864395_o2.jpg&amp;w=417&amp;h=364&amp;ei=P1_BTp7rBoXfsgax9MnEAw&amp;zoom=1&amp;iact=rc&amp;dur=543&amp;sig=112028904852566368578&amp;page=1&amp;tbnh=124&amp;tbnw=142&amp;start=0&amp;ndsp=27&amp;ved=1t:429,r:0,s:0&amp;tx=109&amp;ty=75&gt;.</a:t>
            </a:r>
          </a:p>
          <a:p>
            <a:r>
              <a:rPr lang="cs-CZ" dirty="0" smtClean="0"/>
              <a:t>Text: vlastní tvorba autora</a:t>
            </a:r>
            <a:endParaRPr lang="cs-CZ" dirty="0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86</TotalTime>
  <Words>242</Words>
  <Application>Microsoft Office PowerPoint</Application>
  <PresentationFormat>Předvádění na obrazovce (4:3)</PresentationFormat>
  <Paragraphs>46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 </vt:lpstr>
      <vt:lpstr>Příslovečné určení</vt:lpstr>
      <vt:lpstr>Prezentace aplikace PowerPoint</vt:lpstr>
      <vt:lpstr>Druhy příslovečného určení</vt:lpstr>
      <vt:lpstr>Doplň slovesa vhodnými příslovečnými určeními a urči jejich druh:</vt:lpstr>
      <vt:lpstr>Najdi ve větách příslovečná určení:</vt:lpstr>
      <vt:lpstr>Citace:</vt:lpstr>
    </vt:vector>
  </TitlesOfParts>
  <Company>HOME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Příslovečné určení</dc:title>
  <dc:creator>Monika Jáglová</dc:creator>
  <cp:lastModifiedBy>ZS</cp:lastModifiedBy>
  <cp:revision>13</cp:revision>
  <dcterms:created xsi:type="dcterms:W3CDTF">2011-11-14T17:53:03Z</dcterms:created>
  <dcterms:modified xsi:type="dcterms:W3CDTF">2011-11-29T10:11:28Z</dcterms:modified>
</cp:coreProperties>
</file>